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0" r:id="rId5"/>
    <p:sldId id="260" r:id="rId6"/>
    <p:sldId id="261" r:id="rId7"/>
    <p:sldId id="262" r:id="rId8"/>
    <p:sldId id="269" r:id="rId9"/>
    <p:sldId id="271" r:id="rId10"/>
    <p:sldId id="263" r:id="rId11"/>
    <p:sldId id="264" r:id="rId12"/>
    <p:sldId id="273"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p:cViewPr varScale="1">
        <p:scale>
          <a:sx n="69" d="100"/>
          <a:sy n="69" d="100"/>
        </p:scale>
        <p:origin x="48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_rels/data1.xml.rels><?xml version="1.0" encoding="UTF-8" standalone="yes"?>
<Relationships xmlns="http://schemas.openxmlformats.org/package/2006/relationships"><Relationship Id="rId1" Type="http://schemas.openxmlformats.org/officeDocument/2006/relationships/image" Target="../media/image9.jpeg" /></Relationships>
</file>

<file path=ppt/diagrams/_rels/drawing1.xml.rels><?xml version="1.0" encoding="UTF-8" standalone="yes"?>
<Relationships xmlns="http://schemas.openxmlformats.org/package/2006/relationships"><Relationship Id="rId1" Type="http://schemas.openxmlformats.org/officeDocument/2006/relationships/image" Target="../media/image9.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4E4ABD-B4ED-4C60-9D7B-4D2861AEC0AD}"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US"/>
        </a:p>
      </dgm:t>
    </dgm:pt>
    <dgm:pt modelId="{051A0861-2660-4DFD-B1E6-AA038AE2962D}">
      <dgm:prSet phldrT="[Text]"/>
      <dgm:spPr/>
      <dgm:t>
        <a:bodyPr/>
        <a:lstStyle/>
        <a:p>
          <a:r>
            <a:rPr lang="en-US" dirty="0"/>
            <a:t>;;;;;;;;;;;;;;;;;;;;;;;;;;;;;;;;;;;;;;</a:t>
          </a:r>
          <a:r>
            <a:rPr lang="en-US" dirty="0" err="1"/>
            <a:t>sd</a:t>
          </a:r>
          <a:endParaRPr lang="en-US" dirty="0"/>
        </a:p>
      </dgm:t>
    </dgm:pt>
    <dgm:pt modelId="{2878524F-8598-4F72-872E-3F025611159A}" type="parTrans" cxnId="{210498A9-4955-4F5C-961C-EF5141EFB373}">
      <dgm:prSet/>
      <dgm:spPr/>
      <dgm:t>
        <a:bodyPr/>
        <a:lstStyle/>
        <a:p>
          <a:endParaRPr lang="en-US"/>
        </a:p>
      </dgm:t>
    </dgm:pt>
    <dgm:pt modelId="{BA72B696-0331-42D1-A258-DD1110FF775A}" type="sibTrans" cxnId="{210498A9-4955-4F5C-961C-EF5141EFB373}">
      <dgm:prSet/>
      <dgm:spPr/>
      <dgm:t>
        <a:bodyPr/>
        <a:lstStyle/>
        <a:p>
          <a:endParaRPr lang="en-US"/>
        </a:p>
      </dgm:t>
    </dgm:pt>
    <dgm:pt modelId="{791A4B8C-7F39-4C64-B04B-91ADD372A621}">
      <dgm:prSet phldrT="[Text]" phldr="1"/>
      <dgm:spPr/>
      <dgm:t>
        <a:bodyPr/>
        <a:lstStyle/>
        <a:p>
          <a:endParaRPr lang="en-US"/>
        </a:p>
      </dgm:t>
    </dgm:pt>
    <dgm:pt modelId="{2BA67C7B-A8E0-4A18-B4E2-99BF10F91096}" type="parTrans" cxnId="{37A58EF9-394F-4541-A8EB-064D7E0B4A14}">
      <dgm:prSet/>
      <dgm:spPr/>
      <dgm:t>
        <a:bodyPr/>
        <a:lstStyle/>
        <a:p>
          <a:endParaRPr lang="en-US"/>
        </a:p>
      </dgm:t>
    </dgm:pt>
    <dgm:pt modelId="{BEC02B78-958D-4F97-8D98-08A4BA09297E}" type="sibTrans" cxnId="{37A58EF9-394F-4541-A8EB-064D7E0B4A14}">
      <dgm:prSet/>
      <dgm:spPr/>
      <dgm:t>
        <a:bodyPr/>
        <a:lstStyle/>
        <a:p>
          <a:endParaRPr lang="en-US"/>
        </a:p>
      </dgm:t>
    </dgm:pt>
    <dgm:pt modelId="{58EAD75A-16D4-4D5B-A464-7EE53F90ACC1}">
      <dgm:prSet phldrT="[Text]" phldr="1"/>
      <dgm:spPr/>
      <dgm:t>
        <a:bodyPr/>
        <a:lstStyle/>
        <a:p>
          <a:endParaRPr lang="en-US" dirty="0"/>
        </a:p>
      </dgm:t>
    </dgm:pt>
    <dgm:pt modelId="{B8AFFEEB-6438-4951-96DF-D604C2AA25DE}" type="parTrans" cxnId="{DC8B1331-1DA3-4B19-B31B-830AF1274E3F}">
      <dgm:prSet/>
      <dgm:spPr/>
      <dgm:t>
        <a:bodyPr/>
        <a:lstStyle/>
        <a:p>
          <a:endParaRPr lang="en-US"/>
        </a:p>
      </dgm:t>
    </dgm:pt>
    <dgm:pt modelId="{275BBB12-6257-4105-B7E6-DBEE11F4E175}" type="sibTrans" cxnId="{DC8B1331-1DA3-4B19-B31B-830AF1274E3F}">
      <dgm:prSet/>
      <dgm:spPr/>
      <dgm:t>
        <a:bodyPr/>
        <a:lstStyle/>
        <a:p>
          <a:endParaRPr lang="en-US"/>
        </a:p>
      </dgm:t>
    </dgm:pt>
    <dgm:pt modelId="{89535950-12F6-4D15-B480-B648E57CA3FA}">
      <dgm:prSet phldrT="[Text]" phldr="1"/>
      <dgm:spPr/>
      <dgm:t>
        <a:bodyPr/>
        <a:lstStyle/>
        <a:p>
          <a:endParaRPr lang="en-US"/>
        </a:p>
      </dgm:t>
    </dgm:pt>
    <dgm:pt modelId="{92D78E9C-8F56-4A42-AA9E-95D34975EE33}" type="parTrans" cxnId="{3FF456A1-3BD1-453F-9509-30BA362E2F59}">
      <dgm:prSet/>
      <dgm:spPr/>
      <dgm:t>
        <a:bodyPr/>
        <a:lstStyle/>
        <a:p>
          <a:endParaRPr lang="en-US"/>
        </a:p>
      </dgm:t>
    </dgm:pt>
    <dgm:pt modelId="{D1C4B94A-2CE6-4684-8DD3-7A452BFCF898}" type="sibTrans" cxnId="{3FF456A1-3BD1-453F-9509-30BA362E2F59}">
      <dgm:prSet/>
      <dgm:spPr/>
      <dgm:t>
        <a:bodyPr/>
        <a:lstStyle/>
        <a:p>
          <a:endParaRPr lang="en-US"/>
        </a:p>
      </dgm:t>
    </dgm:pt>
    <dgm:pt modelId="{CFAA7ED3-71B7-4009-8456-1A45229B9A4E}" type="pres">
      <dgm:prSet presAssocID="{144E4ABD-B4ED-4C60-9D7B-4D2861AEC0AD}" presName="Name0" presStyleCnt="0">
        <dgm:presLayoutVars>
          <dgm:dir/>
          <dgm:resizeHandles val="exact"/>
        </dgm:presLayoutVars>
      </dgm:prSet>
      <dgm:spPr/>
    </dgm:pt>
    <dgm:pt modelId="{30483EC4-5AE7-4FC7-9D3B-FAA3658431C8}" type="pres">
      <dgm:prSet presAssocID="{051A0861-2660-4DFD-B1E6-AA038AE2962D}" presName="compNode" presStyleCnt="0"/>
      <dgm:spPr/>
    </dgm:pt>
    <dgm:pt modelId="{619A4818-3AF7-472B-ABDF-5D2F2E27E3B2}" type="pres">
      <dgm:prSet presAssocID="{051A0861-2660-4DFD-B1E6-AA038AE2962D}" presName="pictRect" presStyleLbl="node1" presStyleIdx="0" presStyleCnt="4"/>
      <dgm:spPr/>
    </dgm:pt>
    <dgm:pt modelId="{EBDFDE1C-217D-47B0-A102-0ABE985C3B32}" type="pres">
      <dgm:prSet presAssocID="{051A0861-2660-4DFD-B1E6-AA038AE2962D}" presName="textRect" presStyleLbl="revTx" presStyleIdx="0" presStyleCnt="4">
        <dgm:presLayoutVars>
          <dgm:bulletEnabled val="1"/>
        </dgm:presLayoutVars>
      </dgm:prSet>
      <dgm:spPr/>
    </dgm:pt>
    <dgm:pt modelId="{F6BDBF80-661D-414A-85B4-069C38FA5188}" type="pres">
      <dgm:prSet presAssocID="{BA72B696-0331-42D1-A258-DD1110FF775A}" presName="sibTrans" presStyleLbl="sibTrans2D1" presStyleIdx="0" presStyleCnt="0"/>
      <dgm:spPr/>
    </dgm:pt>
    <dgm:pt modelId="{A7571A8C-2847-4FFD-93F6-72668C5BFFDE}" type="pres">
      <dgm:prSet presAssocID="{791A4B8C-7F39-4C64-B04B-91ADD372A621}" presName="compNode" presStyleCnt="0"/>
      <dgm:spPr/>
    </dgm:pt>
    <dgm:pt modelId="{34C58701-42EB-4579-96B1-ADD6D9A47ED7}" type="pres">
      <dgm:prSet presAssocID="{791A4B8C-7F39-4C64-B04B-91ADD372A621}" presName="pictRect" presStyleLbl="node1" presStyleIdx="1" presStyleCnt="4"/>
      <dgm:spPr/>
    </dgm:pt>
    <dgm:pt modelId="{9413EC64-6592-4909-85CD-F76C4E88B806}" type="pres">
      <dgm:prSet presAssocID="{791A4B8C-7F39-4C64-B04B-91ADD372A621}" presName="textRect" presStyleLbl="revTx" presStyleIdx="1" presStyleCnt="4">
        <dgm:presLayoutVars>
          <dgm:bulletEnabled val="1"/>
        </dgm:presLayoutVars>
      </dgm:prSet>
      <dgm:spPr/>
    </dgm:pt>
    <dgm:pt modelId="{6FF7D086-09B1-462F-B02B-39919158ED77}" type="pres">
      <dgm:prSet presAssocID="{BEC02B78-958D-4F97-8D98-08A4BA09297E}" presName="sibTrans" presStyleLbl="sibTrans2D1" presStyleIdx="0" presStyleCnt="0"/>
      <dgm:spPr/>
    </dgm:pt>
    <dgm:pt modelId="{5BF778F1-1629-4889-B923-BD6534761D0D}" type="pres">
      <dgm:prSet presAssocID="{58EAD75A-16D4-4D5B-A464-7EE53F90ACC1}" presName="compNode" presStyleCnt="0"/>
      <dgm:spPr/>
    </dgm:pt>
    <dgm:pt modelId="{D9CF943B-20A8-486D-A237-D755FE09E5F3}" type="pres">
      <dgm:prSet presAssocID="{58EAD75A-16D4-4D5B-A464-7EE53F90ACC1}" presName="pictRect" presStyleLbl="node1" presStyleIdx="2" presStyleCnt="4" custScaleY="98321" custLinFactNeighborX="-17115" custLinFactNeighborY="57096"/>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6000" r="-16000"/>
          </a:stretch>
        </a:blipFill>
      </dgm:spPr>
    </dgm:pt>
    <dgm:pt modelId="{20467414-C3E8-43B8-B006-765E5979E2EA}" type="pres">
      <dgm:prSet presAssocID="{58EAD75A-16D4-4D5B-A464-7EE53F90ACC1}" presName="textRect" presStyleLbl="revTx" presStyleIdx="2" presStyleCnt="4">
        <dgm:presLayoutVars>
          <dgm:bulletEnabled val="1"/>
        </dgm:presLayoutVars>
      </dgm:prSet>
      <dgm:spPr/>
    </dgm:pt>
    <dgm:pt modelId="{2552B548-9927-499E-B9EE-4CDBEF1F5645}" type="pres">
      <dgm:prSet presAssocID="{275BBB12-6257-4105-B7E6-DBEE11F4E175}" presName="sibTrans" presStyleLbl="sibTrans2D1" presStyleIdx="0" presStyleCnt="0"/>
      <dgm:spPr/>
    </dgm:pt>
    <dgm:pt modelId="{6CD5FA86-EC07-4BDA-AC0B-3779EE8D92C0}" type="pres">
      <dgm:prSet presAssocID="{89535950-12F6-4D15-B480-B648E57CA3FA}" presName="compNode" presStyleCnt="0"/>
      <dgm:spPr/>
    </dgm:pt>
    <dgm:pt modelId="{1D6DDAF9-792C-4CA6-A009-2F84C34B19AC}" type="pres">
      <dgm:prSet presAssocID="{89535950-12F6-4D15-B480-B648E57CA3FA}" presName="pictRect" presStyleLbl="node1" presStyleIdx="3" presStyleCnt="4"/>
      <dgm:spPr/>
    </dgm:pt>
    <dgm:pt modelId="{4F8C7310-245F-4678-BC4E-ED3AEE1630EE}" type="pres">
      <dgm:prSet presAssocID="{89535950-12F6-4D15-B480-B648E57CA3FA}" presName="textRect" presStyleLbl="revTx" presStyleIdx="3" presStyleCnt="4">
        <dgm:presLayoutVars>
          <dgm:bulletEnabled val="1"/>
        </dgm:presLayoutVars>
      </dgm:prSet>
      <dgm:spPr/>
    </dgm:pt>
  </dgm:ptLst>
  <dgm:cxnLst>
    <dgm:cxn modelId="{03F39F04-D83A-44D8-948B-402FAB42AE92}" type="presOf" srcId="{BA72B696-0331-42D1-A258-DD1110FF775A}" destId="{F6BDBF80-661D-414A-85B4-069C38FA5188}" srcOrd="0" destOrd="0" presId="urn:microsoft.com/office/officeart/2005/8/layout/pList1"/>
    <dgm:cxn modelId="{06B82F0D-9B70-436C-A189-A050D1752C94}" type="presOf" srcId="{051A0861-2660-4DFD-B1E6-AA038AE2962D}" destId="{EBDFDE1C-217D-47B0-A102-0ABE985C3B32}" srcOrd="0" destOrd="0" presId="urn:microsoft.com/office/officeart/2005/8/layout/pList1"/>
    <dgm:cxn modelId="{21015C20-6C0F-4E8F-80B9-12B829438A2C}" type="presOf" srcId="{BEC02B78-958D-4F97-8D98-08A4BA09297E}" destId="{6FF7D086-09B1-462F-B02B-39919158ED77}" srcOrd="0" destOrd="0" presId="urn:microsoft.com/office/officeart/2005/8/layout/pList1"/>
    <dgm:cxn modelId="{CEB57530-0DAD-4D65-BC71-6CAB51323B07}" type="presOf" srcId="{275BBB12-6257-4105-B7E6-DBEE11F4E175}" destId="{2552B548-9927-499E-B9EE-4CDBEF1F5645}" srcOrd="0" destOrd="0" presId="urn:microsoft.com/office/officeart/2005/8/layout/pList1"/>
    <dgm:cxn modelId="{DC8B1331-1DA3-4B19-B31B-830AF1274E3F}" srcId="{144E4ABD-B4ED-4C60-9D7B-4D2861AEC0AD}" destId="{58EAD75A-16D4-4D5B-A464-7EE53F90ACC1}" srcOrd="2" destOrd="0" parTransId="{B8AFFEEB-6438-4951-96DF-D604C2AA25DE}" sibTransId="{275BBB12-6257-4105-B7E6-DBEE11F4E175}"/>
    <dgm:cxn modelId="{6F43B286-DFB6-4BC7-B5D6-BA486F99FA59}" type="presOf" srcId="{58EAD75A-16D4-4D5B-A464-7EE53F90ACC1}" destId="{20467414-C3E8-43B8-B006-765E5979E2EA}" srcOrd="0" destOrd="0" presId="urn:microsoft.com/office/officeart/2005/8/layout/pList1"/>
    <dgm:cxn modelId="{3FF456A1-3BD1-453F-9509-30BA362E2F59}" srcId="{144E4ABD-B4ED-4C60-9D7B-4D2861AEC0AD}" destId="{89535950-12F6-4D15-B480-B648E57CA3FA}" srcOrd="3" destOrd="0" parTransId="{92D78E9C-8F56-4A42-AA9E-95D34975EE33}" sibTransId="{D1C4B94A-2CE6-4684-8DD3-7A452BFCF898}"/>
    <dgm:cxn modelId="{210498A9-4955-4F5C-961C-EF5141EFB373}" srcId="{144E4ABD-B4ED-4C60-9D7B-4D2861AEC0AD}" destId="{051A0861-2660-4DFD-B1E6-AA038AE2962D}" srcOrd="0" destOrd="0" parTransId="{2878524F-8598-4F72-872E-3F025611159A}" sibTransId="{BA72B696-0331-42D1-A258-DD1110FF775A}"/>
    <dgm:cxn modelId="{CA704BBE-62EE-4AB8-9975-CA80947B2F79}" type="presOf" srcId="{89535950-12F6-4D15-B480-B648E57CA3FA}" destId="{4F8C7310-245F-4678-BC4E-ED3AEE1630EE}" srcOrd="0" destOrd="0" presId="urn:microsoft.com/office/officeart/2005/8/layout/pList1"/>
    <dgm:cxn modelId="{098B28C0-4B5F-4830-9F80-DEB7427F840A}" type="presOf" srcId="{791A4B8C-7F39-4C64-B04B-91ADD372A621}" destId="{9413EC64-6592-4909-85CD-F76C4E88B806}" srcOrd="0" destOrd="0" presId="urn:microsoft.com/office/officeart/2005/8/layout/pList1"/>
    <dgm:cxn modelId="{8808D0E5-2156-428F-BD9C-01EA710448F9}" type="presOf" srcId="{144E4ABD-B4ED-4C60-9D7B-4D2861AEC0AD}" destId="{CFAA7ED3-71B7-4009-8456-1A45229B9A4E}" srcOrd="0" destOrd="0" presId="urn:microsoft.com/office/officeart/2005/8/layout/pList1"/>
    <dgm:cxn modelId="{37A58EF9-394F-4541-A8EB-064D7E0B4A14}" srcId="{144E4ABD-B4ED-4C60-9D7B-4D2861AEC0AD}" destId="{791A4B8C-7F39-4C64-B04B-91ADD372A621}" srcOrd="1" destOrd="0" parTransId="{2BA67C7B-A8E0-4A18-B4E2-99BF10F91096}" sibTransId="{BEC02B78-958D-4F97-8D98-08A4BA09297E}"/>
    <dgm:cxn modelId="{AF4C3369-B095-47D2-86E3-D853818B3851}" type="presParOf" srcId="{CFAA7ED3-71B7-4009-8456-1A45229B9A4E}" destId="{30483EC4-5AE7-4FC7-9D3B-FAA3658431C8}" srcOrd="0" destOrd="0" presId="urn:microsoft.com/office/officeart/2005/8/layout/pList1"/>
    <dgm:cxn modelId="{F654C173-77F3-4DE0-AE1A-9345022288E9}" type="presParOf" srcId="{30483EC4-5AE7-4FC7-9D3B-FAA3658431C8}" destId="{619A4818-3AF7-472B-ABDF-5D2F2E27E3B2}" srcOrd="0" destOrd="0" presId="urn:microsoft.com/office/officeart/2005/8/layout/pList1"/>
    <dgm:cxn modelId="{7BB98ED5-884B-40D5-A32B-8BDDA8BED789}" type="presParOf" srcId="{30483EC4-5AE7-4FC7-9D3B-FAA3658431C8}" destId="{EBDFDE1C-217D-47B0-A102-0ABE985C3B32}" srcOrd="1" destOrd="0" presId="urn:microsoft.com/office/officeart/2005/8/layout/pList1"/>
    <dgm:cxn modelId="{6113D9EC-4326-4E1C-84E3-2BC4F14BE26E}" type="presParOf" srcId="{CFAA7ED3-71B7-4009-8456-1A45229B9A4E}" destId="{F6BDBF80-661D-414A-85B4-069C38FA5188}" srcOrd="1" destOrd="0" presId="urn:microsoft.com/office/officeart/2005/8/layout/pList1"/>
    <dgm:cxn modelId="{BD2E479A-0390-4973-B10E-F8683D5A42E6}" type="presParOf" srcId="{CFAA7ED3-71B7-4009-8456-1A45229B9A4E}" destId="{A7571A8C-2847-4FFD-93F6-72668C5BFFDE}" srcOrd="2" destOrd="0" presId="urn:microsoft.com/office/officeart/2005/8/layout/pList1"/>
    <dgm:cxn modelId="{7BEDDFE5-F926-4A6D-9200-F5A573746E1B}" type="presParOf" srcId="{A7571A8C-2847-4FFD-93F6-72668C5BFFDE}" destId="{34C58701-42EB-4579-96B1-ADD6D9A47ED7}" srcOrd="0" destOrd="0" presId="urn:microsoft.com/office/officeart/2005/8/layout/pList1"/>
    <dgm:cxn modelId="{5CD5CDF1-AE14-4FD8-8D7D-61A713D8C48C}" type="presParOf" srcId="{A7571A8C-2847-4FFD-93F6-72668C5BFFDE}" destId="{9413EC64-6592-4909-85CD-F76C4E88B806}" srcOrd="1" destOrd="0" presId="urn:microsoft.com/office/officeart/2005/8/layout/pList1"/>
    <dgm:cxn modelId="{DCE04AD9-C0FD-4521-BFF0-946856077F8C}" type="presParOf" srcId="{CFAA7ED3-71B7-4009-8456-1A45229B9A4E}" destId="{6FF7D086-09B1-462F-B02B-39919158ED77}" srcOrd="3" destOrd="0" presId="urn:microsoft.com/office/officeart/2005/8/layout/pList1"/>
    <dgm:cxn modelId="{74858546-FD3C-4489-8F93-E2C7D327F800}" type="presParOf" srcId="{CFAA7ED3-71B7-4009-8456-1A45229B9A4E}" destId="{5BF778F1-1629-4889-B923-BD6534761D0D}" srcOrd="4" destOrd="0" presId="urn:microsoft.com/office/officeart/2005/8/layout/pList1"/>
    <dgm:cxn modelId="{F7E67354-9B3F-44D6-A630-5114B6C4B88E}" type="presParOf" srcId="{5BF778F1-1629-4889-B923-BD6534761D0D}" destId="{D9CF943B-20A8-486D-A237-D755FE09E5F3}" srcOrd="0" destOrd="0" presId="urn:microsoft.com/office/officeart/2005/8/layout/pList1"/>
    <dgm:cxn modelId="{A60BB250-5C56-4AEF-849B-CC6EFDF3B9D6}" type="presParOf" srcId="{5BF778F1-1629-4889-B923-BD6534761D0D}" destId="{20467414-C3E8-43B8-B006-765E5979E2EA}" srcOrd="1" destOrd="0" presId="urn:microsoft.com/office/officeart/2005/8/layout/pList1"/>
    <dgm:cxn modelId="{8C45B5A9-1786-42A7-A9B0-0DFB074A1F65}" type="presParOf" srcId="{CFAA7ED3-71B7-4009-8456-1A45229B9A4E}" destId="{2552B548-9927-499E-B9EE-4CDBEF1F5645}" srcOrd="5" destOrd="0" presId="urn:microsoft.com/office/officeart/2005/8/layout/pList1"/>
    <dgm:cxn modelId="{DF251360-0178-40AA-A7D2-CD345F390555}" type="presParOf" srcId="{CFAA7ED3-71B7-4009-8456-1A45229B9A4E}" destId="{6CD5FA86-EC07-4BDA-AC0B-3779EE8D92C0}" srcOrd="6" destOrd="0" presId="urn:microsoft.com/office/officeart/2005/8/layout/pList1"/>
    <dgm:cxn modelId="{54E21950-1A97-46CB-B61D-E02441AC1DDE}" type="presParOf" srcId="{6CD5FA86-EC07-4BDA-AC0B-3779EE8D92C0}" destId="{1D6DDAF9-792C-4CA6-A009-2F84C34B19AC}" srcOrd="0" destOrd="0" presId="urn:microsoft.com/office/officeart/2005/8/layout/pList1"/>
    <dgm:cxn modelId="{6851779D-1F4A-411B-A51C-DFA1A2692171}" type="presParOf" srcId="{6CD5FA86-EC07-4BDA-AC0B-3779EE8D92C0}" destId="{4F8C7310-245F-4678-BC4E-ED3AEE1630EE}" srcOrd="1" destOrd="0" presId="urn:microsoft.com/office/officeart/2005/8/layout/p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A4818-3AF7-472B-ABDF-5D2F2E27E3B2}">
      <dsp:nvSpPr>
        <dsp:cNvPr id="0" name=""/>
        <dsp:cNvSpPr/>
      </dsp:nvSpPr>
      <dsp:spPr>
        <a:xfrm>
          <a:off x="70" y="400752"/>
          <a:ext cx="101457" cy="699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FDE1C-217D-47B0-A102-0ABE985C3B32}">
      <dsp:nvSpPr>
        <dsp:cNvPr id="0" name=""/>
        <dsp:cNvSpPr/>
      </dsp:nvSpPr>
      <dsp:spPr>
        <a:xfrm>
          <a:off x="70" y="470656"/>
          <a:ext cx="101457" cy="3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0" numCol="1" spcCol="1270" anchor="t" anchorCtr="0">
          <a:noAutofit/>
        </a:bodyPr>
        <a:lstStyle/>
        <a:p>
          <a:pPr marL="0" lvl="0" indent="0" algn="ctr" defTabSz="222250">
            <a:lnSpc>
              <a:spcPct val="90000"/>
            </a:lnSpc>
            <a:spcBef>
              <a:spcPct val="0"/>
            </a:spcBef>
            <a:spcAft>
              <a:spcPct val="35000"/>
            </a:spcAft>
            <a:buNone/>
          </a:pPr>
          <a:r>
            <a:rPr lang="en-US" sz="500" kern="1200" dirty="0"/>
            <a:t>;;;;;;;;;;;;;;;;;;;;;;;;;;;;;;;;;;;;;;</a:t>
          </a:r>
          <a:r>
            <a:rPr lang="en-US" sz="500" kern="1200" dirty="0" err="1"/>
            <a:t>sd</a:t>
          </a:r>
          <a:endParaRPr lang="en-US" sz="500" kern="1200" dirty="0"/>
        </a:p>
      </dsp:txBody>
      <dsp:txXfrm>
        <a:off x="70" y="470656"/>
        <a:ext cx="101457" cy="37640"/>
      </dsp:txXfrm>
    </dsp:sp>
    <dsp:sp modelId="{34C58701-42EB-4579-96B1-ADD6D9A47ED7}">
      <dsp:nvSpPr>
        <dsp:cNvPr id="0" name=""/>
        <dsp:cNvSpPr/>
      </dsp:nvSpPr>
      <dsp:spPr>
        <a:xfrm>
          <a:off x="70" y="518442"/>
          <a:ext cx="101457" cy="699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13EC64-6592-4909-85CD-F76C4E88B806}">
      <dsp:nvSpPr>
        <dsp:cNvPr id="0" name=""/>
        <dsp:cNvSpPr/>
      </dsp:nvSpPr>
      <dsp:spPr>
        <a:xfrm>
          <a:off x="70" y="588346"/>
          <a:ext cx="101457" cy="3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0" numCol="1" spcCol="1270" anchor="t" anchorCtr="0">
          <a:noAutofit/>
        </a:bodyPr>
        <a:lstStyle/>
        <a:p>
          <a:pPr marL="0" lvl="0" indent="0" algn="ctr" defTabSz="222250">
            <a:lnSpc>
              <a:spcPct val="90000"/>
            </a:lnSpc>
            <a:spcBef>
              <a:spcPct val="0"/>
            </a:spcBef>
            <a:spcAft>
              <a:spcPct val="35000"/>
            </a:spcAft>
            <a:buNone/>
          </a:pPr>
          <a:endParaRPr lang="en-US" sz="500" kern="1200"/>
        </a:p>
      </dsp:txBody>
      <dsp:txXfrm>
        <a:off x="70" y="588346"/>
        <a:ext cx="101457" cy="37640"/>
      </dsp:txXfrm>
    </dsp:sp>
    <dsp:sp modelId="{D9CF943B-20A8-486D-A237-D755FE09E5F3}">
      <dsp:nvSpPr>
        <dsp:cNvPr id="0" name=""/>
        <dsp:cNvSpPr/>
      </dsp:nvSpPr>
      <dsp:spPr>
        <a:xfrm>
          <a:off x="0" y="676045"/>
          <a:ext cx="101457" cy="68730"/>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6000" r="-1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67414-C3E8-43B8-B006-765E5979E2EA}">
      <dsp:nvSpPr>
        <dsp:cNvPr id="0" name=""/>
        <dsp:cNvSpPr/>
      </dsp:nvSpPr>
      <dsp:spPr>
        <a:xfrm>
          <a:off x="70" y="705449"/>
          <a:ext cx="101457" cy="3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0" numCol="1" spcCol="1270" anchor="t" anchorCtr="0">
          <a:noAutofit/>
        </a:bodyPr>
        <a:lstStyle/>
        <a:p>
          <a:pPr marL="0" lvl="0" indent="0" algn="ctr" defTabSz="222250">
            <a:lnSpc>
              <a:spcPct val="90000"/>
            </a:lnSpc>
            <a:spcBef>
              <a:spcPct val="0"/>
            </a:spcBef>
            <a:spcAft>
              <a:spcPct val="35000"/>
            </a:spcAft>
            <a:buNone/>
          </a:pPr>
          <a:endParaRPr lang="en-US" sz="500" kern="1200" dirty="0"/>
        </a:p>
      </dsp:txBody>
      <dsp:txXfrm>
        <a:off x="70" y="705449"/>
        <a:ext cx="101457" cy="37640"/>
      </dsp:txXfrm>
    </dsp:sp>
    <dsp:sp modelId="{1D6DDAF9-792C-4CA6-A009-2F84C34B19AC}">
      <dsp:nvSpPr>
        <dsp:cNvPr id="0" name=""/>
        <dsp:cNvSpPr/>
      </dsp:nvSpPr>
      <dsp:spPr>
        <a:xfrm>
          <a:off x="70" y="753236"/>
          <a:ext cx="101457" cy="699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C7310-245F-4678-BC4E-ED3AEE1630EE}">
      <dsp:nvSpPr>
        <dsp:cNvPr id="0" name=""/>
        <dsp:cNvSpPr/>
      </dsp:nvSpPr>
      <dsp:spPr>
        <a:xfrm>
          <a:off x="70" y="823140"/>
          <a:ext cx="101457" cy="3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0" numCol="1" spcCol="1270" anchor="t" anchorCtr="0">
          <a:noAutofit/>
        </a:bodyPr>
        <a:lstStyle/>
        <a:p>
          <a:pPr marL="0" lvl="0" indent="0" algn="ctr" defTabSz="222250">
            <a:lnSpc>
              <a:spcPct val="90000"/>
            </a:lnSpc>
            <a:spcBef>
              <a:spcPct val="0"/>
            </a:spcBef>
            <a:spcAft>
              <a:spcPct val="35000"/>
            </a:spcAft>
            <a:buNone/>
          </a:pPr>
          <a:endParaRPr lang="en-US" sz="500" kern="1200"/>
        </a:p>
      </dsp:txBody>
      <dsp:txXfrm>
        <a:off x="70" y="823140"/>
        <a:ext cx="101457" cy="37640"/>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emf"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7.emf"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8.jpg" /><Relationship Id="rId7" Type="http://schemas.openxmlformats.org/officeDocument/2006/relationships/diagramColors" Target="../diagrams/colors1.xml" /><Relationship Id="rId2" Type="http://schemas.openxmlformats.org/officeDocument/2006/relationships/image" Target="../media/image7.jpeg" /><Relationship Id="rId1" Type="http://schemas.openxmlformats.org/officeDocument/2006/relationships/slideLayout" Target="../slideLayouts/slideLayout4.xml" /><Relationship Id="rId6" Type="http://schemas.openxmlformats.org/officeDocument/2006/relationships/diagramQuickStyle" Target="../diagrams/quickStyle1.xml" /><Relationship Id="rId11" Type="http://schemas.openxmlformats.org/officeDocument/2006/relationships/image" Target="../media/image12.jpeg" /><Relationship Id="rId5" Type="http://schemas.openxmlformats.org/officeDocument/2006/relationships/diagramLayout" Target="../diagrams/layout1.xml" /><Relationship Id="rId10" Type="http://schemas.openxmlformats.org/officeDocument/2006/relationships/image" Target="../media/image11.png" /><Relationship Id="rId4" Type="http://schemas.openxmlformats.org/officeDocument/2006/relationships/diagramData" Target="../diagrams/data1.xml" /><Relationship Id="rId9" Type="http://schemas.openxmlformats.org/officeDocument/2006/relationships/image" Target="../media/image10.jp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2998738"/>
            <a:ext cx="8610600" cy="2308324"/>
          </a:xfrm>
          <a:prstGeom prst="rect">
            <a:avLst/>
          </a:prstGeom>
          <a:noFill/>
        </p:spPr>
        <p:txBody>
          <a:bodyPr wrap="square" rtlCol="0">
            <a:spAutoFit/>
          </a:bodyPr>
          <a:lstStyle/>
          <a:p>
            <a:r>
              <a:rPr lang="en-US" sz="2400" dirty="0"/>
              <a:t>STUDENT NAME: </a:t>
            </a:r>
            <a:r>
              <a:rPr lang="en-GB" sz="2400" dirty="0"/>
              <a:t>FASIYA TABASUM R</a:t>
            </a:r>
            <a:endParaRPr lang="en-US" sz="2400" dirty="0"/>
          </a:p>
          <a:p>
            <a:r>
              <a:rPr lang="en-US" sz="2400" dirty="0"/>
              <a:t>REGISTER NO: 312217919</a:t>
            </a:r>
          </a:p>
          <a:p>
            <a:r>
              <a:rPr lang="en-US" sz="2400" dirty="0"/>
              <a:t>DEPARTMENT: B.COM (</a:t>
            </a:r>
            <a:r>
              <a:rPr lang="en-GB" sz="2400" dirty="0"/>
              <a:t>ACCOUNTING AND FINANCE)</a:t>
            </a:r>
            <a:endParaRPr lang="en-US" sz="2400" dirty="0"/>
          </a:p>
          <a:p>
            <a:r>
              <a:rPr lang="en-US" sz="2400" dirty="0"/>
              <a:t>NM ID: C6F2D95FA7CCD1BBD7F4302A336A486</a:t>
            </a:r>
          </a:p>
          <a:p>
            <a:r>
              <a:rPr lang="en-US" sz="2400" dirty="0"/>
              <a:t>COLLEGE: ST.ANNE’S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p:txBody>
          <a:bodyPr/>
          <a:lstStyle/>
          <a:p>
            <a:r>
              <a:rPr lang="en-IN" sz="2400" dirty="0"/>
              <a:t>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38200" y="1411605"/>
            <a:ext cx="9658350" cy="3108543"/>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FORMULA:</a:t>
            </a:r>
          </a:p>
          <a:p>
            <a:r>
              <a:rPr lang="en-IN" sz="2800" dirty="0">
                <a:latin typeface="Times New Roman" panose="02020603050405020304" pitchFamily="18" charset="0"/>
                <a:cs typeface="Times New Roman" panose="02020603050405020304" pitchFamily="18" charset="0"/>
              </a:rPr>
              <a:t>                PERFORMANCE LEVEL =IFS(Z8&gt;=5, “VERY HIGH”,Z8&gt;=4, “HIGH”,Z8&gt;=3, “MED”,TRUE, “LOW”</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INSIGHTS: Used to evaluate the scores as levels from </a:t>
            </a:r>
          </a:p>
          <a:p>
            <a:r>
              <a:rPr lang="en-IN" sz="2800" dirty="0">
                <a:latin typeface="Times New Roman" panose="02020603050405020304" pitchFamily="18" charset="0"/>
                <a:cs typeface="Times New Roman" panose="02020603050405020304" pitchFamily="18" charset="0"/>
              </a:rPr>
              <a:t>                  low to very high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p:cNvSpPr>
            <a:spLocks noGrp="1"/>
          </p:cNvSpPr>
          <p:nvPr>
            <p:ph type="body" idx="1"/>
          </p:nvPr>
        </p:nvSpPr>
        <p:spPr>
          <a:xfrm>
            <a:off x="297792" y="1369695"/>
            <a:ext cx="10972800" cy="84484666"/>
          </a:xfrm>
        </p:spPr>
        <p:txBody>
          <a:bodyPr/>
          <a:lstStyle/>
          <a:p>
            <a:r>
              <a:rPr lang="en-IN" dirty="0"/>
              <a:t>            </a:t>
            </a:r>
            <a:r>
              <a:rPr lang="en-IN" b="1" dirty="0"/>
              <a:t>Data Collection :</a:t>
            </a:r>
          </a:p>
          <a:p>
            <a:r>
              <a:rPr lang="en-IN" b="1" dirty="0"/>
              <a:t>               </a:t>
            </a:r>
            <a:r>
              <a:rPr lang="en-IN" dirty="0"/>
              <a:t>Data source: </a:t>
            </a:r>
            <a:r>
              <a:rPr lang="en-IN" dirty="0" err="1"/>
              <a:t>Edunet</a:t>
            </a:r>
            <a:r>
              <a:rPr lang="en-IN" dirty="0"/>
              <a:t> Foundation Dashboard </a:t>
            </a:r>
          </a:p>
          <a:p>
            <a:r>
              <a:rPr lang="en-IN" dirty="0"/>
              <a:t>               Basis: Employee dataset </a:t>
            </a:r>
          </a:p>
          <a:p>
            <a:r>
              <a:rPr lang="en-IN" dirty="0"/>
              <a:t>           </a:t>
            </a:r>
          </a:p>
          <a:p>
            <a:r>
              <a:rPr lang="en-IN" dirty="0"/>
              <a:t>             </a:t>
            </a:r>
            <a:r>
              <a:rPr lang="en-IN" b="1" dirty="0"/>
              <a:t>Data Preparation:</a:t>
            </a:r>
          </a:p>
          <a:p>
            <a:r>
              <a:rPr lang="en-IN" b="1" dirty="0"/>
              <a:t>                  </a:t>
            </a:r>
            <a:r>
              <a:rPr lang="en-IN" dirty="0"/>
              <a:t>Feature selection: Selected based on performance</a:t>
            </a:r>
          </a:p>
          <a:p>
            <a:r>
              <a:rPr lang="en-IN" dirty="0"/>
              <a:t>                  Features: First name, department, gender code, performance level, employee type </a:t>
            </a:r>
          </a:p>
          <a:p>
            <a:r>
              <a:rPr lang="en-IN" dirty="0"/>
              <a:t>                    </a:t>
            </a:r>
          </a:p>
          <a:p>
            <a:r>
              <a:rPr lang="en-IN" dirty="0"/>
              <a:t>             </a:t>
            </a:r>
            <a:r>
              <a:rPr lang="en-IN" b="1" dirty="0"/>
              <a:t>Data Cleaning :</a:t>
            </a:r>
          </a:p>
          <a:p>
            <a:r>
              <a:rPr lang="en-IN" b="1" dirty="0"/>
              <a:t>                   </a:t>
            </a:r>
            <a:r>
              <a:rPr lang="en-IN" dirty="0"/>
              <a:t>Conditional formatting: Missing values was identified </a:t>
            </a:r>
          </a:p>
          <a:p>
            <a:r>
              <a:rPr lang="en-IN" dirty="0"/>
              <a:t>      </a:t>
            </a:r>
          </a:p>
          <a:p>
            <a:r>
              <a:rPr lang="en-IN" dirty="0"/>
              <a:t>             </a:t>
            </a:r>
            <a:r>
              <a:rPr lang="en-IN" b="1" dirty="0"/>
              <a:t>Data Aggregation :</a:t>
            </a:r>
          </a:p>
          <a:p>
            <a:r>
              <a:rPr lang="en-IN" b="1" dirty="0"/>
              <a:t>                   </a:t>
            </a:r>
            <a:r>
              <a:rPr lang="en-IN" dirty="0"/>
              <a:t>Excel function: IFS function used for categorizing employees on the basis of their performance level</a:t>
            </a:r>
          </a:p>
          <a:p>
            <a:r>
              <a:rPr lang="en-IN" dirty="0"/>
              <a:t>             </a:t>
            </a:r>
          </a:p>
          <a:p>
            <a:r>
              <a:rPr lang="en-IN" dirty="0"/>
              <a:t>                     Performance level categories</a:t>
            </a:r>
          </a:p>
          <a:p>
            <a:r>
              <a:rPr lang="en-IN" dirty="0"/>
              <a:t>                            5 – Very High </a:t>
            </a:r>
          </a:p>
          <a:p>
            <a:r>
              <a:rPr lang="en-IN" dirty="0"/>
              <a:t>                            4 – High</a:t>
            </a:r>
          </a:p>
          <a:p>
            <a:r>
              <a:rPr lang="en-IN" dirty="0"/>
              <a:t>                            3 – Medium</a:t>
            </a:r>
          </a:p>
          <a:p>
            <a:r>
              <a:rPr lang="en-IN" dirty="0"/>
              <a:t>                            2&amp;1 – Low</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b="1" dirty="0"/>
              <a:t>‘DRFJK’</a:t>
            </a:r>
          </a:p>
          <a:p>
            <a:r>
              <a:rPr lang="en-IN" b="1" dirty="0"/>
              <a:t>;;;;;;;;;;;;;;;;;;;;;;;;;;;;;;;;;;DRFBNM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609600"/>
            <a:ext cx="10972800" cy="2492990"/>
          </a:xfrm>
        </p:spPr>
        <p:txBody>
          <a:bodyPr/>
          <a:lstStyle/>
          <a:p>
            <a:r>
              <a:rPr lang="en-IN" dirty="0"/>
              <a:t>            </a:t>
            </a:r>
            <a:r>
              <a:rPr lang="en-IN" b="1" dirty="0"/>
              <a:t>Data Analysis:</a:t>
            </a:r>
          </a:p>
          <a:p>
            <a:r>
              <a:rPr lang="en-IN" b="1" dirty="0"/>
              <a:t>                  </a:t>
            </a:r>
            <a:r>
              <a:rPr lang="en-IN" dirty="0"/>
              <a:t>Pivot Table: Pivot table was generated to summarize data and cross tabulation (performance level by department ; filtered by gender)</a:t>
            </a:r>
          </a:p>
          <a:p>
            <a:r>
              <a:rPr lang="en-IN" dirty="0"/>
              <a:t>                   Slicer: To filter/slice the data to scrutinize and sort particular information (Employee type)</a:t>
            </a:r>
          </a:p>
          <a:p>
            <a:endParaRPr lang="en-IN" dirty="0"/>
          </a:p>
          <a:p>
            <a:r>
              <a:rPr lang="en-IN" dirty="0"/>
              <a:t>             </a:t>
            </a:r>
            <a:r>
              <a:rPr lang="en-IN" b="1" dirty="0"/>
              <a:t>Visualization of data </a:t>
            </a:r>
          </a:p>
          <a:p>
            <a:r>
              <a:rPr lang="en-IN" b="1" dirty="0"/>
              <a:t>                   </a:t>
            </a:r>
            <a:r>
              <a:rPr lang="en-IN" dirty="0"/>
              <a:t>Chart: Recommend charts (column chart) was used </a:t>
            </a:r>
          </a:p>
          <a:p>
            <a:r>
              <a:rPr lang="en-IN" dirty="0"/>
              <a:t>                    Chart Element: Chart title was added </a:t>
            </a:r>
          </a:p>
          <a:p>
            <a:r>
              <a:rPr lang="en-IN" dirty="0"/>
              <a:t>                    Trend line: Linear and exponential line was used</a:t>
            </a:r>
          </a:p>
        </p:txBody>
      </p:sp>
    </p:spTree>
    <p:extLst>
      <p:ext uri="{BB962C8B-B14F-4D97-AF65-F5344CB8AC3E}">
        <p14:creationId xmlns:p14="http://schemas.microsoft.com/office/powerpoint/2010/main" val="416137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990600" y="1571345"/>
            <a:ext cx="8543925" cy="44151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IN" dirty="0"/>
              <a:t>   RESULTS         </a:t>
            </a:r>
            <a:br>
              <a:rPr lang="en-IN" dirty="0"/>
            </a:br>
            <a:r>
              <a:rPr lang="en-IN" dirty="0"/>
              <a:t>                  </a:t>
            </a:r>
            <a:r>
              <a:rPr lang="en-IN" sz="2800" dirty="0"/>
              <a:t>HIGHLY PERFORMED EMPLOYEES </a:t>
            </a:r>
            <a:endParaRPr lang="en-IN" dirty="0"/>
          </a:p>
        </p:txBody>
      </p:sp>
      <p:pic>
        <p:nvPicPr>
          <p:cNvPr id="3" name="Picture 2"/>
          <p:cNvPicPr>
            <a:picLocks noChangeAspect="1"/>
          </p:cNvPicPr>
          <p:nvPr/>
        </p:nvPicPr>
        <p:blipFill>
          <a:blip r:embed="rId2"/>
          <a:stretch>
            <a:fillRect/>
          </a:stretch>
        </p:blipFill>
        <p:spPr>
          <a:xfrm>
            <a:off x="1371600" y="2057400"/>
            <a:ext cx="8000999" cy="3962400"/>
          </a:xfrm>
          <a:prstGeom prst="rect">
            <a:avLst/>
          </a:prstGeom>
        </p:spPr>
      </p:pic>
    </p:spTree>
    <p:extLst>
      <p:ext uri="{BB962C8B-B14F-4D97-AF65-F5344CB8AC3E}">
        <p14:creationId xmlns:p14="http://schemas.microsoft.com/office/powerpoint/2010/main" val="2092178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447800"/>
            <a:ext cx="11049000" cy="2385060"/>
          </a:xfrm>
        </p:spPr>
        <p:txBody>
          <a:bodyPr/>
          <a:lstStyle/>
          <a:p>
            <a:r>
              <a:rPr lang="en-IN" dirty="0"/>
              <a:t>                        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organisational goals more effectively.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8884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117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10293667" cy="762634"/>
          </a:xfrm>
        </p:spPr>
        <p:txBody>
          <a:bodyPr/>
          <a:lstStyle/>
          <a:p>
            <a:r>
              <a:rPr lang="en-GB" dirty="0"/>
              <a:t>PROBLEM STATEMENT </a:t>
            </a:r>
            <a:endParaRPr lang="en-IN" dirty="0"/>
          </a:p>
        </p:txBody>
      </p:sp>
      <p:sp>
        <p:nvSpPr>
          <p:cNvPr id="3" name="Text Placeholder 2"/>
          <p:cNvSpPr>
            <a:spLocks noGrp="1"/>
          </p:cNvSpPr>
          <p:nvPr>
            <p:ph type="body" idx="1"/>
          </p:nvPr>
        </p:nvSpPr>
        <p:spPr>
          <a:xfrm>
            <a:off x="463867" y="2057400"/>
            <a:ext cx="10972800" cy="2462213"/>
          </a:xfrm>
        </p:spPr>
        <p:txBody>
          <a:bodyPr/>
          <a:lstStyle/>
          <a:p>
            <a:r>
              <a:rPr lang="en-GB" sz="3200" dirty="0"/>
              <a:t>This problem aims to analyse employee performance based on satisfaction levels using Excel. The goal is to identify patterns and correlation within the data to help improve employee satisfaction and performance across different demographics and business units.</a:t>
            </a:r>
            <a:endParaRPr lang="en-IN" sz="3200" dirty="0"/>
          </a:p>
        </p:txBody>
      </p:sp>
      <p:pic>
        <p:nvPicPr>
          <p:cNvPr id="4" name="Picture 3"/>
          <p:cNvPicPr>
            <a:picLocks noChangeAspect="1"/>
          </p:cNvPicPr>
          <p:nvPr/>
        </p:nvPicPr>
        <p:blipFill>
          <a:blip r:embed="rId2"/>
          <a:stretch>
            <a:fillRect/>
          </a:stretch>
        </p:blipFill>
        <p:spPr>
          <a:xfrm>
            <a:off x="9430273" y="3932583"/>
            <a:ext cx="2761727" cy="2895600"/>
          </a:xfrm>
          <a:prstGeom prst="rect">
            <a:avLst/>
          </a:prstGeom>
        </p:spPr>
      </p:pic>
    </p:spTree>
    <p:extLst>
      <p:ext uri="{BB962C8B-B14F-4D97-AF65-F5344CB8AC3E}">
        <p14:creationId xmlns:p14="http://schemas.microsoft.com/office/powerpoint/2010/main" val="716162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2133600"/>
            <a:ext cx="7924800" cy="4093428"/>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 The “Employee </a:t>
            </a:r>
            <a:r>
              <a:rPr lang="en-GB" sz="2000" b="0" i="0" dirty="0">
                <a:solidFill>
                  <a:srgbClr val="0D0D0D"/>
                </a:solidFill>
                <a:effectLst/>
                <a:latin typeface="Times New Roman" panose="02020603050405020304" pitchFamily="18" charset="0"/>
                <a:cs typeface="Times New Roman" panose="02020603050405020304" pitchFamily="18" charset="0"/>
              </a:rPr>
              <a:t>Performance Analysis Using </a:t>
            </a:r>
            <a:r>
              <a:rPr lang="en-IN" sz="2000" b="0" i="0" dirty="0">
                <a:solidFill>
                  <a:srgbClr val="0D0D0D"/>
                </a:solidFill>
                <a:effectLst/>
                <a:latin typeface="Times New Roman" panose="02020603050405020304" pitchFamily="18" charset="0"/>
                <a:cs typeface="Times New Roman" panose="02020603050405020304" pitchFamily="18" charset="0"/>
              </a:rPr>
              <a:t>Excel</a:t>
            </a:r>
            <a:r>
              <a:rPr lang="en-GB" sz="2000" b="0" i="0" dirty="0">
                <a:solidFill>
                  <a:srgbClr val="0D0D0D"/>
                </a:solidFill>
                <a:effectLst/>
                <a:latin typeface="Times New Roman" panose="02020603050405020304" pitchFamily="18" charset="0"/>
                <a:cs typeface="Times New Roman" panose="02020603050405020304" pitchFamily="18" charset="0"/>
              </a:rPr>
              <a:t>” project focuses on evaluating employee performance by analysing key factors such as satisfaction levels, gender and business units .</a:t>
            </a:r>
          </a:p>
          <a:p>
            <a:pPr algn="l">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 The project involves collecting and organising employee data in Excel followed by detailed analysis using statistical functions and data visualization tools.</a:t>
            </a:r>
          </a:p>
          <a:p>
            <a:pPr algn="l">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 By identifying trends and correlations, the analysis will provide insights into how different factors impact performance across various demographics and departments.</a:t>
            </a:r>
          </a:p>
          <a:p>
            <a:pPr algn="l">
              <a:buFont typeface="Arial" panose="020B0604020202020204" pitchFamily="34" charset="0"/>
              <a:buChar char="•"/>
            </a:pPr>
            <a:r>
              <a:rPr lang="en-GB" sz="2000" dirty="0">
                <a:solidFill>
                  <a:srgbClr val="0D0D0D"/>
                </a:solidFill>
                <a:latin typeface="Times New Roman" panose="02020603050405020304" pitchFamily="18" charset="0"/>
                <a:cs typeface="Times New Roman" panose="02020603050405020304" pitchFamily="18" charset="0"/>
              </a:rPr>
              <a:t> The findings will support data-driven decision-making to enhance employee satisfaction and optimize performance within the organisation.</a:t>
            </a:r>
          </a:p>
          <a:p>
            <a:pPr algn="l">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6</a:t>
            </a:fld>
            <a:endParaRPr spc="10" dirty="0"/>
          </a:p>
        </p:txBody>
      </p:sp>
      <p:sp>
        <p:nvSpPr>
          <p:cNvPr id="9" name="Text Placeholder 8"/>
          <p:cNvSpPr>
            <a:spLocks noGrp="1"/>
          </p:cNvSpPr>
          <p:nvPr>
            <p:ph sz="half" idx="4294967295"/>
          </p:nvPr>
        </p:nvSpPr>
        <p:spPr>
          <a:xfrm>
            <a:off x="7040563" y="3438525"/>
            <a:ext cx="5151437" cy="523875"/>
          </a:xfrm>
        </p:spPr>
        <p:txBody>
          <a:bodyPr/>
          <a:lstStyle/>
          <a:p>
            <a:pPr algn="l"/>
            <a:r>
              <a:rPr lang="en-GB" sz="2000"/>
              <a:t>     </a:t>
            </a:r>
            <a:endParaRPr lang="en-GB" sz="2000" dirty="0"/>
          </a:p>
        </p:txBody>
      </p:sp>
      <p:sp>
        <p:nvSpPr>
          <p:cNvPr id="7" name="Content Placeholder 6"/>
          <p:cNvSpPr>
            <a:spLocks noGrp="1"/>
          </p:cNvSpPr>
          <p:nvPr>
            <p:ph sz="half" idx="4294967295"/>
          </p:nvPr>
        </p:nvSpPr>
        <p:spPr>
          <a:xfrm>
            <a:off x="0" y="3578226"/>
            <a:ext cx="10028238" cy="3046988"/>
          </a:xfrm>
        </p:spPr>
        <p:txBody>
          <a:bodyPr/>
          <a:lstStyle/>
          <a:p>
            <a:r>
              <a:rPr lang="en-GB" dirty="0"/>
              <a:t>         HR MANAGER                                            DATA ANALYST                                                    EMPLOYEES             </a:t>
            </a:r>
          </a:p>
          <a:p>
            <a:r>
              <a:rPr lang="en-GB" dirty="0"/>
              <a:t>       </a:t>
            </a:r>
          </a:p>
          <a:p>
            <a:r>
              <a:rPr lang="en-GB" dirty="0"/>
              <a:t>              </a:t>
            </a:r>
          </a:p>
          <a:p>
            <a:r>
              <a:rPr lang="en-GB" dirty="0"/>
              <a:t>                          </a:t>
            </a:r>
          </a:p>
          <a:p>
            <a:r>
              <a:rPr lang="en-GB" dirty="0"/>
              <a:t>              </a:t>
            </a:r>
          </a:p>
          <a:p>
            <a:r>
              <a:rPr lang="en-GB" dirty="0"/>
              <a:t>         </a:t>
            </a:r>
          </a:p>
          <a:p>
            <a:endParaRPr lang="en-GB" dirty="0"/>
          </a:p>
          <a:p>
            <a:endParaRPr lang="en-GB" dirty="0"/>
          </a:p>
          <a:p>
            <a:endParaRPr lang="en-GB" dirty="0"/>
          </a:p>
          <a:p>
            <a:endParaRPr lang="en-GB" dirty="0"/>
          </a:p>
          <a:p>
            <a:r>
              <a:rPr lang="en-GB" dirty="0"/>
              <a:t>                       </a:t>
            </a:r>
            <a:r>
              <a:rPr lang="en-IN" dirty="0"/>
              <a:t>                      EXECUTIVE                                                          DEPARTMENT MANAGER </a:t>
            </a:r>
            <a:endParaRPr lang="en-GB" dirty="0"/>
          </a:p>
        </p:txBody>
      </p:sp>
      <p:pic>
        <p:nvPicPr>
          <p:cNvPr id="11" name="Picture 10" descr="&lt;strong&gt;Human Resources&lt;/strong&gt; Specialists at My Next Move for Vetera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650" y="1177911"/>
            <a:ext cx="2968370" cy="2154746"/>
          </a:xfrm>
          <a:prstGeom prst="rect">
            <a:avLst/>
          </a:prstGeom>
        </p:spPr>
      </p:pic>
      <p:pic>
        <p:nvPicPr>
          <p:cNvPr id="10" name="Picture 9" descr="Business Analytics: Driving &lt;strong&gt;Data&lt;/strong&gt;-Driven Success - IABA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81400" y="1250110"/>
            <a:ext cx="3176141" cy="2117427"/>
          </a:xfrm>
          <a:prstGeom prst="rect">
            <a:avLst/>
          </a:prstGeom>
        </p:spPr>
      </p:pic>
      <p:graphicFrame>
        <p:nvGraphicFramePr>
          <p:cNvPr id="12" name="Diagram 11"/>
          <p:cNvGraphicFramePr/>
          <p:nvPr>
            <p:extLst>
              <p:ext uri="{D42A27DB-BD31-4B8C-83A1-F6EECF244321}">
                <p14:modId xmlns:p14="http://schemas.microsoft.com/office/powerpoint/2010/main" val="2113680592"/>
              </p:ext>
            </p:extLst>
          </p:nvPr>
        </p:nvGraphicFramePr>
        <p:xfrm>
          <a:off x="10058400" y="4876800"/>
          <a:ext cx="101599" cy="1261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 name="Picture 20" descr="People Sitting at Table Using Laptop · Free Stock Photo"/>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72169" y="1250111"/>
            <a:ext cx="3291032" cy="2077902"/>
          </a:xfrm>
          <a:prstGeom prst="rect">
            <a:avLst/>
          </a:prstGeom>
        </p:spPr>
      </p:pic>
      <p:pic>
        <p:nvPicPr>
          <p:cNvPr id="13" name="Picture 12" descr="Businessman PNG 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3835" y="3956577"/>
            <a:ext cx="2705100" cy="2300029"/>
          </a:xfrm>
          <a:prstGeom prst="rect">
            <a:avLst/>
          </a:prstGeom>
        </p:spPr>
      </p:pic>
      <p:pic>
        <p:nvPicPr>
          <p:cNvPr id="14" name="Picture 13" descr="First-Line Supervisors of Retail Sales Workers at My Next Move for Veterans"/>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32770" y="4294313"/>
            <a:ext cx="3429001" cy="18844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45155"/>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695574" y="1262062"/>
            <a:ext cx="8401496" cy="4985980"/>
          </a:xfrm>
        </p:spPr>
        <p:txBody>
          <a:bodyPr/>
          <a:lstStyle/>
          <a:p>
            <a:r>
              <a:rPr lang="en-IN" b="1" dirty="0"/>
              <a:t>         1.CONDITIONAL FORMATTING </a:t>
            </a:r>
          </a:p>
          <a:p>
            <a:r>
              <a:rPr lang="en-IN" b="1" dirty="0"/>
              <a:t>                </a:t>
            </a:r>
            <a:r>
              <a:rPr lang="en-IN" dirty="0"/>
              <a:t>Highlighting cells that are blank or have no value </a:t>
            </a:r>
          </a:p>
          <a:p>
            <a:r>
              <a:rPr lang="en-IN" b="1" dirty="0"/>
              <a:t>              </a:t>
            </a:r>
          </a:p>
          <a:p>
            <a:r>
              <a:rPr lang="en-IN" b="1" dirty="0"/>
              <a:t>          2.FILTER </a:t>
            </a:r>
          </a:p>
          <a:p>
            <a:r>
              <a:rPr lang="en-IN" b="1" dirty="0"/>
              <a:t>                </a:t>
            </a:r>
            <a:r>
              <a:rPr lang="en-IN" dirty="0"/>
              <a:t>Focusing on blank cells and removing them </a:t>
            </a:r>
          </a:p>
          <a:p>
            <a:r>
              <a:rPr lang="en-IN" b="1" dirty="0"/>
              <a:t>             </a:t>
            </a:r>
          </a:p>
          <a:p>
            <a:r>
              <a:rPr lang="en-IN" b="1" dirty="0"/>
              <a:t>          3.FORMULA</a:t>
            </a:r>
          </a:p>
          <a:p>
            <a:r>
              <a:rPr lang="en-IN" b="1" dirty="0"/>
              <a:t>                  </a:t>
            </a:r>
            <a:r>
              <a:rPr lang="en-IN" dirty="0"/>
              <a:t>For identifying the performance level </a:t>
            </a:r>
          </a:p>
          <a:p>
            <a:r>
              <a:rPr lang="en-IN" b="1" dirty="0"/>
              <a:t>       </a:t>
            </a:r>
          </a:p>
          <a:p>
            <a:r>
              <a:rPr lang="en-IN" b="1" dirty="0"/>
              <a:t>          4.PIVOT TABLE </a:t>
            </a:r>
          </a:p>
          <a:p>
            <a:r>
              <a:rPr lang="en-IN" b="1" dirty="0"/>
              <a:t>                  </a:t>
            </a:r>
            <a:r>
              <a:rPr lang="en-IN" dirty="0"/>
              <a:t>Summarizing data and analysing relationship and generating report</a:t>
            </a:r>
          </a:p>
          <a:p>
            <a:r>
              <a:rPr lang="en-IN" b="1" dirty="0"/>
              <a:t>        </a:t>
            </a:r>
          </a:p>
          <a:p>
            <a:r>
              <a:rPr lang="en-IN" b="1" dirty="0"/>
              <a:t>         5.SLICER</a:t>
            </a:r>
          </a:p>
          <a:p>
            <a:r>
              <a:rPr lang="en-IN" b="1" dirty="0"/>
              <a:t>            </a:t>
            </a:r>
            <a:r>
              <a:rPr lang="en-IN" dirty="0"/>
              <a:t>Filtering data for enhancing user experience and highlight clear view of specific data </a:t>
            </a:r>
          </a:p>
          <a:p>
            <a:r>
              <a:rPr lang="en-IN" b="1" dirty="0"/>
              <a:t>       </a:t>
            </a:r>
          </a:p>
          <a:p>
            <a:r>
              <a:rPr lang="en-IN" b="1" dirty="0"/>
              <a:t>        6.GRAPH</a:t>
            </a:r>
          </a:p>
          <a:p>
            <a:r>
              <a:rPr lang="en-IN" b="1" dirty="0"/>
              <a:t>              </a:t>
            </a:r>
            <a:r>
              <a:rPr lang="en-IN" dirty="0"/>
              <a:t>For data visualization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5816977"/>
          </a:xfrm>
        </p:spPr>
        <p:txBody>
          <a:bodyPr/>
          <a:lstStyle/>
          <a:p>
            <a:r>
              <a:rPr lang="en-IN" dirty="0"/>
              <a:t>        </a:t>
            </a:r>
            <a:r>
              <a:rPr lang="en-IN" b="1" dirty="0"/>
              <a:t>Dataset  Name </a:t>
            </a:r>
          </a:p>
          <a:p>
            <a:r>
              <a:rPr lang="en-IN" b="1" dirty="0"/>
              <a:t>              </a:t>
            </a:r>
            <a:r>
              <a:rPr lang="en-IN" dirty="0"/>
              <a:t>Employee Performance Analysis Data </a:t>
            </a:r>
          </a:p>
          <a:p>
            <a:r>
              <a:rPr lang="en-IN" dirty="0"/>
              <a:t>       </a:t>
            </a:r>
          </a:p>
          <a:p>
            <a:r>
              <a:rPr lang="en-IN" dirty="0"/>
              <a:t>        </a:t>
            </a:r>
            <a:r>
              <a:rPr lang="en-IN" b="1" dirty="0"/>
              <a:t>Description </a:t>
            </a:r>
          </a:p>
          <a:p>
            <a:r>
              <a:rPr lang="en-IN" b="1" dirty="0"/>
              <a:t>              </a:t>
            </a:r>
            <a:r>
              <a:rPr lang="en-IN" dirty="0"/>
              <a:t>Contains performance metrics for employees, including satisfaction scores , performance ratings and demographic details</a:t>
            </a:r>
          </a:p>
          <a:p>
            <a:r>
              <a:rPr lang="en-IN" dirty="0"/>
              <a:t>       </a:t>
            </a:r>
          </a:p>
          <a:p>
            <a:r>
              <a:rPr lang="en-IN" dirty="0"/>
              <a:t>         </a:t>
            </a:r>
            <a:r>
              <a:rPr lang="en-IN" b="1" dirty="0"/>
              <a:t>Source </a:t>
            </a:r>
          </a:p>
          <a:p>
            <a:r>
              <a:rPr lang="en-IN" b="1" dirty="0"/>
              <a:t>             </a:t>
            </a:r>
            <a:r>
              <a:rPr lang="en-IN" dirty="0"/>
              <a:t>https//www.Kaggle.com</a:t>
            </a:r>
          </a:p>
          <a:p>
            <a:r>
              <a:rPr lang="en-IN" dirty="0"/>
              <a:t>        </a:t>
            </a:r>
          </a:p>
          <a:p>
            <a:r>
              <a:rPr lang="en-IN" dirty="0"/>
              <a:t>          </a:t>
            </a:r>
            <a:r>
              <a:rPr lang="en-IN" b="1" dirty="0"/>
              <a:t>Variables / Column  </a:t>
            </a:r>
          </a:p>
          <a:p>
            <a:r>
              <a:rPr lang="en-IN" b="1" dirty="0"/>
              <a:t>                   </a:t>
            </a:r>
            <a:r>
              <a:rPr lang="en-IN" dirty="0"/>
              <a:t> Name : First name</a:t>
            </a:r>
          </a:p>
          <a:p>
            <a:r>
              <a:rPr lang="en-IN" dirty="0"/>
              <a:t>                    Gender: Male and Female </a:t>
            </a:r>
          </a:p>
          <a:p>
            <a:r>
              <a:rPr lang="en-IN" dirty="0"/>
              <a:t>                    Department unit : BPC, CCDR, EW, MSC, NEL, PL, PYZ, SVG,TNS, WBL</a:t>
            </a:r>
          </a:p>
          <a:p>
            <a:r>
              <a:rPr lang="en-IN" dirty="0"/>
              <a:t>                    Employee Type : Contract, Full time, Part time </a:t>
            </a:r>
          </a:p>
          <a:p>
            <a:r>
              <a:rPr lang="en-IN" dirty="0"/>
              <a:t>                    Performance Rating: Very high, high, medium , low</a:t>
            </a:r>
          </a:p>
          <a:p>
            <a:r>
              <a:rPr lang="en-IN" dirty="0"/>
              <a:t>                    Satisfaction Score: 1-5</a:t>
            </a:r>
          </a:p>
          <a:p>
            <a:r>
              <a:rPr lang="en-IN" dirty="0"/>
              <a:t>                    Data Types: Numeric and text</a:t>
            </a:r>
          </a:p>
          <a:p>
            <a:r>
              <a:rPr lang="en-IN" dirty="0"/>
              <a:t>                  </a:t>
            </a:r>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28600" y="685800"/>
            <a:ext cx="10972800" cy="1384995"/>
          </a:xfrm>
        </p:spPr>
        <p:txBody>
          <a:bodyPr/>
          <a:lstStyle/>
          <a:p>
            <a:r>
              <a:rPr lang="en-IN" dirty="0"/>
              <a:t>      </a:t>
            </a:r>
            <a:r>
              <a:rPr lang="en-IN" b="1" dirty="0"/>
              <a:t>Units of Measurement</a:t>
            </a:r>
          </a:p>
          <a:p>
            <a:r>
              <a:rPr lang="en-IN" b="1" dirty="0"/>
              <a:t>              </a:t>
            </a:r>
            <a:r>
              <a:rPr lang="en-IN" dirty="0"/>
              <a:t>Satisfaction score: Scale of 1-5</a:t>
            </a:r>
          </a:p>
          <a:p>
            <a:r>
              <a:rPr lang="en-IN" b="1" dirty="0"/>
              <a:t>              </a:t>
            </a:r>
            <a:r>
              <a:rPr lang="en-IN" dirty="0"/>
              <a:t>Performance rating: Very high, high, medium, low</a:t>
            </a:r>
          </a:p>
          <a:p>
            <a:r>
              <a:rPr lang="en-IN" b="1" dirty="0"/>
              <a:t>              </a:t>
            </a:r>
            <a:r>
              <a:rPr lang="en-IN" dirty="0"/>
              <a:t>Size: </a:t>
            </a:r>
            <a:r>
              <a:rPr lang="en-IN" b="1" dirty="0"/>
              <a:t> </a:t>
            </a:r>
            <a:r>
              <a:rPr lang="en-IN" dirty="0"/>
              <a:t>26 records and 5 fields </a:t>
            </a:r>
          </a:p>
          <a:p>
            <a:r>
              <a:rPr lang="en-IN" dirty="0"/>
              <a:t>            </a:t>
            </a:r>
          </a:p>
        </p:txBody>
      </p:sp>
    </p:spTree>
    <p:extLst>
      <p:ext uri="{BB962C8B-B14F-4D97-AF65-F5344CB8AC3E}">
        <p14:creationId xmlns:p14="http://schemas.microsoft.com/office/powerpoint/2010/main" val="645110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1758</TotalTime>
  <Words>769</Words>
  <Application>Microsoft Office PowerPoint</Application>
  <PresentationFormat>Widescreen</PresentationFormat>
  <Paragraphs>418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PowerPoint Presentation</vt:lpstr>
      <vt:lpstr>RESULTS</vt:lpstr>
      <vt:lpstr>   RESULTS                            HIGHLY PERFORMED EMPLOYEES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fasiyathabasum@gmail.com</cp:lastModifiedBy>
  <cp:revision>41</cp:revision>
  <dcterms:created xsi:type="dcterms:W3CDTF">2024-03-29T15:07:22Z</dcterms:created>
  <dcterms:modified xsi:type="dcterms:W3CDTF">2024-09-08T08:49:55Z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