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37" r:id="rId10"/>
    <p:sldId id="338" r:id="rId11"/>
    <p:sldId id="335" r:id="rId12"/>
    <p:sldId id="324" r:id="rId13"/>
    <p:sldId id="313" r:id="rId14"/>
    <p:sldId id="326" r:id="rId15"/>
    <p:sldId id="331" r:id="rId16"/>
    <p:sldId id="327" r:id="rId17"/>
    <p:sldId id="341" r:id="rId18"/>
    <p:sldId id="328" r:id="rId19"/>
    <p:sldId id="317" r:id="rId20"/>
    <p:sldId id="303" r:id="rId21"/>
  </p:sldIdLst>
  <p:sldSz cx="9144000" cy="5143500" type="screen16x9"/>
  <p:notesSz cx="6858000" cy="9144000"/>
  <p:embeddedFontLst>
    <p:embeddedFont>
      <p:font typeface="Google Sans" panose="020B0604020202020204" charset="0"/>
      <p:regular r:id="rId23"/>
      <p:bold r:id="rId24"/>
      <p:italic r:id="rId25"/>
      <p:boldItalic r:id="rId26"/>
    </p:embeddedFont>
    <p:embeddedFont>
      <p:font typeface="Google Sans Medium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462" autoAdjust="0"/>
  </p:normalViewPr>
  <p:slideViewPr>
    <p:cSldViewPr snapToGrid="0">
      <p:cViewPr varScale="1">
        <p:scale>
          <a:sx n="83" d="100"/>
          <a:sy n="83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5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8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24/15719089174041_Capture%20d%E2%80%99e%CC%81cran%202019-10-24%20a%CC%80%2011.20.23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September 19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Analyzing Food Product Data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The Department of Health and Human Services">
            <a:hlinkClick r:id="rId3"/>
            <a:extLst>
              <a:ext uri="{FF2B5EF4-FFF2-40B4-BE49-F238E27FC236}">
                <a16:creationId xmlns:a16="http://schemas.microsoft.com/office/drawing/2014/main" id="{DBBFDC8D-FEE1-2194-124F-F6BD2234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21" y="27221"/>
            <a:ext cx="2143125" cy="2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1749" y="998253"/>
            <a:ext cx="4737100" cy="3820557"/>
          </a:xfrm>
        </p:spPr>
        <p:txBody>
          <a:bodyPr/>
          <a:lstStyle/>
          <a:p>
            <a:pPr marL="171450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More than 65% of the trees </a:t>
            </a:r>
            <a:r>
              <a:rPr lang="en-US" sz="1400" dirty="0">
                <a:solidFill>
                  <a:schemeClr val="tx1"/>
                </a:solidFill>
              </a:rPr>
              <a:t>have a </a:t>
            </a:r>
            <a:r>
              <a:rPr lang="en-US" sz="1400" b="1" dirty="0">
                <a:solidFill>
                  <a:schemeClr val="tx1"/>
                </a:solidFill>
              </a:rPr>
              <a:t>circumference below 1m </a:t>
            </a:r>
            <a:r>
              <a:rPr lang="en-US" sz="1400" dirty="0">
                <a:solidFill>
                  <a:schemeClr val="tx1"/>
                </a:solidFill>
              </a:rPr>
              <a:t>(100cm)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Several outliers in tree circumference:  </a:t>
            </a:r>
            <a:r>
              <a:rPr lang="en-US" sz="1400" b="1" dirty="0">
                <a:solidFill>
                  <a:schemeClr val="tx1"/>
                </a:solidFill>
              </a:rPr>
              <a:t>0.10% of trees with a circumference over 4m</a:t>
            </a:r>
            <a:r>
              <a:rPr lang="en-US" sz="1400" dirty="0">
                <a:solidFill>
                  <a:schemeClr val="tx1"/>
                </a:solidFill>
              </a:rPr>
              <a:t> (max = 13.6m)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Several outliers in tree height : only </a:t>
            </a:r>
            <a:r>
              <a:rPr lang="en-US" sz="1400" b="1" dirty="0">
                <a:solidFill>
                  <a:schemeClr val="tx1"/>
                </a:solidFill>
              </a:rPr>
              <a:t>0.11% of trees with a height over 30m</a:t>
            </a:r>
            <a:r>
              <a:rPr lang="en-US" sz="1400" dirty="0">
                <a:solidFill>
                  <a:schemeClr val="tx1"/>
                </a:solidFill>
              </a:rPr>
              <a:t> (max = 66m)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Distribution of Height and Circumference (1/2)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" b="620"/>
          <a:stretch/>
        </p:blipFill>
        <p:spPr>
          <a:xfrm>
            <a:off x="5091545" y="4298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48AF9-ABCA-8849-6764-B7B829AAE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" b="170"/>
          <a:stretch/>
        </p:blipFill>
        <p:spPr>
          <a:xfrm>
            <a:off x="5091545" y="261473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590F2D-F8A1-318E-8EB4-34C253FAF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18" t="-46" r="-262" b="46"/>
          <a:stretch/>
        </p:blipFill>
        <p:spPr>
          <a:xfrm>
            <a:off x="4564467" y="3000932"/>
            <a:ext cx="2293279" cy="1824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87E57-8A6A-9A51-B7D5-DE03F5174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8" t="46" b="-46"/>
          <a:stretch/>
        </p:blipFill>
        <p:spPr>
          <a:xfrm>
            <a:off x="6850721" y="3001775"/>
            <a:ext cx="2293279" cy="1824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695" y="895902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There’s ~ a </a:t>
            </a:r>
            <a:r>
              <a:rPr lang="en-US" sz="1400" b="1" dirty="0">
                <a:solidFill>
                  <a:schemeClr val="tx1"/>
                </a:solidFill>
              </a:rPr>
              <a:t>tenfold difference </a:t>
            </a:r>
            <a:r>
              <a:rPr lang="en-US" sz="1400" dirty="0">
                <a:solidFill>
                  <a:schemeClr val="tx1"/>
                </a:solidFill>
              </a:rPr>
              <a:t>in height and circumference mean/median values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Height </a:t>
            </a:r>
            <a:r>
              <a:rPr lang="en-US" sz="1400" b="1" dirty="0">
                <a:solidFill>
                  <a:schemeClr val="tx1"/>
                </a:solidFill>
              </a:rPr>
              <a:t>has a very high variance (28.23)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The standard deviation remains relatively low for both variables</a:t>
            </a:r>
            <a:r>
              <a:rPr lang="en-US" sz="1400" dirty="0">
                <a:solidFill>
                  <a:schemeClr val="tx1"/>
                </a:solidFill>
              </a:rPr>
              <a:t> (0.61 / 5.31)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Both variables are </a:t>
            </a:r>
            <a:r>
              <a:rPr lang="en-US" sz="1400" b="1" dirty="0">
                <a:solidFill>
                  <a:schemeClr val="tx1"/>
                </a:solidFill>
              </a:rPr>
              <a:t>skewed right, </a:t>
            </a:r>
            <a:r>
              <a:rPr lang="en-US" sz="1400" dirty="0">
                <a:solidFill>
                  <a:schemeClr val="tx1"/>
                </a:solidFill>
              </a:rPr>
              <a:t>with </a:t>
            </a:r>
            <a:r>
              <a:rPr lang="en-US" sz="1400" b="1" dirty="0">
                <a:solidFill>
                  <a:schemeClr val="tx1"/>
                </a:solidFill>
              </a:rPr>
              <a:t>circumference having the higher skewness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Circumference has a very high kurtosis at 25</a:t>
            </a:r>
            <a:r>
              <a:rPr lang="en-US" sz="1400" dirty="0">
                <a:solidFill>
                  <a:schemeClr val="tx1"/>
                </a:solidFill>
              </a:rPr>
              <a:t>, while height has only a kurtosis of 5.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1" y="15324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Distribution of Height and Circumference (2/2)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FE448-75CF-D5AA-2315-247A79CB85E2}"/>
              </a:ext>
            </a:extLst>
          </p:cNvPr>
          <p:cNvSpPr txBox="1"/>
          <p:nvPr/>
        </p:nvSpPr>
        <p:spPr>
          <a:xfrm>
            <a:off x="4399924" y="444666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 = 0.7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E6611-DEE2-C40A-8428-CFD739D01BF5}"/>
              </a:ext>
            </a:extLst>
          </p:cNvPr>
          <p:cNvCxnSpPr>
            <a:cxnSpLocks/>
          </p:cNvCxnSpPr>
          <p:nvPr/>
        </p:nvCxnSpPr>
        <p:spPr>
          <a:xfrm>
            <a:off x="4798580" y="3141643"/>
            <a:ext cx="0" cy="139509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5C1C-F21B-D7F3-B567-3BBA16F6C237}"/>
              </a:ext>
            </a:extLst>
          </p:cNvPr>
          <p:cNvSpPr txBox="1"/>
          <p:nvPr/>
        </p:nvSpPr>
        <p:spPr>
          <a:xfrm>
            <a:off x="6857745" y="4444324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 = 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13B00D-2ABC-B58D-3A28-8C0A71A880FA}"/>
              </a:ext>
            </a:extLst>
          </p:cNvPr>
          <p:cNvCxnSpPr>
            <a:cxnSpLocks/>
          </p:cNvCxnSpPr>
          <p:nvPr/>
        </p:nvCxnSpPr>
        <p:spPr>
          <a:xfrm>
            <a:off x="7242463" y="3072881"/>
            <a:ext cx="0" cy="146385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A35D0E-10C0-D792-F76A-FDD6A358F0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64914" y="338764"/>
            <a:ext cx="2985663" cy="1249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716CC2-E2C6-8CAA-5C7E-78C31B950A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64914" y="1657407"/>
            <a:ext cx="2533813" cy="1249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08BE1-C8A0-34AA-2FF9-3AE7B97FF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" b="620"/>
          <a:stretch/>
        </p:blipFill>
        <p:spPr>
          <a:xfrm>
            <a:off x="5091545" y="4298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E06FE-FFEC-9022-9B53-16406EA08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" b="620"/>
          <a:stretch/>
        </p:blipFill>
        <p:spPr>
          <a:xfrm>
            <a:off x="5091545" y="261473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1886" y="1307366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 concentration of circumference is more inequal than that of height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Gini index : 0.35 for circumference / 0.28 for height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The Gini indexes are below 0.4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distribution is adequately distributed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Concentration of height and circumference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FFD18-A43A-A60F-F95F-F1D2CFCEEBA3}"/>
              </a:ext>
            </a:extLst>
          </p:cNvPr>
          <p:cNvSpPr txBox="1"/>
          <p:nvPr/>
        </p:nvSpPr>
        <p:spPr>
          <a:xfrm>
            <a:off x="6905715" y="1899623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Gini index = 0.35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DDCA2-886D-6298-DD63-7AD23CCF7B33}"/>
              </a:ext>
            </a:extLst>
          </p:cNvPr>
          <p:cNvSpPr txBox="1"/>
          <p:nvPr/>
        </p:nvSpPr>
        <p:spPr>
          <a:xfrm>
            <a:off x="6905715" y="4624679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Gini index = 0.28</a:t>
            </a:r>
          </a:p>
        </p:txBody>
      </p:sp>
    </p:spTree>
    <p:extLst>
      <p:ext uri="{BB962C8B-B14F-4D97-AF65-F5344CB8AC3E}">
        <p14:creationId xmlns:p14="http://schemas.microsoft.com/office/powerpoint/2010/main" val="253998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148161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correlation </a:t>
            </a:r>
            <a:r>
              <a:rPr lang="en-US" sz="1400" dirty="0">
                <a:solidFill>
                  <a:schemeClr val="tx1"/>
                </a:solidFill>
              </a:rPr>
              <a:t>between height and circumference (R = 0.73)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No significant correlation between the other numeric variables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Correlation of numeric variables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0F8351-56F6-EBDA-C974-F72AC041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72173" y="730035"/>
            <a:ext cx="4573247" cy="36834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6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9304" y="141540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association </a:t>
            </a:r>
            <a:r>
              <a:rPr lang="en-US" sz="1400" dirty="0">
                <a:solidFill>
                  <a:schemeClr val="tx1"/>
                </a:solidFill>
              </a:rPr>
              <a:t>between Outstanding status and Development stage (Cramer’s V = 0.57)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association </a:t>
            </a:r>
            <a:r>
              <a:rPr lang="en-US" sz="1400" dirty="0">
                <a:solidFill>
                  <a:schemeClr val="tx1"/>
                </a:solidFill>
              </a:rPr>
              <a:t>between Outstanding status and Domain (Cramer’s V = 0.45)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association </a:t>
            </a:r>
            <a:r>
              <a:rPr lang="en-US" sz="1400" dirty="0">
                <a:solidFill>
                  <a:schemeClr val="tx1"/>
                </a:solidFill>
              </a:rPr>
              <a:t>between Domain and Development Stage (Cramer’s V = 0.35)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Association of categorical variables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384E9B-0A6C-1CB4-D2C1-92CE22E0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86" y="23774"/>
            <a:ext cx="3315769" cy="2563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CE2422-D7A8-A661-717E-0D4B07E8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207585" y="2587167"/>
            <a:ext cx="3315769" cy="2563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956204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correlation correlation </a:t>
            </a:r>
            <a:r>
              <a:rPr lang="en-US" sz="1400" dirty="0">
                <a:solidFill>
                  <a:schemeClr val="tx1"/>
                </a:solidFill>
              </a:rPr>
              <a:t>between Circumference and Development stage (eta² = 0.51)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correlation correlation </a:t>
            </a:r>
            <a:r>
              <a:rPr lang="en-US" sz="1400" dirty="0">
                <a:solidFill>
                  <a:schemeClr val="tx1"/>
                </a:solidFill>
              </a:rPr>
              <a:t>between Height and Development stage (eta² = 0.38)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Other variables are not correlated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(eta² &lt; 0.03)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Analysis of the distribution of height and circumference shows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young / young adult trees smaller and less wide than Adult and Mature trees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Item category and age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1B42F91-F982-AFE6-597F-18BB437B9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648200" y="0"/>
            <a:ext cx="4389310" cy="25597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99F8575-2AD4-7175-91DA-4D1712CB7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48200" y="2580005"/>
            <a:ext cx="4389310" cy="2559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0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381" y="133683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Applied </a:t>
            </a:r>
            <a:r>
              <a:rPr lang="en-US" sz="1400" b="1" dirty="0" err="1">
                <a:solidFill>
                  <a:schemeClr val="tx1"/>
                </a:solidFill>
              </a:rPr>
              <a:t>Kmeans</a:t>
            </a:r>
            <a:r>
              <a:rPr lang="en-US" sz="1400" b="1" dirty="0">
                <a:solidFill>
                  <a:schemeClr val="tx1"/>
                </a:solidFill>
              </a:rPr>
              <a:t> clustering algorithm </a:t>
            </a:r>
            <a:r>
              <a:rPr lang="en-US" sz="1400" dirty="0">
                <a:solidFill>
                  <a:schemeClr val="tx1"/>
                </a:solidFill>
              </a:rPr>
              <a:t>to divide the trees in coordinate clusters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Applied elbow method and calculated </a:t>
            </a:r>
            <a:r>
              <a:rPr lang="en-US" sz="1400" dirty="0" err="1">
                <a:solidFill>
                  <a:schemeClr val="tx1"/>
                </a:solidFill>
              </a:rPr>
              <a:t>Calinski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Harabasz</a:t>
            </a:r>
            <a:r>
              <a:rPr lang="en-US" sz="1400" dirty="0">
                <a:solidFill>
                  <a:schemeClr val="tx1"/>
                </a:solidFill>
              </a:rPr>
              <a:t> scores to compute </a:t>
            </a:r>
            <a:r>
              <a:rPr lang="en-US" sz="1400" b="1" dirty="0" err="1">
                <a:solidFill>
                  <a:schemeClr val="tx1"/>
                </a:solidFill>
              </a:rPr>
              <a:t>n_clusters</a:t>
            </a:r>
            <a:r>
              <a:rPr lang="en-US" sz="1400" b="1" dirty="0">
                <a:solidFill>
                  <a:schemeClr val="tx1"/>
                </a:solidFill>
              </a:rPr>
              <a:t> = 7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Visualization shows that clusters are </a:t>
            </a:r>
            <a:r>
              <a:rPr lang="en-US" sz="1400" b="1" dirty="0">
                <a:solidFill>
                  <a:schemeClr val="tx1"/>
                </a:solidFill>
              </a:rPr>
              <a:t>nicely separated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Could be used to divide maintenance crew areas of responsibility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coordinate clusters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0F8351-56F6-EBDA-C974-F72AC041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72174" y="904655"/>
            <a:ext cx="4573245" cy="33341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08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714629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More than 40%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trees in Paris are either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plane trees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chestnut trees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lime trees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Half of the trees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are categorized as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adult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More than 50%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trees are in an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Alignment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55%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of the trees have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height below 10m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65%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of the trees have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circumference below 1m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Height and Circumference are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strongly correlated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each other and to Development Stage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 clusters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have been created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the division of maintenance crew areas of responsibility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1603249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Key figures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Correlation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analysis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874246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 based on an the open food database (downloadable at https://world.openfoodfacts.org/)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Analyze the data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tx1"/>
                </a:solidFill>
              </a:rPr>
              <a:t>Univariate and bivariate analysis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objective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Present the analysis to a wide audience.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product data,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highlighting key figures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Multivariate analyses  Measuring correlation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Proving hypotheses  descriptive and exploratory analysis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67707" y="745764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Dataset = 1 csv table,  initially 161 columns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Filtered down to 20 columns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1600">
                <a:solidFill>
                  <a:schemeClr val="tx1"/>
                </a:solidFill>
                <a:sym typeface="Wingdings" panose="05000000000000000000" pitchFamily="2" charset="2"/>
              </a:rPr>
              <a:t>including 5 categorical  and 15numeric variables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Removed columns with more than 90% NA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Removed tagged columns with duplicate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Removed categorical variables with &gt;100 unique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Removed site specific and user specific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Removed the quantity column since all nutrients are for 100g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Calculated 2 columns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Nutrition score grades for UK and France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723176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Removed rows with incoherent values (ex. 150g / 100g)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Removed rows based on maximal possible energy value for 100g (3762kJ)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Removed row with no energy information, and no information on all of the 3 principal nutrients (fat, proteins and carbohydrates)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Deleted duplicate rows and product names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Analysis of categorical variables and replacement of mistypes based on calculation of </a:t>
            </a:r>
            <a:r>
              <a:rPr lang="en-US" sz="1600" dirty="0" err="1">
                <a:solidFill>
                  <a:schemeClr val="tx1"/>
                </a:solidFill>
              </a:rPr>
              <a:t>Levenshtein</a:t>
            </a:r>
            <a:r>
              <a:rPr lang="en-US" sz="1600" dirty="0">
                <a:solidFill>
                  <a:schemeClr val="tx1"/>
                </a:solidFill>
              </a:rPr>
              <a:t> distance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Data imputation (median) for </a:t>
            </a:r>
            <a:r>
              <a:rPr lang="en-US" sz="1600" dirty="0" err="1">
                <a:solidFill>
                  <a:schemeClr val="tx1"/>
                </a:solidFill>
              </a:rPr>
              <a:t>NaN</a:t>
            </a:r>
            <a:r>
              <a:rPr lang="en-US" sz="1600" dirty="0">
                <a:solidFill>
                  <a:schemeClr val="tx1"/>
                </a:solidFill>
              </a:rPr>
              <a:t> numeric values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figures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1" y="998253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48.5% </a:t>
            </a:r>
            <a:r>
              <a:rPr lang="en-US" sz="1400" dirty="0">
                <a:solidFill>
                  <a:schemeClr val="tx1"/>
                </a:solidFill>
              </a:rPr>
              <a:t>of trees </a:t>
            </a:r>
            <a:r>
              <a:rPr lang="en-US" sz="1400" b="1" dirty="0">
                <a:solidFill>
                  <a:schemeClr val="tx1"/>
                </a:solidFill>
              </a:rPr>
              <a:t>are classified as Adult</a:t>
            </a:r>
            <a:r>
              <a:rPr lang="en-US" sz="1400" dirty="0">
                <a:solidFill>
                  <a:schemeClr val="tx1"/>
                </a:solidFill>
              </a:rPr>
              <a:t>, with </a:t>
            </a:r>
            <a:r>
              <a:rPr lang="en-US" sz="1400" b="1" dirty="0">
                <a:solidFill>
                  <a:schemeClr val="tx1"/>
                </a:solidFill>
              </a:rPr>
              <a:t>less than 5% Mature </a:t>
            </a:r>
            <a:r>
              <a:rPr lang="en-US" sz="1400" dirty="0">
                <a:solidFill>
                  <a:schemeClr val="tx1"/>
                </a:solidFill>
              </a:rPr>
              <a:t>trees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 domain of most referenced trees is </a:t>
            </a:r>
            <a:r>
              <a:rPr lang="en-US" sz="1400" b="1" dirty="0">
                <a:solidFill>
                  <a:schemeClr val="tx1"/>
                </a:solidFill>
              </a:rPr>
              <a:t>Alignment </a:t>
            </a:r>
            <a:r>
              <a:rPr lang="en-US" sz="1400" dirty="0">
                <a:solidFill>
                  <a:schemeClr val="tx1"/>
                </a:solidFill>
              </a:rPr>
              <a:t>(52,4%)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Garden and </a:t>
            </a:r>
            <a:r>
              <a:rPr lang="en-US" sz="1400" b="1" dirty="0" err="1">
                <a:solidFill>
                  <a:schemeClr val="tx1"/>
                </a:solidFill>
              </a:rPr>
              <a:t>Cemetary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represent respectively 23% and 16% of the dataset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Only </a:t>
            </a:r>
            <a:r>
              <a:rPr lang="en-US" sz="1400" b="1" dirty="0">
                <a:solidFill>
                  <a:schemeClr val="tx1"/>
                </a:solidFill>
              </a:rPr>
              <a:t>0.1%</a:t>
            </a:r>
            <a:r>
              <a:rPr lang="en-US" sz="1400" dirty="0">
                <a:solidFill>
                  <a:schemeClr val="tx1"/>
                </a:solidFill>
              </a:rPr>
              <a:t> of referenced trees have been categorized as </a:t>
            </a:r>
            <a:r>
              <a:rPr lang="en-US" sz="1400" b="1" dirty="0">
                <a:solidFill>
                  <a:schemeClr val="tx1"/>
                </a:solidFill>
              </a:rPr>
              <a:t>Outstanding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Repartition of trees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8" r="-81"/>
          <a:stretch/>
        </p:blipFill>
        <p:spPr>
          <a:xfrm>
            <a:off x="5305121" y="13461"/>
            <a:ext cx="3063023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FB512-129A-B156-2222-A470028AD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1" r="35"/>
          <a:stretch/>
        </p:blipFill>
        <p:spPr>
          <a:xfrm>
            <a:off x="5305122" y="2605174"/>
            <a:ext cx="3063024" cy="252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2550" y="998253"/>
            <a:ext cx="4737100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More than 20</a:t>
            </a:r>
            <a:r>
              <a:rPr lang="en-US" sz="1400" dirty="0">
                <a:solidFill>
                  <a:schemeClr val="tx1"/>
                </a:solidFill>
              </a:rPr>
              <a:t>% of the studied trees are </a:t>
            </a:r>
            <a:r>
              <a:rPr lang="en-US" sz="1400" b="1" dirty="0">
                <a:solidFill>
                  <a:schemeClr val="tx1"/>
                </a:solidFill>
              </a:rPr>
              <a:t>Plane trees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2 other types of trees are over 10% : Chestnut (</a:t>
            </a:r>
            <a:r>
              <a:rPr lang="en-US" sz="1400" dirty="0" err="1">
                <a:solidFill>
                  <a:schemeClr val="tx1"/>
                </a:solidFill>
              </a:rPr>
              <a:t>Maronnier</a:t>
            </a:r>
            <a:r>
              <a:rPr lang="en-US" sz="1400" dirty="0">
                <a:solidFill>
                  <a:schemeClr val="tx1"/>
                </a:solidFill>
              </a:rPr>
              <a:t> – 12.5%) and Lime tree (Tilleul -10.5%)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The 2 most prevalent species</a:t>
            </a:r>
            <a:r>
              <a:rPr lang="en-US" sz="1400" dirty="0">
                <a:solidFill>
                  <a:schemeClr val="tx1"/>
                </a:solidFill>
              </a:rPr>
              <a:t> are X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Hispanica</a:t>
            </a:r>
            <a:r>
              <a:rPr lang="en-US" sz="1400" dirty="0">
                <a:solidFill>
                  <a:schemeClr val="tx1"/>
                </a:solidFill>
              </a:rPr>
              <a:t> at 18% and hippocastanum at 9.9%.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varieties are much more spread </a:t>
            </a:r>
            <a:r>
              <a:rPr lang="en-US" sz="1400" dirty="0">
                <a:solidFill>
                  <a:schemeClr val="tx1"/>
                </a:solidFill>
              </a:rPr>
              <a:t>with the top variety </a:t>
            </a:r>
            <a:r>
              <a:rPr lang="en-US" sz="1400" dirty="0" err="1">
                <a:solidFill>
                  <a:schemeClr val="tx1"/>
                </a:solidFill>
              </a:rPr>
              <a:t>Baumannii</a:t>
            </a:r>
            <a:r>
              <a:rPr lang="en-US" sz="1400" dirty="0">
                <a:solidFill>
                  <a:schemeClr val="tx1"/>
                </a:solidFill>
              </a:rPr>
              <a:t> at only 2.3%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Most frequent tree names, species and variety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4" r="-188"/>
          <a:stretch/>
        </p:blipFill>
        <p:spPr>
          <a:xfrm>
            <a:off x="5091545" y="4298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48AF9-ABCA-8849-6764-B7B829AAE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" b="170"/>
          <a:stretch/>
        </p:blipFill>
        <p:spPr>
          <a:xfrm>
            <a:off x="5091545" y="261473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614841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830</Words>
  <Application>Microsoft Office PowerPoint</Application>
  <PresentationFormat>On-screen Show (16:9)</PresentationFormat>
  <Paragraphs>114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Google Sans</vt:lpstr>
      <vt:lpstr>Google Sans Medium</vt:lpstr>
      <vt:lpstr>Roboto</vt:lpstr>
      <vt:lpstr>Arial</vt:lpstr>
      <vt:lpstr>Helvetica Neue Light</vt:lpstr>
      <vt:lpstr>Wingdings</vt:lpstr>
      <vt:lpstr>Google GBO Template</vt:lpstr>
      <vt:lpstr>PowerPoint Presentation</vt:lpstr>
      <vt:lpstr>Table of contents</vt:lpstr>
      <vt:lpstr>Introduction</vt:lpstr>
      <vt:lpstr>Dataset</vt:lpstr>
      <vt:lpstr>Dataset</vt:lpstr>
      <vt:lpstr>Data cleaning</vt:lpstr>
      <vt:lpstr>Key figures</vt:lpstr>
      <vt:lpstr>Repartition of trees</vt:lpstr>
      <vt:lpstr>Most frequent tree names, species and variety</vt:lpstr>
      <vt:lpstr>Distribution of Height and Circumference (1/2)</vt:lpstr>
      <vt:lpstr>Distribution of Height and Circumference (2/2)</vt:lpstr>
      <vt:lpstr>Concentration of height and circumference</vt:lpstr>
      <vt:lpstr>Correlation Analysis </vt:lpstr>
      <vt:lpstr>Correlation of numeric variables</vt:lpstr>
      <vt:lpstr>Association of categorical variables</vt:lpstr>
      <vt:lpstr>Item category and age</vt:lpstr>
      <vt:lpstr>Creating coordinate clusters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Octave Antoni</cp:lastModifiedBy>
  <cp:revision>31</cp:revision>
  <dcterms:modified xsi:type="dcterms:W3CDTF">2022-09-14T15:44:37Z</dcterms:modified>
</cp:coreProperties>
</file>