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37" r:id="rId10"/>
    <p:sldId id="338" r:id="rId11"/>
    <p:sldId id="335" r:id="rId12"/>
    <p:sldId id="324" r:id="rId13"/>
    <p:sldId id="313" r:id="rId14"/>
    <p:sldId id="326" r:id="rId15"/>
    <p:sldId id="331" r:id="rId16"/>
    <p:sldId id="327" r:id="rId17"/>
    <p:sldId id="34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12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Analyzing Paris Tree Data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749" y="998253"/>
            <a:ext cx="4737100" cy="3820557"/>
          </a:xfrm>
        </p:spPr>
        <p:txBody>
          <a:bodyPr/>
          <a:lstStyle/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65% of the trees </a:t>
            </a:r>
            <a:r>
              <a:rPr lang="en-US" sz="1400" dirty="0">
                <a:solidFill>
                  <a:schemeClr val="tx1"/>
                </a:solidFill>
              </a:rPr>
              <a:t>have a </a:t>
            </a:r>
            <a:r>
              <a:rPr lang="en-US" sz="1400" b="1" dirty="0">
                <a:solidFill>
                  <a:schemeClr val="tx1"/>
                </a:solidFill>
              </a:rPr>
              <a:t>circumference below 1m </a:t>
            </a:r>
            <a:r>
              <a:rPr lang="en-US" sz="1400" dirty="0">
                <a:solidFill>
                  <a:schemeClr val="tx1"/>
                </a:solidFill>
              </a:rPr>
              <a:t>(100cm)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circumference:  </a:t>
            </a:r>
            <a:r>
              <a:rPr lang="en-US" sz="1400" b="1" dirty="0">
                <a:solidFill>
                  <a:schemeClr val="tx1"/>
                </a:solidFill>
              </a:rPr>
              <a:t>0.10% of trees with a circumference over 4m</a:t>
            </a:r>
            <a:r>
              <a:rPr lang="en-US" sz="1400" dirty="0">
                <a:solidFill>
                  <a:schemeClr val="tx1"/>
                </a:solidFill>
              </a:rPr>
              <a:t> (max = 13.6m)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height : only </a:t>
            </a:r>
            <a:r>
              <a:rPr lang="en-US" sz="1400" b="1" dirty="0">
                <a:solidFill>
                  <a:schemeClr val="tx1"/>
                </a:solidFill>
              </a:rPr>
              <a:t>0.11% of trees with a height over 30m</a:t>
            </a:r>
            <a:r>
              <a:rPr lang="en-US" sz="1400" dirty="0">
                <a:solidFill>
                  <a:schemeClr val="tx1"/>
                </a:solidFill>
              </a:rPr>
              <a:t> (max = 66m)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Distribution of Height and Circumference (1/2)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90F2D-F8A1-318E-8EB4-34C253FAF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8" t="-46" r="-262" b="46"/>
          <a:stretch/>
        </p:blipFill>
        <p:spPr>
          <a:xfrm>
            <a:off x="4564467" y="3000932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87E57-8A6A-9A51-B7D5-DE03F5174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8" t="46" b="-46"/>
          <a:stretch/>
        </p:blipFill>
        <p:spPr>
          <a:xfrm>
            <a:off x="6850721" y="3001775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95" y="895902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There’s ~ a </a:t>
            </a:r>
            <a:r>
              <a:rPr lang="en-US" sz="1400" b="1" dirty="0">
                <a:solidFill>
                  <a:schemeClr val="tx1"/>
                </a:solidFill>
              </a:rPr>
              <a:t>tenfold difference </a:t>
            </a:r>
            <a:r>
              <a:rPr lang="en-US" sz="1400" dirty="0">
                <a:solidFill>
                  <a:schemeClr val="tx1"/>
                </a:solidFill>
              </a:rPr>
              <a:t>in height and circumference mean/median values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Height </a:t>
            </a:r>
            <a:r>
              <a:rPr lang="en-US" sz="1400" b="1" dirty="0">
                <a:solidFill>
                  <a:schemeClr val="tx1"/>
                </a:solidFill>
              </a:rPr>
              <a:t>has a very high variance (28.23)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standard deviation remains relatively low for both variables</a:t>
            </a:r>
            <a:r>
              <a:rPr lang="en-US" sz="1400" dirty="0">
                <a:solidFill>
                  <a:schemeClr val="tx1"/>
                </a:solidFill>
              </a:rPr>
              <a:t> (0.61 / 5.31)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Both variables are </a:t>
            </a:r>
            <a:r>
              <a:rPr lang="en-US" sz="1400" b="1" dirty="0">
                <a:solidFill>
                  <a:schemeClr val="tx1"/>
                </a:solidFill>
              </a:rPr>
              <a:t>skewed right, </a:t>
            </a:r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b="1" dirty="0">
                <a:solidFill>
                  <a:schemeClr val="tx1"/>
                </a:solidFill>
              </a:rPr>
              <a:t>circumference having the higher skewness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Circumference has a very high kurtosis at 25</a:t>
            </a:r>
            <a:r>
              <a:rPr lang="en-US" sz="1400" dirty="0">
                <a:solidFill>
                  <a:schemeClr val="tx1"/>
                </a:solidFill>
              </a:rPr>
              <a:t>, while height has only a kurtosis of 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Distribution of Height and Circumference (2/2)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FE448-75CF-D5AA-2315-247A79CB85E2}"/>
              </a:ext>
            </a:extLst>
          </p:cNvPr>
          <p:cNvSpPr txBox="1"/>
          <p:nvPr/>
        </p:nvSpPr>
        <p:spPr>
          <a:xfrm>
            <a:off x="4399924" y="444666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0.7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E6611-DEE2-C40A-8428-CFD739D01BF5}"/>
              </a:ext>
            </a:extLst>
          </p:cNvPr>
          <p:cNvCxnSpPr>
            <a:cxnSpLocks/>
          </p:cNvCxnSpPr>
          <p:nvPr/>
        </p:nvCxnSpPr>
        <p:spPr>
          <a:xfrm>
            <a:off x="4798580" y="3141643"/>
            <a:ext cx="0" cy="13950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5C1C-F21B-D7F3-B567-3BBA16F6C237}"/>
              </a:ext>
            </a:extLst>
          </p:cNvPr>
          <p:cNvSpPr txBox="1"/>
          <p:nvPr/>
        </p:nvSpPr>
        <p:spPr>
          <a:xfrm>
            <a:off x="6857745" y="444432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3B00D-2ABC-B58D-3A28-8C0A71A880FA}"/>
              </a:ext>
            </a:extLst>
          </p:cNvPr>
          <p:cNvCxnSpPr>
            <a:cxnSpLocks/>
          </p:cNvCxnSpPr>
          <p:nvPr/>
        </p:nvCxnSpPr>
        <p:spPr>
          <a:xfrm>
            <a:off x="7242463" y="3072881"/>
            <a:ext cx="0" cy="14638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35D0E-10C0-D792-F76A-FDD6A358F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64914" y="338764"/>
            <a:ext cx="298566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716CC2-E2C6-8CAA-5C7E-78C31B950A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64914" y="1657407"/>
            <a:ext cx="253381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08BE1-C8A0-34AA-2FF9-3AE7B97FF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E06FE-FFEC-9022-9B53-16406EA08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" b="62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1886" y="1307366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concentration of circumference is more inequal than that of height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Gini index : 0.35 for circumference / 0.28 for height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The Gini indexes are below 0.4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distribution is adequately distributed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Concentration of height and circumference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FFD18-A43A-A60F-F95F-F1D2CFCEEBA3}"/>
              </a:ext>
            </a:extLst>
          </p:cNvPr>
          <p:cNvSpPr txBox="1"/>
          <p:nvPr/>
        </p:nvSpPr>
        <p:spPr>
          <a:xfrm>
            <a:off x="6905715" y="189962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DDCA2-886D-6298-DD63-7AD23CCF7B33}"/>
              </a:ext>
            </a:extLst>
          </p:cNvPr>
          <p:cNvSpPr txBox="1"/>
          <p:nvPr/>
        </p:nvSpPr>
        <p:spPr>
          <a:xfrm>
            <a:off x="6905715" y="462467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0.28</a:t>
            </a:r>
          </a:p>
        </p:txBody>
      </p:sp>
    </p:spTree>
    <p:extLst>
      <p:ext uri="{BB962C8B-B14F-4D97-AF65-F5344CB8AC3E}">
        <p14:creationId xmlns:p14="http://schemas.microsoft.com/office/powerpoint/2010/main" val="253998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48161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</a:t>
            </a:r>
            <a:r>
              <a:rPr lang="en-US" sz="1400" dirty="0">
                <a:solidFill>
                  <a:schemeClr val="tx1"/>
                </a:solidFill>
              </a:rPr>
              <a:t>between height and circumference (R = 0.73)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No significant correlation between the other numeric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Correlation of numeric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3" y="730035"/>
            <a:ext cx="4573247" cy="3683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6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9304" y="141540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Development stage (Cramer’s V = 0.57)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Domain (Cramer’s V = 0.45)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Domain and Development Stage (Cramer’s V = 0.35)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Association of categorical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84E9B-0A6C-1CB4-D2C1-92CE22E0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86" y="23774"/>
            <a:ext cx="3315769" cy="2563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CE2422-D7A8-A661-717E-0D4B07E8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207585" y="2587167"/>
            <a:ext cx="3315769" cy="256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956204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correlation </a:t>
            </a:r>
            <a:r>
              <a:rPr lang="en-US" sz="1400" dirty="0">
                <a:solidFill>
                  <a:schemeClr val="tx1"/>
                </a:solidFill>
              </a:rPr>
              <a:t>between Circumference and Development stage (eta² = 0.51)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correlation correlation </a:t>
            </a:r>
            <a:r>
              <a:rPr lang="en-US" sz="1400" dirty="0">
                <a:solidFill>
                  <a:schemeClr val="tx1"/>
                </a:solidFill>
              </a:rPr>
              <a:t>between Height and Development stage (eta² = 0.38)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Other variables are not correlated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(eta² &lt; 0.03)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Analysis of the distribution of height and circumference shows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young / young adult trees smaller and less wide than Adult and Mature trees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Item category and 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B42F91-F982-AFE6-597F-18BB437B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648200" y="0"/>
            <a:ext cx="4389310" cy="2559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9F8575-2AD4-7175-91DA-4D1712CB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48200" y="2580005"/>
            <a:ext cx="4389310" cy="2559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0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381" y="133683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</a:t>
            </a:r>
            <a:r>
              <a:rPr lang="en-US" sz="1400" b="1" dirty="0" err="1">
                <a:solidFill>
                  <a:schemeClr val="tx1"/>
                </a:solidFill>
              </a:rPr>
              <a:t>Kmeans</a:t>
            </a:r>
            <a:r>
              <a:rPr lang="en-US" sz="1400" b="1" dirty="0">
                <a:solidFill>
                  <a:schemeClr val="tx1"/>
                </a:solidFill>
              </a:rPr>
              <a:t> clustering algorithm </a:t>
            </a:r>
            <a:r>
              <a:rPr lang="en-US" sz="1400" dirty="0">
                <a:solidFill>
                  <a:schemeClr val="tx1"/>
                </a:solidFill>
              </a:rPr>
              <a:t>to divide the trees in coordinate clusters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elbow method and calculated </a:t>
            </a:r>
            <a:r>
              <a:rPr lang="en-US" sz="1400" dirty="0" err="1">
                <a:solidFill>
                  <a:schemeClr val="tx1"/>
                </a:solidFill>
              </a:rPr>
              <a:t>Calinski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Harabasz</a:t>
            </a:r>
            <a:r>
              <a:rPr lang="en-US" sz="1400" dirty="0">
                <a:solidFill>
                  <a:schemeClr val="tx1"/>
                </a:solidFill>
              </a:rPr>
              <a:t> scores to compute </a:t>
            </a:r>
            <a:r>
              <a:rPr lang="en-US" sz="1400" b="1" dirty="0" err="1">
                <a:solidFill>
                  <a:schemeClr val="tx1"/>
                </a:solidFill>
              </a:rPr>
              <a:t>n_clusters</a:t>
            </a:r>
            <a:r>
              <a:rPr lang="en-US" sz="1400" b="1" dirty="0">
                <a:solidFill>
                  <a:schemeClr val="tx1"/>
                </a:solidFill>
              </a:rPr>
              <a:t> = 7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Visualization shows that clusters are </a:t>
            </a:r>
            <a:r>
              <a:rPr lang="en-US" sz="1400" b="1" dirty="0">
                <a:solidFill>
                  <a:schemeClr val="tx1"/>
                </a:solidFill>
              </a:rPr>
              <a:t>nicely separated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Could be used to divide maintenance crew areas of responsibility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coordinate clusters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4" y="904655"/>
            <a:ext cx="4573245" cy="3334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714629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40%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trees in Paris are either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plane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chestnut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Half of the trees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are categorized as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adult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50%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trees are in an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Alignment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height below 10m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circumference below 1m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Height and Circumference are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strongly correlated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each other and to Development Stage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 clusters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have been created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the division of maintenance crew areas of responsibility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Correlation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analysis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74247"/>
            <a:ext cx="8521204" cy="327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 based on an open-source dataset of Paris trees (downloadable at opendata.paris.fr)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Analyze the data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</a:rPr>
              <a:t>Univariate and bivariate analysis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objective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Help optimize the city tree maintenance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tree data,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highlighting key figures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Bivariate analyses  Measuring correlation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tree clusters  Maintenance areas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67707" y="74576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= 1 csv table,  several columns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Domain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Arrondissement (district)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species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variety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Circumference (cm)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Height (m)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Outstanding / Not outstanding (Boolean)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Coordinates (latitude/longitude)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961592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Removing empty / single value columns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Removing illogical values for circumference and height (based on maximal values in France)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Renaming coordinate columns into latitude/longitude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imputation (median) for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 numeric values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categorical variables and replacement of mistypes based on calculation of </a:t>
            </a:r>
            <a:r>
              <a:rPr lang="en-US" sz="1600" dirty="0" err="1">
                <a:solidFill>
                  <a:schemeClr val="tx1"/>
                </a:solidFill>
              </a:rPr>
              <a:t>Levenshtein</a:t>
            </a:r>
            <a:r>
              <a:rPr lang="en-US" sz="1600" dirty="0">
                <a:solidFill>
                  <a:schemeClr val="tx1"/>
                </a:solidFill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figures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1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48.5% </a:t>
            </a:r>
            <a:r>
              <a:rPr lang="en-US" sz="1400" dirty="0">
                <a:solidFill>
                  <a:schemeClr val="tx1"/>
                </a:solidFill>
              </a:rPr>
              <a:t>of trees </a:t>
            </a:r>
            <a:r>
              <a:rPr lang="en-US" sz="1400" b="1" dirty="0">
                <a:solidFill>
                  <a:schemeClr val="tx1"/>
                </a:solidFill>
              </a:rPr>
              <a:t>are classified as Adult</a:t>
            </a:r>
            <a:r>
              <a:rPr lang="en-US" sz="1400" dirty="0">
                <a:solidFill>
                  <a:schemeClr val="tx1"/>
                </a:solidFill>
              </a:rPr>
              <a:t>, with </a:t>
            </a:r>
            <a:r>
              <a:rPr lang="en-US" sz="1400" b="1" dirty="0">
                <a:solidFill>
                  <a:schemeClr val="tx1"/>
                </a:solidFill>
              </a:rPr>
              <a:t>less than 5% Mature </a:t>
            </a:r>
            <a:r>
              <a:rPr lang="en-US" sz="1400" dirty="0">
                <a:solidFill>
                  <a:schemeClr val="tx1"/>
                </a:solidFill>
              </a:rPr>
              <a:t>trees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domain of most referenced trees is </a:t>
            </a:r>
            <a:r>
              <a:rPr lang="en-US" sz="1400" b="1" dirty="0">
                <a:solidFill>
                  <a:schemeClr val="tx1"/>
                </a:solidFill>
              </a:rPr>
              <a:t>Alignment </a:t>
            </a:r>
            <a:r>
              <a:rPr lang="en-US" sz="1400" dirty="0">
                <a:solidFill>
                  <a:schemeClr val="tx1"/>
                </a:solidFill>
              </a:rPr>
              <a:t>(52,4%)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Garden and </a:t>
            </a:r>
            <a:r>
              <a:rPr lang="en-US" sz="1400" b="1" dirty="0" err="1">
                <a:solidFill>
                  <a:schemeClr val="tx1"/>
                </a:solidFill>
              </a:rPr>
              <a:t>Cemetary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represent respectively 23% and 16% of the dataset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Only </a:t>
            </a:r>
            <a:r>
              <a:rPr lang="en-US" sz="1400" b="1" dirty="0">
                <a:solidFill>
                  <a:schemeClr val="tx1"/>
                </a:solidFill>
              </a:rPr>
              <a:t>0.1%</a:t>
            </a:r>
            <a:r>
              <a:rPr lang="en-US" sz="1400" dirty="0">
                <a:solidFill>
                  <a:schemeClr val="tx1"/>
                </a:solidFill>
              </a:rPr>
              <a:t> of referenced trees have been categorized as </a:t>
            </a:r>
            <a:r>
              <a:rPr lang="en-US" sz="1400" b="1" dirty="0">
                <a:solidFill>
                  <a:schemeClr val="tx1"/>
                </a:solidFill>
              </a:rPr>
              <a:t>Outstanding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Repartition of trees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8" r="-81"/>
          <a:stretch/>
        </p:blipFill>
        <p:spPr>
          <a:xfrm>
            <a:off x="5305121" y="13461"/>
            <a:ext cx="3063023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B512-129A-B156-2222-A470028AD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1" r="35"/>
          <a:stretch/>
        </p:blipFill>
        <p:spPr>
          <a:xfrm>
            <a:off x="5305122" y="2605174"/>
            <a:ext cx="3063024" cy="252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550" y="998253"/>
            <a:ext cx="4737100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20</a:t>
            </a:r>
            <a:r>
              <a:rPr lang="en-US" sz="1400" dirty="0">
                <a:solidFill>
                  <a:schemeClr val="tx1"/>
                </a:solidFill>
              </a:rPr>
              <a:t>% of the studied trees are </a:t>
            </a:r>
            <a:r>
              <a:rPr lang="en-US" sz="1400" b="1" dirty="0">
                <a:solidFill>
                  <a:schemeClr val="tx1"/>
                </a:solidFill>
              </a:rPr>
              <a:t>Plane trees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2 other types of trees are over 10% : Chestnut (</a:t>
            </a:r>
            <a:r>
              <a:rPr lang="en-US" sz="1400" dirty="0" err="1">
                <a:solidFill>
                  <a:schemeClr val="tx1"/>
                </a:solidFill>
              </a:rPr>
              <a:t>Maronnier</a:t>
            </a:r>
            <a:r>
              <a:rPr lang="en-US" sz="1400" dirty="0">
                <a:solidFill>
                  <a:schemeClr val="tx1"/>
                </a:solidFill>
              </a:rPr>
              <a:t> – 12.5%) and Lime tree (Tilleul -10.5%)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2 most prevalent species</a:t>
            </a:r>
            <a:r>
              <a:rPr lang="en-US" sz="1400" dirty="0">
                <a:solidFill>
                  <a:schemeClr val="tx1"/>
                </a:solidFill>
              </a:rPr>
              <a:t> are X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Hispanica</a:t>
            </a:r>
            <a:r>
              <a:rPr lang="en-US" sz="1400" dirty="0">
                <a:solidFill>
                  <a:schemeClr val="tx1"/>
                </a:solidFill>
              </a:rPr>
              <a:t> at 18% and hippocastanum at 9.9%.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varieties are much more spread </a:t>
            </a:r>
            <a:r>
              <a:rPr lang="en-US" sz="1400" dirty="0">
                <a:solidFill>
                  <a:schemeClr val="tx1"/>
                </a:solidFill>
              </a:rPr>
              <a:t>with the top variety </a:t>
            </a:r>
            <a:r>
              <a:rPr lang="en-US" sz="1400" dirty="0" err="1">
                <a:solidFill>
                  <a:schemeClr val="tx1"/>
                </a:solidFill>
              </a:rPr>
              <a:t>Baumannii</a:t>
            </a:r>
            <a:r>
              <a:rPr lang="en-US" sz="1400" dirty="0">
                <a:solidFill>
                  <a:schemeClr val="tx1"/>
                </a:solidFill>
              </a:rPr>
              <a:t> at only 2.3%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Most frequent tree names, species and variety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4" r="-188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61484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773</Words>
  <Application>Microsoft Office PowerPoint</Application>
  <PresentationFormat>On-screen Show (16:9)</PresentationFormat>
  <Paragraphs>115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Google Sans</vt:lpstr>
      <vt:lpstr>Google Sans Medium</vt:lpstr>
      <vt:lpstr>Roboto</vt:lpstr>
      <vt:lpstr>Wingdings</vt:lpstr>
      <vt:lpstr>Arial</vt:lpstr>
      <vt:lpstr>Helvetica Neue Light</vt:lpstr>
      <vt:lpstr>Google GBO Template</vt:lpstr>
      <vt:lpstr>PowerPoint Presentation</vt:lpstr>
      <vt:lpstr>Table of contents</vt:lpstr>
      <vt:lpstr>Introduction</vt:lpstr>
      <vt:lpstr>Dataset</vt:lpstr>
      <vt:lpstr>Dataset</vt:lpstr>
      <vt:lpstr>Data cleaning</vt:lpstr>
      <vt:lpstr>Key figures</vt:lpstr>
      <vt:lpstr>Repartition of trees</vt:lpstr>
      <vt:lpstr>Most frequent tree names, species and variety</vt:lpstr>
      <vt:lpstr>Distribution of Height and Circumference (1/2)</vt:lpstr>
      <vt:lpstr>Distribution of Height and Circumference (2/2)</vt:lpstr>
      <vt:lpstr>Concentration of height and circumference</vt:lpstr>
      <vt:lpstr>Correlation Analysis </vt:lpstr>
      <vt:lpstr>Correlation of numeric variables</vt:lpstr>
      <vt:lpstr>Association of categorical variables</vt:lpstr>
      <vt:lpstr>Item category and age</vt:lpstr>
      <vt:lpstr>Creating coordinate clusters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30</cp:revision>
  <dcterms:modified xsi:type="dcterms:W3CDTF">2022-09-12T08:42:34Z</dcterms:modified>
</cp:coreProperties>
</file>