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305" r:id="rId4"/>
    <p:sldId id="306" r:id="rId5"/>
    <p:sldId id="307" r:id="rId6"/>
    <p:sldId id="318" r:id="rId7"/>
    <p:sldId id="344" r:id="rId8"/>
    <p:sldId id="345" r:id="rId9"/>
    <p:sldId id="346" r:id="rId10"/>
    <p:sldId id="347" r:id="rId11"/>
    <p:sldId id="311" r:id="rId12"/>
    <p:sldId id="301" r:id="rId13"/>
    <p:sldId id="338" r:id="rId14"/>
    <p:sldId id="335" r:id="rId15"/>
    <p:sldId id="348" r:id="rId16"/>
    <p:sldId id="313" r:id="rId17"/>
    <p:sldId id="331" r:id="rId18"/>
    <p:sldId id="328" r:id="rId19"/>
    <p:sldId id="317" r:id="rId20"/>
    <p:sldId id="303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462" autoAdjust="0"/>
  </p:normalViewPr>
  <p:slideViewPr>
    <p:cSldViewPr snapToGrid="0">
      <p:cViewPr varScale="1">
        <p:scale>
          <a:sx n="138" d="100"/>
          <a:sy n="138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1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9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2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6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9" r:id="rId9"/>
    <p:sldLayoutId id="2147483661" r:id="rId10"/>
    <p:sldLayoutId id="2147483665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7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25/15719980141056_a7b27187-f552-4eb8-8474-7540c6f86d9b_200x200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September 28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9" y="1819773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Scoring Potential Borrowers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Lend To Spend">
            <a:hlinkClick r:id="rId3"/>
            <a:extLst>
              <a:ext uri="{FF2B5EF4-FFF2-40B4-BE49-F238E27FC236}">
                <a16:creationId xmlns:a16="http://schemas.microsoft.com/office/drawing/2014/main" id="{9585B387-9E82-7F72-AAFB-6E9E388B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8492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840134"/>
            <a:ext cx="8641216" cy="244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Goal </a:t>
            </a:r>
            <a:r>
              <a:rPr lang="en-US" sz="1600" dirty="0">
                <a:solidFill>
                  <a:schemeClr val="tx1"/>
                </a:solidFill>
              </a:rPr>
              <a:t>: Prevent bias by balancing the number of each category of borrowers</a:t>
            </a: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Dataset widely imbalanced : </a:t>
            </a:r>
            <a:r>
              <a:rPr lang="en-US" sz="1600" dirty="0">
                <a:solidFill>
                  <a:schemeClr val="tx1"/>
                </a:solidFill>
              </a:rPr>
              <a:t>92% / 8% split of good/bad borrowers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use the </a:t>
            </a:r>
            <a:r>
              <a:rPr lang="en-US" sz="1600" b="1" dirty="0">
                <a:solidFill>
                  <a:schemeClr val="tx1"/>
                </a:solidFill>
              </a:rPr>
              <a:t>Adaptive Synthetic algorithm </a:t>
            </a:r>
            <a:r>
              <a:rPr lang="en-US" sz="1600" dirty="0">
                <a:solidFill>
                  <a:schemeClr val="tx1"/>
                </a:solidFill>
              </a:rPr>
              <a:t>that focuses on generating more data for harder to learn example, thus leading to a better model than just random oversampling.</a:t>
            </a:r>
          </a:p>
        </p:txBody>
      </p:sp>
      <p:pic>
        <p:nvPicPr>
          <p:cNvPr id="3074" name="Picture 2" descr="Fixing Imbalanced Datasets: An Introduction to ADASYN (with ...">
            <a:extLst>
              <a:ext uri="{FF2B5EF4-FFF2-40B4-BE49-F238E27FC236}">
                <a16:creationId xmlns:a16="http://schemas.microsoft.com/office/drawing/2014/main" id="{49077736-0342-8C69-50C1-B1846385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78" y="2980344"/>
            <a:ext cx="3482644" cy="20568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7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412" y="832804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Requirement : interpretable model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          3 main options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Logistic Regression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Classifier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Decision Tree Classifier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Performance indicator : ROC AUC Score,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balanced performance indicator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Candidate Models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65662-F3CE-E3E1-B698-33619895D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 r="1300"/>
          <a:stretch/>
        </p:blipFill>
        <p:spPr>
          <a:xfrm>
            <a:off x="4572000" y="63798"/>
            <a:ext cx="4572000" cy="20817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7154FB-08F0-0F03-F437-E22867F03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8" b="3239"/>
          <a:stretch/>
        </p:blipFill>
        <p:spPr>
          <a:xfrm>
            <a:off x="4776812" y="2207243"/>
            <a:ext cx="4138723" cy="2901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1471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Optimization of the parameters </a:t>
            </a:r>
            <a:r>
              <a:rPr lang="en-US" sz="1400" dirty="0">
                <a:solidFill>
                  <a:schemeClr val="tx1"/>
                </a:solidFill>
              </a:rPr>
              <a:t>of the 3 models using an optimized search algorithm (Bayesian Search)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Compute ROC AUC (test) score on the 3 models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Ridge Classifier has the best performance and will be chosen for our model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Model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418CC-1F65-970C-AE54-BA41A8CF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02" y="602671"/>
            <a:ext cx="4594514" cy="39381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5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22721"/>
            <a:ext cx="4439473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To improve our model further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most efficient scaler (</a:t>
            </a:r>
            <a:r>
              <a:rPr lang="en-US" sz="1400" b="1" dirty="0">
                <a:solidFill>
                  <a:schemeClr val="tx1"/>
                </a:solidFill>
              </a:rPr>
              <a:t>Standard Scaler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 Identification of the best feature selection method (</a:t>
            </a:r>
            <a:r>
              <a:rPr lang="en-US" sz="1400" b="1" dirty="0">
                <a:solidFill>
                  <a:schemeClr val="tx1"/>
                </a:solidFill>
              </a:rPr>
              <a:t>Boruta Algorithm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Selection of the best categorical variable encoding methods (</a:t>
            </a:r>
            <a:r>
              <a:rPr lang="en-US" sz="1400" b="1" dirty="0">
                <a:solidFill>
                  <a:schemeClr val="tx1"/>
                </a:solidFill>
              </a:rPr>
              <a:t>Mixed Encoding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Applied the most performant oversampling algorithm and ratio  (</a:t>
            </a:r>
            <a:r>
              <a:rPr lang="en-US" sz="1400" b="1" dirty="0">
                <a:solidFill>
                  <a:schemeClr val="tx1"/>
                </a:solidFill>
              </a:rPr>
              <a:t>ADASYN</a:t>
            </a:r>
            <a:r>
              <a:rPr lang="en-US" sz="1400" dirty="0">
                <a:solidFill>
                  <a:schemeClr val="tx1"/>
                </a:solidFill>
              </a:rPr>
              <a:t> ratio =1)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1" y="15324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Optimization of the preprocessing pipeline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BC463-10EE-08A2-79CF-7DC2A094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29" y="0"/>
            <a:ext cx="2506662" cy="2571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583C4-94B8-22EC-D789-953E88E3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77" y="2632999"/>
            <a:ext cx="3723367" cy="24292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0016"/>
            <a:ext cx="4571999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Our selected model and pipeline uses </a:t>
            </a:r>
            <a:r>
              <a:rPr lang="en-US" sz="1400" b="1" dirty="0">
                <a:solidFill>
                  <a:schemeClr val="tx1"/>
                </a:solidFill>
              </a:rPr>
              <a:t>the Ridge Classifier </a:t>
            </a:r>
            <a:r>
              <a:rPr lang="en-US" sz="1400" dirty="0">
                <a:solidFill>
                  <a:schemeClr val="tx1"/>
                </a:solidFill>
              </a:rPr>
              <a:t>linear algorithm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Final ROC AUC Score : 0,76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Detects 70% of bad borrowers </a:t>
            </a:r>
            <a:r>
              <a:rPr lang="en-US" sz="1400" dirty="0">
                <a:solidFill>
                  <a:schemeClr val="tx1"/>
                </a:solidFill>
              </a:rPr>
              <a:t>at the cost of a </a:t>
            </a:r>
            <a:r>
              <a:rPr lang="en-US" sz="1400" b="1" dirty="0">
                <a:solidFill>
                  <a:schemeClr val="tx1"/>
                </a:solidFill>
              </a:rPr>
              <a:t>misdetection of 30% of good borrowers</a:t>
            </a:r>
          </a:p>
          <a:p>
            <a:pPr marL="171450" indent="0">
              <a:lnSpc>
                <a:spcPct val="100000"/>
              </a:lnSpc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Features with the highest coefficients : extracted from the Credit Card dataset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419589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</a:rPr>
              <a:t>Selected Model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519F58-E478-C36F-3DFB-A223B3F0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0"/>
            <a:ext cx="4572001" cy="34210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7F2CB3-F4F1-810A-03F5-AB0DCF977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848" y="3437731"/>
            <a:ext cx="3522302" cy="1705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71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501" y="788908"/>
            <a:ext cx="3961685" cy="424029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Goals: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Build trust in the model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Interpret the probabilities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Importance of different features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</a:rPr>
              <a:t>Avoid bias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Model based on Linear Regression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Easy to explain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Coefficients are provided 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Easy to figure out which features are important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238848"/>
            <a:ext cx="3864600" cy="9094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Interpretability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98601E-B6DC-93EC-974F-FF7662FC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095431"/>
            <a:ext cx="4572000" cy="29310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673067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dataset provided had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lot of missing values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significant amount of features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We have built a model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Ridge Regression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with this dataset.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It is an interpretable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that can be used by non-technical employees.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is able to detect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70% of potential bad borrowers at the cost of 30% of misdetection of good customers.</a:t>
            </a: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coefficients of each feature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can be easily interpreted,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useful dataset is the credit card balance 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This model could be improved by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changing the model with a less interpretable algorithm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Building a </a:t>
            </a:r>
            <a:r>
              <a:rPr lang="fr-FR" sz="2000" dirty="0" err="1">
                <a:latin typeface="Google Sans" panose="020B0604020202020204" charset="0"/>
              </a:rPr>
              <a:t>Robust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Selection</a:t>
            </a:r>
            <a:r>
              <a:rPr lang="fr-FR" sz="2000" dirty="0">
                <a:latin typeface="Google Sans" panose="020B0604020202020204" charset="0"/>
              </a:rPr>
              <a:t> and </a:t>
            </a:r>
            <a:r>
              <a:rPr lang="fr-FR" sz="2000" dirty="0" err="1">
                <a:latin typeface="Google Sans" panose="020B0604020202020204" charset="0"/>
              </a:rPr>
              <a:t>Optimization</a:t>
            </a: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Model </a:t>
            </a:r>
            <a:r>
              <a:rPr lang="fr-FR" sz="2000" dirty="0" err="1">
                <a:latin typeface="Google Sans" panose="020B0604020202020204" charset="0"/>
              </a:rPr>
              <a:t>Interpretability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23846" y="6786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Develop a scoring model used to screen borrower applications.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Users of the model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customer relations manager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(non-technical).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Interpretability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Identification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most relevant features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Analysis of borrower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loan histories, finances and behaviors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Identifying the best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answer the business need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Dataset</a:t>
            </a:r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031" y="15132"/>
            <a:ext cx="7797800" cy="414337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514545" y="409250"/>
            <a:ext cx="8521204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Main Dataset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file with 122 columns and ~307k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Contains information about loan applications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Labeled samples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TARGET feature provided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: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ID of current application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(SK_ID_CURR)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Additional Data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5 additional csv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Information about previous applications including previous installments, credit bureau data, cash and credit card balance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Foreign key : ID of current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Extracting statistical indicators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about each feature (mean, standard deviation, min and max)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Merging this data with main dataset 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508 columns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191881"/>
            <a:ext cx="7797800" cy="41433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311398" y="769711"/>
            <a:ext cx="8521204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XNA Gender (only 4 samples)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Replaced null values of categorical features by ‘UKN’ ( &gt; 10k samples) 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Mode imputation for remaining missing categorical features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Replacing values == 0 in categorical fields by null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Removing outlier DAYS EMPLOYED Data (&gt; 100 years) and total income (&gt;100million)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Absolute value of DAYS columns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Median imputation of remaining missing values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Removed columns with more than 80% null values</a:t>
            </a:r>
          </a:p>
        </p:txBody>
      </p:sp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Created </a:t>
            </a:r>
            <a:r>
              <a:rPr lang="en-US" sz="1600" b="1" dirty="0">
                <a:solidFill>
                  <a:schemeClr val="tx1"/>
                </a:solidFill>
              </a:rPr>
              <a:t>age label </a:t>
            </a:r>
            <a:r>
              <a:rPr lang="en-US" sz="1600" dirty="0">
                <a:solidFill>
                  <a:schemeClr val="tx1"/>
                </a:solidFill>
              </a:rPr>
              <a:t>(1 if age &lt; 30, 2 if 30&lt;=age&lt;40, 3 if 40&lt;=age&lt;50, 4 if 50&lt;=age&lt;60, 5 if age&gt;=60)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Created </a:t>
            </a:r>
            <a:r>
              <a:rPr lang="en-US" sz="1600" b="1" dirty="0">
                <a:solidFill>
                  <a:schemeClr val="tx1"/>
                </a:solidFill>
              </a:rPr>
              <a:t>income bins in quantiles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Calculated new features </a:t>
            </a:r>
            <a:r>
              <a:rPr lang="en-US" sz="1600" dirty="0">
                <a:solidFill>
                  <a:schemeClr val="tx1"/>
                </a:solidFill>
              </a:rPr>
              <a:t>to increase predictive power (ex. Annuity income (pct) = Annuity / Income total)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Performed cleaning and feature creation for the 5 additional data files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Merged additional data files with main dataset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Transformed weekday into numbers for easier processing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8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Encoding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593125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Why did we encode our features? </a:t>
            </a:r>
            <a:r>
              <a:rPr lang="en-US" sz="1600" b="1" dirty="0">
                <a:solidFill>
                  <a:schemeClr val="tx1"/>
                </a:solidFill>
              </a:rPr>
              <a:t>Most models only take into account numeric data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Encoded day and hour of application process into</a:t>
            </a:r>
          </a:p>
          <a:p>
            <a:pPr marL="17145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sin and cos to preserve cyclical nature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3 methods for encoding categories: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Label Encoding </a:t>
            </a:r>
            <a:r>
              <a:rPr lang="en-US" sz="1600" dirty="0">
                <a:solidFill>
                  <a:schemeClr val="tx1"/>
                </a:solidFill>
              </a:rPr>
              <a:t>(0-1-2-3…)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One Hot Encoding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Weight of Evidence encoding: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Method developed for credit scoring algorithm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Measures the </a:t>
            </a:r>
            <a:r>
              <a:rPr lang="en-US" sz="1600" b="1" dirty="0">
                <a:solidFill>
                  <a:schemeClr val="tx1"/>
                </a:solidFill>
              </a:rPr>
              <a:t>degree of the separation </a:t>
            </a:r>
            <a:r>
              <a:rPr lang="en-US" sz="1600" dirty="0">
                <a:solidFill>
                  <a:schemeClr val="tx1"/>
                </a:solidFill>
              </a:rPr>
              <a:t>between good and bad borrowers for each encoded variable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910C1A-E253-361C-E465-E04C1991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4" y="1105786"/>
            <a:ext cx="2472351" cy="18124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dget">
            <a:extLst>
              <a:ext uri="{FF2B5EF4-FFF2-40B4-BE49-F238E27FC236}">
                <a16:creationId xmlns:a16="http://schemas.microsoft.com/office/drawing/2014/main" id="{B1286235-9636-B913-F9E8-C1395CB66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55"/>
          <a:stretch/>
        </p:blipFill>
        <p:spPr bwMode="auto">
          <a:xfrm>
            <a:off x="4571999" y="2918258"/>
            <a:ext cx="4468829" cy="8669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398" y="238416"/>
            <a:ext cx="7797800" cy="414337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1392" y="723176"/>
            <a:ext cx="8641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</a:rPr>
              <a:t>: Reducing the number of features to </a:t>
            </a:r>
            <a:r>
              <a:rPr lang="en-US" sz="1600" b="1" dirty="0">
                <a:solidFill>
                  <a:schemeClr val="tx1"/>
                </a:solidFill>
              </a:rPr>
              <a:t>prevent overfitting and diminish calculation time</a:t>
            </a: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4 methods </a:t>
            </a:r>
            <a:r>
              <a:rPr lang="en-US" sz="1600" dirty="0">
                <a:solidFill>
                  <a:schemeClr val="tx1"/>
                </a:solidFill>
              </a:rPr>
              <a:t>have been tested 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Variance-based Selection</a:t>
            </a:r>
            <a:r>
              <a:rPr lang="en-US" sz="1600" dirty="0">
                <a:solidFill>
                  <a:schemeClr val="tx1"/>
                </a:solidFill>
              </a:rPr>
              <a:t>: Remove features with low variance (low predictive power)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Correlation-based Selection: </a:t>
            </a:r>
            <a:r>
              <a:rPr lang="en-US" sz="1600" dirty="0">
                <a:solidFill>
                  <a:schemeClr val="tx1"/>
                </a:solidFill>
              </a:rPr>
              <a:t>Remove intercorrelated features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</a:rPr>
              <a:t>Kbest</a:t>
            </a:r>
            <a:r>
              <a:rPr lang="en-US" sz="1600" b="1" dirty="0">
                <a:solidFill>
                  <a:schemeClr val="tx1"/>
                </a:solidFill>
              </a:rPr>
              <a:t> Selection: </a:t>
            </a:r>
            <a:r>
              <a:rPr lang="en-US" sz="1600" dirty="0">
                <a:solidFill>
                  <a:schemeClr val="tx1"/>
                </a:solidFill>
              </a:rPr>
              <a:t>Keep only the K best features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Boruta algorithm: </a:t>
            </a:r>
            <a:r>
              <a:rPr lang="en-US" sz="1600" dirty="0">
                <a:solidFill>
                  <a:schemeClr val="tx1"/>
                </a:solidFill>
              </a:rPr>
              <a:t>Algorithm based on a random forest that separates important and non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422473034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887</Words>
  <Application>Microsoft Office PowerPoint</Application>
  <PresentationFormat>On-screen Show (16:9)</PresentationFormat>
  <Paragraphs>152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Google Sans</vt:lpstr>
      <vt:lpstr>Google Sans Medium</vt:lpstr>
      <vt:lpstr>Roboto</vt:lpstr>
      <vt:lpstr>Wingdings</vt:lpstr>
      <vt:lpstr>Arial</vt:lpstr>
      <vt:lpstr>Helvetica Neue Light</vt:lpstr>
      <vt:lpstr>Google GBO Template</vt:lpstr>
      <vt:lpstr>PowerPoint Presentation</vt:lpstr>
      <vt:lpstr>Table of contents</vt:lpstr>
      <vt:lpstr>Introduction</vt:lpstr>
      <vt:lpstr>Building a Robust Dataset</vt:lpstr>
      <vt:lpstr>Dataset</vt:lpstr>
      <vt:lpstr>Data Cleaning</vt:lpstr>
      <vt:lpstr>Feature Engineering</vt:lpstr>
      <vt:lpstr>Feature Encoding</vt:lpstr>
      <vt:lpstr>Feature Selection</vt:lpstr>
      <vt:lpstr>Resampling</vt:lpstr>
      <vt:lpstr>Model Selection and Optimization</vt:lpstr>
      <vt:lpstr>Candidate Models</vt:lpstr>
      <vt:lpstr>Model Selection</vt:lpstr>
      <vt:lpstr>Optimization of the preprocessing pipeline</vt:lpstr>
      <vt:lpstr>Selected Model</vt:lpstr>
      <vt:lpstr>Model Interpretability </vt:lpstr>
      <vt:lpstr>Model Interpretability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44</cp:revision>
  <dcterms:modified xsi:type="dcterms:W3CDTF">2022-09-29T10:09:24Z</dcterms:modified>
</cp:coreProperties>
</file>