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87" r:id="rId19"/>
    <p:sldId id="295" r:id="rId20"/>
    <p:sldId id="293" r:id="rId21"/>
    <p:sldId id="294" r:id="rId22"/>
    <p:sldId id="296" r:id="rId23"/>
    <p:sldId id="275" r:id="rId24"/>
  </p:sldIdLst>
  <p:sldSz cx="9144000" cy="5143500" type="screen16x9"/>
  <p:notesSz cx="6858000" cy="9144000"/>
  <p:embeddedFontLst>
    <p:embeddedFont>
      <p:font typeface="Google Sans" panose="020B0604020202020204" charset="0"/>
      <p:regular r:id="rId26"/>
      <p:bold r:id="rId27"/>
      <p:italic r:id="rId28"/>
      <p:boldItalic r:id="rId29"/>
    </p:embeddedFont>
    <p:embeddedFont>
      <p:font typeface="Google Sans Medium" panose="020B0604020202020204" charset="0"/>
      <p:regular r:id="rId30"/>
      <p:bold r:id="rId31"/>
      <p:italic r:id="rId32"/>
      <p:boldItalic r:id="rId33"/>
    </p:embeddedFont>
    <p:embeddedFont>
      <p:font typeface="Helvetica Neue Light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100" d="100"/>
          <a:sy n="100" d="100"/>
        </p:scale>
        <p:origin x="120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.%20Files\1.%20WIP\2.%20Data%20Analysis\Case%20Study\Cyclistic%20-%20Bike%20sharing\Cyclistic-Data-Analysis-Bike-Share\distance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0.%20Files\1.%20WIP\2.%20Data%20Analysis\Case%20Study\Cyclistic%20-%20Bike%20sharing\Cyclistic-Data-Analysis-Bike-Share\distance_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Casual 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distance_table!$D$1</c:f>
              <c:strCache>
                <c:ptCount val="1"/>
                <c:pt idx="0">
                  <c:v>Number of Rides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9686-4B3B-AD47-12183FA72DC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9686-4B3B-AD47-12183FA72DC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A1311C5-71A3-4781-920B-2BEBF1F195F4}" type="PERCENTAGE">
                      <a:rPr lang="en-US" b="1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686-4B3B-AD47-12183FA72DC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3021DA-FD8D-4422-9B25-5DE0E7D27E9C}" type="PERCENTAGE">
                      <a:rPr lang="en-US" b="1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686-4B3B-AD47-12183FA72D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distance_table!$B$2:$B$3</c:f>
              <c:strCache>
                <c:ptCount val="2"/>
                <c:pt idx="0">
                  <c:v>Classic Bike</c:v>
                </c:pt>
                <c:pt idx="1">
                  <c:v>Electric Bike</c:v>
                </c:pt>
              </c:strCache>
            </c:strRef>
          </c:cat>
          <c:val>
            <c:numRef>
              <c:f>distance_table!$D$2:$D$3</c:f>
              <c:numCache>
                <c:formatCode>0.00</c:formatCode>
                <c:ptCount val="2"/>
                <c:pt idx="0">
                  <c:v>48.673738640456399</c:v>
                </c:pt>
                <c:pt idx="1">
                  <c:v>51.326261359543601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86-4B3B-AD47-12183FA72DC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Annual members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distance_table!$D$1</c:f>
              <c:strCache>
                <c:ptCount val="1"/>
                <c:pt idx="0">
                  <c:v>Number of Rides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879C-4C74-8B9B-A3805476B59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879C-4C74-8B9B-A3805476B596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9A35EF68-8C15-401A-9550-B0F6077BB2CF}" type="PERCENTAGE">
                      <a:rPr lang="en-US" b="1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79C-4C74-8B9B-A3805476B5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distance_table!$B$4:$B$5</c:f>
              <c:strCache>
                <c:ptCount val="2"/>
                <c:pt idx="0">
                  <c:v>Classic Bike</c:v>
                </c:pt>
                <c:pt idx="1">
                  <c:v>Electric Bike</c:v>
                </c:pt>
              </c:strCache>
            </c:strRef>
          </c:cat>
          <c:val>
            <c:numRef>
              <c:f>distance_table!$D$4:$D$5</c:f>
              <c:numCache>
                <c:formatCode>0.00</c:formatCode>
                <c:ptCount val="2"/>
                <c:pt idx="0">
                  <c:v>61.115297336214901</c:v>
                </c:pt>
                <c:pt idx="1">
                  <c:v>38.884702663785099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9C-4C74-8B9B-A3805476B59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8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May 27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1897616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Cyclistic Data Analysis Report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Comparing user groups to prepare a marketing strategy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27804-904D-285C-5D7F-22ABD556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243" y="0"/>
            <a:ext cx="2398392" cy="21375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0" y="2175900"/>
            <a:ext cx="4087335" cy="204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Average ride length </a:t>
            </a:r>
            <a:r>
              <a:rPr lang="en-US" sz="1200" b="1" dirty="0"/>
              <a:t>X2 </a:t>
            </a:r>
            <a:r>
              <a:rPr lang="en-US" sz="1200" dirty="0"/>
              <a:t>for casual members compared to annual members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Casual members ride longer during the spring-summer months compared to winter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Length of annual member rides stable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Ride length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7EC8-3871-CB52-F2E2-E138459D27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61832" y="1203939"/>
            <a:ext cx="4582167" cy="2735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579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0" y="2175900"/>
            <a:ext cx="4087335" cy="204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/>
              <a:t>No significant differences </a:t>
            </a:r>
            <a:r>
              <a:rPr lang="en-US" sz="1200" dirty="0"/>
              <a:t>between the 2 user groups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Distance represents only the </a:t>
            </a:r>
            <a:r>
              <a:rPr lang="en-US" sz="1200" b="1" dirty="0"/>
              <a:t>interval between start and end stations</a:t>
            </a:r>
            <a:r>
              <a:rPr lang="en-US" sz="1200" dirty="0"/>
              <a:t>, not actual ride distance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Distance slightly lower during the winter months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Start-end Distance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7EC8-3871-CB52-F2E2-E138459D27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65326" y="1111984"/>
            <a:ext cx="4571999" cy="2919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2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0" y="2175900"/>
            <a:ext cx="4087335" cy="204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Casual users predominantly (51%) use Electric Bikes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Annual members use more Regular Bikes (61%)</a:t>
            </a:r>
          </a:p>
          <a:p>
            <a:pPr marL="17145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Bike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7EC8-3871-CB52-F2E2-E138459D27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54967F-31CD-756F-84EF-FF0D468AD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959866"/>
              </p:ext>
            </p:extLst>
          </p:nvPr>
        </p:nvGraphicFramePr>
        <p:xfrm>
          <a:off x="5607576" y="2684700"/>
          <a:ext cx="2726595" cy="205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54967F-31CD-756F-84EF-FF0D468AD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92512"/>
              </p:ext>
            </p:extLst>
          </p:nvPr>
        </p:nvGraphicFramePr>
        <p:xfrm>
          <a:off x="5276386" y="554490"/>
          <a:ext cx="3388974" cy="203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8A3027-3F34-E251-039F-52F3E2564D66}"/>
              </a:ext>
            </a:extLst>
          </p:cNvPr>
          <p:cNvSpPr txBox="1"/>
          <p:nvPr/>
        </p:nvSpPr>
        <p:spPr>
          <a:xfrm>
            <a:off x="5524500" y="2458800"/>
            <a:ext cx="31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 panose="020B0604020202020204" charset="0"/>
              </a:rPr>
              <a:t>Electric Bike	Regular Bike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C24FA-8419-9CA3-EB3A-C7281339C9B3}"/>
              </a:ext>
            </a:extLst>
          </p:cNvPr>
          <p:cNvSpPr/>
          <p:nvPr/>
        </p:nvSpPr>
        <p:spPr>
          <a:xfrm>
            <a:off x="5154896" y="2478660"/>
            <a:ext cx="352425" cy="22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2018D-A95A-DFAA-D483-ECF42E8BA843}"/>
              </a:ext>
            </a:extLst>
          </p:cNvPr>
          <p:cNvSpPr/>
          <p:nvPr/>
        </p:nvSpPr>
        <p:spPr>
          <a:xfrm>
            <a:off x="6970873" y="2499738"/>
            <a:ext cx="352425" cy="225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0" y="2175900"/>
            <a:ext cx="4087335" cy="204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/>
              <a:t>Casual users traffic concentrated within fewer stations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Annual members traffic more diluted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No station in the top 5 of both member types </a:t>
            </a:r>
            <a:r>
              <a:rPr lang="en-US" sz="1200" dirty="0">
                <a:sym typeface="Wingdings" panose="05000000000000000000" pitchFamily="2" charset="2"/>
              </a:rPr>
              <a:t> </a:t>
            </a:r>
            <a:r>
              <a:rPr lang="en-US" sz="1200" b="1" dirty="0">
                <a:sym typeface="Wingdings" panose="05000000000000000000" pitchFamily="2" charset="2"/>
              </a:rPr>
              <a:t>significant differences in station usage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5 stations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7EC8-3871-CB52-F2E2-E138459D27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65326" y="1274776"/>
            <a:ext cx="4571999" cy="2593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89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06AE9D-243A-721E-70DF-A49F22296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1897A0-EB40-77A4-9171-A96BDD4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Station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DC91-D43D-A4C9-6050-EC15F90D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0" y="738070"/>
            <a:ext cx="8086725" cy="40460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F3B223-A9E5-2E90-1C8B-3A446A942006}"/>
              </a:ext>
            </a:extLst>
          </p:cNvPr>
          <p:cNvSpPr/>
          <p:nvPr/>
        </p:nvSpPr>
        <p:spPr>
          <a:xfrm>
            <a:off x="3448050" y="2333625"/>
            <a:ext cx="647700" cy="7524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5A5F1-2A22-56DC-4AB0-C0B38A50A7DE}"/>
              </a:ext>
            </a:extLst>
          </p:cNvPr>
          <p:cNvSpPr txBox="1"/>
          <p:nvPr/>
        </p:nvSpPr>
        <p:spPr>
          <a:xfrm>
            <a:off x="4095750" y="2555973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Downtown 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53726-FFB0-D2D3-12A9-F4AC58E696E9}"/>
              </a:ext>
            </a:extLst>
          </p:cNvPr>
          <p:cNvSpPr/>
          <p:nvPr/>
        </p:nvSpPr>
        <p:spPr>
          <a:xfrm>
            <a:off x="3814376" y="3620487"/>
            <a:ext cx="428625" cy="4641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EEFC1-90C5-1226-C52C-5922AE0170AB}"/>
              </a:ext>
            </a:extLst>
          </p:cNvPr>
          <p:cNvSpPr txBox="1"/>
          <p:nvPr/>
        </p:nvSpPr>
        <p:spPr>
          <a:xfrm>
            <a:off x="4381500" y="3698657"/>
            <a:ext cx="183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Hyde Park</a:t>
            </a:r>
          </a:p>
        </p:txBody>
      </p:sp>
    </p:spTree>
    <p:extLst>
      <p:ext uri="{BB962C8B-B14F-4D97-AF65-F5344CB8AC3E}">
        <p14:creationId xmlns:p14="http://schemas.microsoft.com/office/powerpoint/2010/main" val="121964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06AE9D-243A-721E-70DF-A49F22296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1897A0-EB40-77A4-9171-A96BDD4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Downtown Chicago Closeup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DC91-D43D-A4C9-6050-EC15F90D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4500" y="891820"/>
            <a:ext cx="8086725" cy="37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06AE9D-243A-721E-70DF-A49F22296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1897A0-EB40-77A4-9171-A96BDD4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Hyde Park Closeup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DC91-D43D-A4C9-6050-EC15F90D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4500" y="891820"/>
            <a:ext cx="8086724" cy="37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06AE9D-243A-721E-70DF-A49F22296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1897A0-EB40-77A4-9171-A96BDD4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Monthly Evolution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DC91-D43D-A4C9-6050-EC15F90D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025" y="1019047"/>
            <a:ext cx="8959370" cy="38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5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574" y="1295400"/>
            <a:ext cx="7411075" cy="2552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2 hotspots : </a:t>
            </a:r>
            <a:r>
              <a:rPr lang="en-US" sz="1200" b="1" dirty="0"/>
              <a:t>Downtown Chicago and Hyde Park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Casual users traffic concentrated IVO </a:t>
            </a:r>
            <a:r>
              <a:rPr lang="en-US" sz="1200" b="1" dirty="0"/>
              <a:t>the lake side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Annual members traffic more present in the </a:t>
            </a:r>
            <a:r>
              <a:rPr lang="en-US" sz="1200" b="1" dirty="0"/>
              <a:t>East of Chicago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1200" dirty="0"/>
              <a:t>Traffic very low during the winter months and high peak in the summer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Station usage</a:t>
            </a:r>
          </a:p>
        </p:txBody>
      </p:sp>
    </p:spTree>
    <p:extLst>
      <p:ext uri="{BB962C8B-B14F-4D97-AF65-F5344CB8AC3E}">
        <p14:creationId xmlns:p14="http://schemas.microsoft.com/office/powerpoint/2010/main" val="369442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06AE9D-243A-721E-70DF-A49F22296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1897A0-EB40-77A4-9171-A96BDD4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stations for both user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DC91-D43D-A4C9-6050-EC15F90D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15" y="678675"/>
            <a:ext cx="8923699" cy="44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0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734190" y="1414984"/>
            <a:ext cx="7797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Main objective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The data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Main </a:t>
            </a:r>
            <a:r>
              <a:rPr lang="fr-FR" sz="2000" dirty="0" err="1">
                <a:latin typeface="Google Sans" panose="020B0604020202020204" charset="0"/>
              </a:rPr>
              <a:t>findings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Appendix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EF9DF-400F-CD7E-2727-49D65545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4068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F59485-2EE0-C8B9-4CAA-E1AD6612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CA58E8-4158-3A62-0ADB-54D6A2CCD386}"/>
              </a:ext>
            </a:extLst>
          </p:cNvPr>
          <p:cNvSpPr/>
          <p:nvPr/>
        </p:nvSpPr>
        <p:spPr>
          <a:xfrm>
            <a:off x="1143000" y="1285875"/>
            <a:ext cx="876300" cy="86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D499-67B2-726F-2075-D2DFBA2D2024}"/>
              </a:ext>
            </a:extLst>
          </p:cNvPr>
          <p:cNvSpPr txBox="1"/>
          <p:nvPr/>
        </p:nvSpPr>
        <p:spPr>
          <a:xfrm>
            <a:off x="528637" y="2571750"/>
            <a:ext cx="210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ogle Sans" panose="020B0604020202020204" charset="0"/>
              </a:rPr>
              <a:t>Casual user </a:t>
            </a:r>
            <a:r>
              <a:rPr lang="en-US" dirty="0">
                <a:latin typeface="Google Sans" panose="020B0604020202020204" charset="0"/>
              </a:rPr>
              <a:t>traffic is concentrated in the </a:t>
            </a:r>
            <a:r>
              <a:rPr lang="en-US" dirty="0">
                <a:solidFill>
                  <a:srgbClr val="00B050"/>
                </a:solidFill>
                <a:latin typeface="Google Sans" panose="020B0604020202020204" charset="0"/>
              </a:rPr>
              <a:t>spring and summer months </a:t>
            </a:r>
            <a:r>
              <a:rPr lang="en-US" dirty="0">
                <a:latin typeface="Google Sans" panose="020B0604020202020204" charset="0"/>
              </a:rPr>
              <a:t>and in the </a:t>
            </a:r>
            <a:r>
              <a:rPr lang="en-US" dirty="0">
                <a:solidFill>
                  <a:srgbClr val="00B0F0"/>
                </a:solidFill>
                <a:latin typeface="Google Sans" panose="020B0604020202020204" charset="0"/>
              </a:rPr>
              <a:t>lakeside areas</a:t>
            </a:r>
            <a:r>
              <a:rPr lang="en-US" dirty="0">
                <a:latin typeface="Google Sans" panose="020B0604020202020204" charset="0"/>
              </a:rPr>
              <a:t>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1CE232-E4E5-611F-940E-8A2860E15D3B}"/>
              </a:ext>
            </a:extLst>
          </p:cNvPr>
          <p:cNvSpPr/>
          <p:nvPr/>
        </p:nvSpPr>
        <p:spPr>
          <a:xfrm>
            <a:off x="3695700" y="1285875"/>
            <a:ext cx="876300" cy="86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5C309-0A2B-E8AC-E242-56FAA843110C}"/>
              </a:ext>
            </a:extLst>
          </p:cNvPr>
          <p:cNvSpPr txBox="1"/>
          <p:nvPr/>
        </p:nvSpPr>
        <p:spPr>
          <a:xfrm>
            <a:off x="3081337" y="2617916"/>
            <a:ext cx="2105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ogle Sans" panose="020B0604020202020204" charset="0"/>
              </a:rPr>
              <a:t>Casual users</a:t>
            </a:r>
            <a:r>
              <a:rPr lang="en-US" dirty="0">
                <a:latin typeface="Google Sans" panose="020B0604020202020204" charset="0"/>
              </a:rPr>
              <a:t> are also more likely to use </a:t>
            </a:r>
            <a:r>
              <a:rPr lang="en-US" dirty="0">
                <a:solidFill>
                  <a:srgbClr val="7030A0"/>
                </a:solidFill>
                <a:latin typeface="Google Sans" panose="020B0604020202020204" charset="0"/>
              </a:rPr>
              <a:t>electric bikes</a:t>
            </a:r>
            <a:r>
              <a:rPr lang="en-US" dirty="0">
                <a:latin typeface="Google Sans" panose="020B0604020202020204" charset="0"/>
              </a:rPr>
              <a:t>.</a:t>
            </a:r>
          </a:p>
          <a:p>
            <a:pPr algn="ctr"/>
            <a:endParaRPr lang="en-US" dirty="0">
              <a:latin typeface="Google Sans" panose="020B0604020202020204" charset="0"/>
            </a:endParaRPr>
          </a:p>
          <a:p>
            <a:pPr algn="ctr"/>
            <a:r>
              <a:rPr lang="en-US" dirty="0">
                <a:latin typeface="Google Sans" panose="020B0604020202020204" charset="0"/>
              </a:rPr>
              <a:t>Their rides are on average </a:t>
            </a:r>
            <a:r>
              <a:rPr lang="en-US" b="1" dirty="0">
                <a:solidFill>
                  <a:srgbClr val="FFC000"/>
                </a:solidFill>
                <a:latin typeface="Google Sans" panose="020B0604020202020204" charset="0"/>
              </a:rPr>
              <a:t>twice longer </a:t>
            </a:r>
            <a:r>
              <a:rPr lang="en-US" dirty="0">
                <a:latin typeface="Google Sans" panose="020B0604020202020204" charset="0"/>
              </a:rPr>
              <a:t>than the annual members.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0E8330-42FC-83AB-9DE4-2B1A5DF48B54}"/>
              </a:ext>
            </a:extLst>
          </p:cNvPr>
          <p:cNvSpPr/>
          <p:nvPr/>
        </p:nvSpPr>
        <p:spPr>
          <a:xfrm>
            <a:off x="6510337" y="1285875"/>
            <a:ext cx="876300" cy="86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DD58C-B259-99A1-48B9-59696CA6AB30}"/>
              </a:ext>
            </a:extLst>
          </p:cNvPr>
          <p:cNvSpPr txBox="1"/>
          <p:nvPr/>
        </p:nvSpPr>
        <p:spPr>
          <a:xfrm>
            <a:off x="5895974" y="2617916"/>
            <a:ext cx="2105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ogle Sans" panose="020B0604020202020204" charset="0"/>
              </a:rPr>
              <a:t>Casual users</a:t>
            </a:r>
            <a:r>
              <a:rPr lang="en-US" dirty="0">
                <a:latin typeface="Google Sans" panose="020B0604020202020204" charset="0"/>
              </a:rPr>
              <a:t> traffic is concentrated within fewer stations.</a:t>
            </a:r>
          </a:p>
          <a:p>
            <a:pPr algn="ctr"/>
            <a:endParaRPr lang="en-US" dirty="0"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F59485-2EE0-C8B9-4CAA-E1AD6612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CA58E8-4158-3A62-0ADB-54D6A2CCD386}"/>
              </a:ext>
            </a:extLst>
          </p:cNvPr>
          <p:cNvSpPr/>
          <p:nvPr/>
        </p:nvSpPr>
        <p:spPr>
          <a:xfrm>
            <a:off x="1143000" y="1285875"/>
            <a:ext cx="876300" cy="866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ED499-67B2-726F-2075-D2DFBA2D2024}"/>
              </a:ext>
            </a:extLst>
          </p:cNvPr>
          <p:cNvSpPr txBox="1"/>
          <p:nvPr/>
        </p:nvSpPr>
        <p:spPr>
          <a:xfrm>
            <a:off x="528637" y="2571750"/>
            <a:ext cx="210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ogle Sans" panose="020B0604020202020204" charset="0"/>
              </a:rPr>
              <a:t>Target top stations</a:t>
            </a:r>
            <a:r>
              <a:rPr lang="en-US" dirty="0">
                <a:latin typeface="Google Sans" panose="020B0604020202020204" charset="0"/>
              </a:rPr>
              <a:t>  for </a:t>
            </a:r>
            <a:r>
              <a:rPr lang="en-US" dirty="0">
                <a:solidFill>
                  <a:srgbClr val="0070C0"/>
                </a:solidFill>
                <a:latin typeface="Google Sans" panose="020B0604020202020204" charset="0"/>
              </a:rPr>
              <a:t>both user groups </a:t>
            </a:r>
            <a:r>
              <a:rPr lang="en-US" dirty="0">
                <a:latin typeface="Google Sans" panose="020B0604020202020204" charset="0"/>
              </a:rPr>
              <a:t>in order to select casual members likely to be Chicagoans.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1CE232-E4E5-611F-940E-8A2860E15D3B}"/>
              </a:ext>
            </a:extLst>
          </p:cNvPr>
          <p:cNvSpPr/>
          <p:nvPr/>
        </p:nvSpPr>
        <p:spPr>
          <a:xfrm>
            <a:off x="3695700" y="1285875"/>
            <a:ext cx="876300" cy="866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5C309-0A2B-E8AC-E242-56FAA843110C}"/>
              </a:ext>
            </a:extLst>
          </p:cNvPr>
          <p:cNvSpPr txBox="1"/>
          <p:nvPr/>
        </p:nvSpPr>
        <p:spPr>
          <a:xfrm>
            <a:off x="3081337" y="2617916"/>
            <a:ext cx="2105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ogle Sans" panose="020B0604020202020204" charset="0"/>
              </a:rPr>
              <a:t>Avoid 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focusing too much marketing efforts on the </a:t>
            </a:r>
            <a:r>
              <a:rPr lang="en-US" b="1" dirty="0">
                <a:solidFill>
                  <a:srgbClr val="FFC000"/>
                </a:solidFill>
                <a:latin typeface="Google Sans" panose="020B0604020202020204" charset="0"/>
              </a:rPr>
              <a:t>summer months 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due to the presence of tourists.</a:t>
            </a:r>
          </a:p>
          <a:p>
            <a:pPr algn="ctr"/>
            <a:endParaRPr lang="en-US" dirty="0">
              <a:solidFill>
                <a:schemeClr val="tx1"/>
              </a:solidFill>
              <a:latin typeface="Google Sans" panose="020B0604020202020204" charset="0"/>
            </a:endParaRPr>
          </a:p>
          <a:p>
            <a:pPr algn="ctr"/>
            <a:r>
              <a:rPr lang="en-US" dirty="0">
                <a:solidFill>
                  <a:srgbClr val="00B050"/>
                </a:solidFill>
                <a:latin typeface="Google Sans" panose="020B0604020202020204" charset="0"/>
              </a:rPr>
              <a:t>Spring 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seem to be the best conversion period due to the high ride number to tourist ratio.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0E8330-42FC-83AB-9DE4-2B1A5DF48B54}"/>
              </a:ext>
            </a:extLst>
          </p:cNvPr>
          <p:cNvSpPr/>
          <p:nvPr/>
        </p:nvSpPr>
        <p:spPr>
          <a:xfrm>
            <a:off x="6510337" y="1285875"/>
            <a:ext cx="876300" cy="866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DD58C-B259-99A1-48B9-59696CA6AB30}"/>
              </a:ext>
            </a:extLst>
          </p:cNvPr>
          <p:cNvSpPr txBox="1"/>
          <p:nvPr/>
        </p:nvSpPr>
        <p:spPr>
          <a:xfrm>
            <a:off x="5895974" y="2617916"/>
            <a:ext cx="210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oogle Sans" panose="020B0604020202020204" charset="0"/>
              </a:rPr>
              <a:t>Outline 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the advantages of </a:t>
            </a:r>
            <a:r>
              <a:rPr lang="en-US" dirty="0">
                <a:solidFill>
                  <a:srgbClr val="7030A0"/>
                </a:solidFill>
                <a:latin typeface="Google Sans" panose="020B0604020202020204" charset="0"/>
              </a:rPr>
              <a:t>electric bikes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 and the possibility of doing </a:t>
            </a:r>
            <a:r>
              <a:rPr lang="en-US" dirty="0">
                <a:solidFill>
                  <a:srgbClr val="0070C0"/>
                </a:solidFill>
                <a:latin typeface="Google Sans" panose="020B0604020202020204" charset="0"/>
              </a:rPr>
              <a:t>long rides </a:t>
            </a:r>
            <a:r>
              <a:rPr lang="en-US" dirty="0">
                <a:solidFill>
                  <a:schemeClr val="tx1"/>
                </a:solidFill>
                <a:latin typeface="Google Sans" panose="020B0604020202020204" charset="0"/>
              </a:rPr>
              <a:t>in the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333096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184C8-5EFE-FDF1-216E-96C059F874DC}"/>
              </a:ext>
            </a:extLst>
          </p:cNvPr>
          <p:cNvSpPr txBox="1">
            <a:spLocks/>
          </p:cNvSpPr>
          <p:nvPr/>
        </p:nvSpPr>
        <p:spPr>
          <a:xfrm>
            <a:off x="837574" y="1295400"/>
            <a:ext cx="7411075" cy="25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/>
              <a:t>Here I would have included more detailed data such as the list of the top stations for both user groups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75" y="827766"/>
            <a:ext cx="7797000" cy="414300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</a:rPr>
              <a:t>Objective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36197-6EBF-54DF-C876-76803D71E38B}"/>
              </a:ext>
            </a:extLst>
          </p:cNvPr>
          <p:cNvSpPr txBox="1"/>
          <p:nvPr/>
        </p:nvSpPr>
        <p:spPr>
          <a:xfrm>
            <a:off x="166861" y="2209244"/>
            <a:ext cx="765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oogle Sans" panose="020B0604020202020204" charset="0"/>
              </a:rPr>
              <a:t>Identify </a:t>
            </a:r>
            <a:r>
              <a:rPr lang="en-US" sz="1800" dirty="0">
                <a:solidFill>
                  <a:schemeClr val="accent4"/>
                </a:solidFill>
                <a:latin typeface="Google Sans" panose="020B0604020202020204" charset="0"/>
              </a:rPr>
              <a:t>key differences </a:t>
            </a:r>
            <a:r>
              <a:rPr lang="en-US" sz="1800" dirty="0">
                <a:latin typeface="Google Sans" panose="020B0604020202020204" charset="0"/>
              </a:rPr>
              <a:t>between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oogle Sans" panose="020B0604020202020204" charset="0"/>
              </a:rPr>
              <a:t>casual riders</a:t>
            </a:r>
            <a:r>
              <a:rPr lang="en-US" sz="1800" dirty="0">
                <a:solidFill>
                  <a:srgbClr val="0070C0"/>
                </a:solidFill>
                <a:latin typeface="Google Sans" panose="020B0604020202020204" charset="0"/>
              </a:rPr>
              <a:t> </a:t>
            </a:r>
            <a:r>
              <a:rPr lang="en-US" sz="1800" dirty="0">
                <a:latin typeface="Google Sans" panose="020B0604020202020204" charset="0"/>
              </a:rPr>
              <a:t>and </a:t>
            </a:r>
            <a:r>
              <a:rPr lang="en-US" sz="1800" dirty="0">
                <a:solidFill>
                  <a:srgbClr val="0070C0"/>
                </a:solidFill>
                <a:latin typeface="Google Sans" panose="020B0604020202020204" charset="0"/>
              </a:rPr>
              <a:t>annual members</a:t>
            </a:r>
            <a:r>
              <a:rPr lang="en-US" sz="1800" dirty="0">
                <a:solidFill>
                  <a:srgbClr val="FFC000"/>
                </a:solidFill>
                <a:latin typeface="Google Sans" panose="020B0604020202020204" charset="0"/>
              </a:rPr>
              <a:t> </a:t>
            </a:r>
            <a:r>
              <a:rPr lang="en-US" sz="1800" dirty="0">
                <a:latin typeface="Google Sans" panose="020B0604020202020204" charset="0"/>
              </a:rPr>
              <a:t>and provide insights on how these differences could be used to </a:t>
            </a:r>
            <a:r>
              <a:rPr lang="en-US" sz="1800" dirty="0">
                <a:solidFill>
                  <a:srgbClr val="7030A0"/>
                </a:solidFill>
                <a:latin typeface="Google Sans" panose="020B0604020202020204" charset="0"/>
              </a:rPr>
              <a:t>increase the conversion rate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oogle Sans" panose="020B0604020202020204" charset="0"/>
              </a:rPr>
              <a:t> </a:t>
            </a:r>
            <a:r>
              <a:rPr lang="en-US" sz="1800" dirty="0">
                <a:latin typeface="Google Sans" panose="020B0604020202020204" charset="0"/>
              </a:rPr>
              <a:t>of casual riders.</a:t>
            </a:r>
          </a:p>
        </p:txBody>
      </p:sp>
    </p:spTree>
    <p:extLst>
      <p:ext uri="{BB962C8B-B14F-4D97-AF65-F5344CB8AC3E}">
        <p14:creationId xmlns:p14="http://schemas.microsoft.com/office/powerpoint/2010/main" val="11272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ECA64-B877-71BB-DD2A-F2265F9D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Introducing</a:t>
            </a:r>
            <a:r>
              <a:rPr lang="fr-FR" dirty="0"/>
              <a:t> the </a:t>
            </a:r>
            <a:r>
              <a:rPr lang="fr-FR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E68B-826B-AA94-5409-BF88ACE57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807A6-0AB9-8175-089C-4D3EBA0AD69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7575" y="1716000"/>
            <a:ext cx="5696714" cy="2046300"/>
          </a:xfrm>
        </p:spPr>
        <p:txBody>
          <a:bodyPr/>
          <a:lstStyle/>
          <a:p>
            <a:r>
              <a:rPr lang="en-US" sz="1600" dirty="0"/>
              <a:t>Publicly available on the </a:t>
            </a:r>
            <a:r>
              <a:rPr lang="en-US" sz="1600" dirty="0">
                <a:hlinkClick r:id="rId2"/>
              </a:rPr>
              <a:t>Divvy AWS page</a:t>
            </a:r>
            <a:endParaRPr lang="en-US" sz="1600" dirty="0"/>
          </a:p>
          <a:p>
            <a:r>
              <a:rPr lang="en-US" sz="1600" dirty="0"/>
              <a:t>Only the </a:t>
            </a:r>
            <a:r>
              <a:rPr lang="en-US" sz="1600" b="1" dirty="0"/>
              <a:t>last 12 months </a:t>
            </a:r>
            <a:r>
              <a:rPr lang="en-US" sz="1600" dirty="0"/>
              <a:t>are studied (May 21 – April 22)</a:t>
            </a:r>
          </a:p>
          <a:p>
            <a:r>
              <a:rPr lang="en-US" sz="1600" dirty="0"/>
              <a:t>More than 5 million rows of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001EA-94A9-AC47-FCCB-0EB0447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Dataset</a:t>
            </a:r>
            <a:r>
              <a:rPr lang="fr-FR" b="1" dirty="0"/>
              <a:t> - </a:t>
            </a:r>
            <a:r>
              <a:rPr lang="fr-FR" b="1" dirty="0" err="1"/>
              <a:t>Presentation</a:t>
            </a:r>
            <a:endParaRPr lang="en-US" b="1" dirty="0"/>
          </a:p>
        </p:txBody>
      </p:sp>
      <p:pic>
        <p:nvPicPr>
          <p:cNvPr id="1026" name="Picture 2" descr="Divvy Logo Download - AI - All Vector Logo">
            <a:extLst>
              <a:ext uri="{FF2B5EF4-FFF2-40B4-BE49-F238E27FC236}">
                <a16:creationId xmlns:a16="http://schemas.microsoft.com/office/drawing/2014/main" id="{5F9A96DB-11F7-8A2D-F449-30A10D932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3"/>
          <a:stretch/>
        </p:blipFill>
        <p:spPr bwMode="auto">
          <a:xfrm>
            <a:off x="5976938" y="1366839"/>
            <a:ext cx="2905125" cy="12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3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E68B-826B-AA94-5409-BF88ACE57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001EA-94A9-AC47-FCCB-0EB0447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Dataset</a:t>
            </a:r>
            <a:r>
              <a:rPr lang="fr-FR" b="1" dirty="0"/>
              <a:t> - Limitations</a:t>
            </a:r>
            <a:endParaRPr lang="en-US" b="1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19AEC5A-355E-4442-BCF5-397D88BF67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7575" y="1716000"/>
            <a:ext cx="5696714" cy="2046300"/>
          </a:xfrm>
        </p:spPr>
        <p:txBody>
          <a:bodyPr/>
          <a:lstStyle/>
          <a:p>
            <a:r>
              <a:rPr lang="en-US" sz="1600" dirty="0"/>
              <a:t>20% of the records have missing station information</a:t>
            </a:r>
          </a:p>
          <a:p>
            <a:r>
              <a:rPr lang="en-US" sz="1600" dirty="0"/>
              <a:t>No personal information included</a:t>
            </a:r>
          </a:p>
          <a:p>
            <a:r>
              <a:rPr lang="en-US" sz="1600" dirty="0"/>
              <a:t>Limited coordinate precision</a:t>
            </a:r>
          </a:p>
        </p:txBody>
      </p:sp>
    </p:spTree>
    <p:extLst>
      <p:ext uri="{BB962C8B-B14F-4D97-AF65-F5344CB8AC3E}">
        <p14:creationId xmlns:p14="http://schemas.microsoft.com/office/powerpoint/2010/main" val="311439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29013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0" y="2175900"/>
            <a:ext cx="4345800" cy="2046300"/>
          </a:xfrm>
        </p:spPr>
        <p:txBody>
          <a:bodyPr/>
          <a:lstStyle/>
          <a:p>
            <a:r>
              <a:rPr lang="en-US" sz="1200" dirty="0"/>
              <a:t>Peak in summer (June-September)</a:t>
            </a:r>
          </a:p>
          <a:p>
            <a:r>
              <a:rPr lang="en-US" sz="1200" dirty="0"/>
              <a:t>Higher peak for casual members</a:t>
            </a:r>
          </a:p>
          <a:p>
            <a:r>
              <a:rPr lang="en-US" sz="1200" dirty="0"/>
              <a:t>Very low casual member traffic in the winter months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Volume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7EC8-3871-CB52-F2E2-E138459D27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78" y="1389729"/>
            <a:ext cx="4592022" cy="2364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42F728-3FB1-7E87-3C98-95117503ACC7}"/>
              </a:ext>
            </a:extLst>
          </p:cNvPr>
          <p:cNvSpPr txBox="1">
            <a:spLocks/>
          </p:cNvSpPr>
          <p:nvPr/>
        </p:nvSpPr>
        <p:spPr>
          <a:xfrm>
            <a:off x="445604" y="3753771"/>
            <a:ext cx="3934935" cy="7904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lnSpc>
                <a:spcPct val="150000"/>
              </a:lnSpc>
              <a:buNone/>
            </a:pPr>
            <a:r>
              <a:rPr lang="en-US" sz="1200" b="1" dirty="0"/>
              <a:t>Challenge </a:t>
            </a:r>
            <a:r>
              <a:rPr lang="en-US" sz="1200" b="1" dirty="0">
                <a:sym typeface="Wingdings" panose="05000000000000000000" pitchFamily="2" charset="2"/>
              </a:rPr>
              <a:t> Convincing casual members to ride during winter months 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3843662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487</Words>
  <Application>Microsoft Office PowerPoint</Application>
  <PresentationFormat>On-screen Show (16:9)</PresentationFormat>
  <Paragraphs>96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Google Sans</vt:lpstr>
      <vt:lpstr>Google Sans Medium</vt:lpstr>
      <vt:lpstr>Arial</vt:lpstr>
      <vt:lpstr>Roboto</vt:lpstr>
      <vt:lpstr>Helvetica Neue Light</vt:lpstr>
      <vt:lpstr>Wingdings</vt:lpstr>
      <vt:lpstr>Google GBO Template</vt:lpstr>
      <vt:lpstr>PowerPoint Presentation</vt:lpstr>
      <vt:lpstr>Table of contents</vt:lpstr>
      <vt:lpstr>Main Objective</vt:lpstr>
      <vt:lpstr>Objective</vt:lpstr>
      <vt:lpstr>Introducing the dataset</vt:lpstr>
      <vt:lpstr>Dataset - Presentation</vt:lpstr>
      <vt:lpstr>Dataset - Limitations</vt:lpstr>
      <vt:lpstr>Findings</vt:lpstr>
      <vt:lpstr>Volume</vt:lpstr>
      <vt:lpstr>Ride length</vt:lpstr>
      <vt:lpstr>Start-end Distance</vt:lpstr>
      <vt:lpstr>Bike type</vt:lpstr>
      <vt:lpstr>Top 5 stations</vt:lpstr>
      <vt:lpstr>Station map</vt:lpstr>
      <vt:lpstr>Downtown Chicago Closeup</vt:lpstr>
      <vt:lpstr>Hyde Park Closeup</vt:lpstr>
      <vt:lpstr>Monthly Evolution</vt:lpstr>
      <vt:lpstr>Station usage</vt:lpstr>
      <vt:lpstr>Top stations for both user groups</vt:lpstr>
      <vt:lpstr>Conclusion</vt:lpstr>
      <vt:lpstr>Conclusions</vt:lpstr>
      <vt:lpstr>Recommendations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Octave Antoni</cp:lastModifiedBy>
  <cp:revision>7</cp:revision>
  <dcterms:modified xsi:type="dcterms:W3CDTF">2022-05-27T16:17:41Z</dcterms:modified>
</cp:coreProperties>
</file>