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5" r:id="rId4"/>
    <p:sldId id="306" r:id="rId5"/>
    <p:sldId id="307" r:id="rId6"/>
    <p:sldId id="311" r:id="rId7"/>
    <p:sldId id="301" r:id="rId8"/>
    <p:sldId id="361" r:id="rId9"/>
    <p:sldId id="357" r:id="rId10"/>
    <p:sldId id="313" r:id="rId11"/>
    <p:sldId id="335" r:id="rId12"/>
    <p:sldId id="362" r:id="rId13"/>
    <p:sldId id="328" r:id="rId14"/>
    <p:sldId id="317" r:id="rId15"/>
    <p:sldId id="303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B20B"/>
    <a:srgbClr val="79400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9424" autoAdjust="0"/>
  </p:normalViewPr>
  <p:slideViewPr>
    <p:cSldViewPr snapToGrid="0">
      <p:cViewPr varScale="1">
        <p:scale>
          <a:sx n="134" d="100"/>
          <a:sy n="134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11/11/2022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 preserve="1">
  <p:cSld name="Body Slide - Gree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7" r:id="rId5"/>
    <p:sldLayoutId id="2147483653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31/15725276671158_15719078448088_Capture%20d%E2%80%99e%CC%81cran%202019-10-24%20a%CC%80%2010.50.32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November 11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Creating a Mobile Application for Recommending Content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My content">
            <a:hlinkClick r:id="rId3"/>
            <a:extLst>
              <a:ext uri="{FF2B5EF4-FFF2-40B4-BE49-F238E27FC236}">
                <a16:creationId xmlns:a16="http://schemas.microsoft.com/office/drawing/2014/main" id="{8456A2F8-B13F-503B-F4C8-7B6C2722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84" y="128440"/>
            <a:ext cx="3088481" cy="14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47624"/>
            <a:ext cx="4390551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Implementation </a:t>
            </a:r>
            <a:r>
              <a:rPr lang="en-US" sz="1400" dirty="0">
                <a:solidFill>
                  <a:schemeClr val="tx1"/>
                </a:solidFill>
              </a:rPr>
              <a:t>of the application </a:t>
            </a:r>
            <a:r>
              <a:rPr lang="en-US" sz="1400" b="1" dirty="0">
                <a:solidFill>
                  <a:schemeClr val="tx1"/>
                </a:solidFill>
              </a:rPr>
              <a:t>on Expo </a:t>
            </a:r>
            <a:r>
              <a:rPr lang="en-US" sz="1400" dirty="0">
                <a:solidFill>
                  <a:schemeClr val="tx1"/>
                </a:solidFill>
              </a:rPr>
              <a:t>by updating outdated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 repository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(React) file updated to work with current version of the modules used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Recommendation API deployed on </a:t>
            </a:r>
            <a:r>
              <a:rPr lang="en-US" sz="1400" b="1" dirty="0">
                <a:solidFill>
                  <a:schemeClr val="tx1"/>
                </a:solidFill>
              </a:rPr>
              <a:t>Azure Function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No modelling libraries required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~8GB  of disk and RAM space necessary</a:t>
            </a:r>
            <a:r>
              <a:rPr lang="en-US" sz="1400" dirty="0">
                <a:solidFill>
                  <a:schemeClr val="tx1"/>
                </a:solidFill>
              </a:rPr>
              <a:t> to host pickled </a:t>
            </a:r>
            <a:r>
              <a:rPr lang="en-US" sz="1400" dirty="0" err="1">
                <a:solidFill>
                  <a:schemeClr val="tx1"/>
                </a:solidFill>
              </a:rPr>
              <a:t>dataframes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Average recommendation time : 900ms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Deployment: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Current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DB9BD-A872-0FBD-FE10-DB6D596A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"/>
            <a:ext cx="4570063" cy="2736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How to 3M (Manage, Monitor and Monetize) APIs using Azure API Management |  by Evan Wong | Medium">
            <a:extLst>
              <a:ext uri="{FF2B5EF4-FFF2-40B4-BE49-F238E27FC236}">
                <a16:creationId xmlns:a16="http://schemas.microsoft.com/office/drawing/2014/main" id="{AD14866A-026F-008A-1C07-2923669F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96" y="2750345"/>
            <a:ext cx="4014069" cy="23573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47624"/>
            <a:ext cx="4390551" cy="42933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Implementation </a:t>
            </a:r>
            <a:r>
              <a:rPr lang="en-US" sz="1400" dirty="0">
                <a:solidFill>
                  <a:schemeClr val="tx1"/>
                </a:solidFill>
              </a:rPr>
              <a:t>of a modern </a:t>
            </a:r>
            <a:r>
              <a:rPr lang="en-US" sz="1400" b="1" dirty="0">
                <a:solidFill>
                  <a:schemeClr val="tx1"/>
                </a:solidFill>
              </a:rPr>
              <a:t>deep learning hybrid model </a:t>
            </a:r>
            <a:r>
              <a:rPr lang="en-US" sz="1400" dirty="0">
                <a:solidFill>
                  <a:schemeClr val="tx1"/>
                </a:solidFill>
              </a:rPr>
              <a:t>if necessary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Lazy loading </a:t>
            </a:r>
            <a:r>
              <a:rPr lang="en-US" sz="1400" dirty="0">
                <a:solidFill>
                  <a:schemeClr val="tx1"/>
                </a:solidFill>
              </a:rPr>
              <a:t>of recommendations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Use all of the user and article features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Deployment on </a:t>
            </a:r>
            <a:r>
              <a:rPr lang="en-US" sz="1400" b="1" dirty="0">
                <a:solidFill>
                  <a:schemeClr val="tx1"/>
                </a:solidFill>
              </a:rPr>
              <a:t>high performance computes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New users </a:t>
            </a:r>
            <a:r>
              <a:rPr lang="en-US" sz="1400" dirty="0">
                <a:solidFill>
                  <a:schemeClr val="tx1"/>
                </a:solidFill>
              </a:rPr>
              <a:t>receive a sample of top 10 articles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Database updated dynamically </a:t>
            </a:r>
            <a:r>
              <a:rPr lang="en-US" sz="1400" dirty="0">
                <a:solidFill>
                  <a:schemeClr val="tx1"/>
                </a:solidFill>
              </a:rPr>
              <a:t>to include </a:t>
            </a:r>
            <a:r>
              <a:rPr lang="en-US" sz="1400" b="1" dirty="0">
                <a:solidFill>
                  <a:schemeClr val="tx1"/>
                </a:solidFill>
              </a:rPr>
              <a:t>new articles and user clicks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 New users receive updated recommendations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once they have browsed an article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Deployment: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Target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CAF0CB-14E6-DF81-2D05-5B59D55B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60" y="1409700"/>
            <a:ext cx="4570440" cy="2324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5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has been developed in order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deploy a mobile article recommendation application.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developed so far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can be refined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before deployment in production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Study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implementation of a deep learning Hybrid recommendation model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Perform lazy loading of recommendations to increase browsing speed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Integrate a dynamic update of the database for new users and articles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Set in place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periodic retraining of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new data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The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Developping</a:t>
            </a:r>
            <a:r>
              <a:rPr lang="fr-FR" sz="2000" dirty="0">
                <a:latin typeface="Google Sans" panose="020B0604020202020204" charset="0"/>
              </a:rPr>
              <a:t> a </a:t>
            </a:r>
            <a:r>
              <a:rPr lang="fr-FR" sz="2000" dirty="0" err="1">
                <a:latin typeface="Google Sans" panose="020B0604020202020204" charset="0"/>
              </a:rPr>
              <a:t>Recommendation</a:t>
            </a:r>
            <a:r>
              <a:rPr lang="fr-FR" sz="2000" dirty="0">
                <a:latin typeface="Google Sans" panose="020B0604020202020204" charset="0"/>
              </a:rPr>
              <a:t>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Deployment</a:t>
            </a:r>
            <a:r>
              <a:rPr lang="fr-FR" sz="2000" dirty="0">
                <a:latin typeface="Google Sans" panose="020B0604020202020204" charset="0"/>
              </a:rPr>
              <a:t>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382537"/>
            <a:ext cx="8637217" cy="46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draft mobile application to recommend articles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from the My Content website.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Globo.com dataset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(opensource)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Test different recommendation techniques</a:t>
            </a: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Development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Content-Based and Collaborative Filtering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based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Final model is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hybrid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Could not develop a deep learning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Deployment of an API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 Azure function, connected to mobile App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Azure Credits not provided to student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 Only low performance computes could be used (trial account)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Unable to develop a relevant deep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61484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Globo.com dataset</a:t>
            </a: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3 main sources of information: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Article metadata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Category, creation date and word count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364k articles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User click data: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Session id, start, size, ID of the article clicked, timestamp, environment, device group,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os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country, region, referrer type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No column metadata provided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~3 million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Article embeddings: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Pickle file containing 250 embeddings for each article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EA2C-60CE-0FCB-AB77-C6404C09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06" y="7144"/>
            <a:ext cx="3553619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D5E044-D09D-3017-75E3-4C6A19E6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1048" r="1048"/>
          <a:stretch/>
        </p:blipFill>
        <p:spPr bwMode="auto">
          <a:xfrm>
            <a:off x="5203771" y="2578894"/>
            <a:ext cx="3355287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82" y="2041644"/>
            <a:ext cx="8117518" cy="857400"/>
          </a:xfrm>
        </p:spPr>
        <p:txBody>
          <a:bodyPr/>
          <a:lstStyle/>
          <a:p>
            <a:r>
              <a:rPr lang="en-US" dirty="0"/>
              <a:t>Developing a Recommendation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5731" y="661471"/>
            <a:ext cx="4707731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Principle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Recommendations based on similar users.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Category based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Implementation with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Surprise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Testing of different algorithms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Singular Value Decomposition (SVD)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SlopeOne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Non-negative Matrix Factorization (NMF)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Hyperparameter Optimization with Grid Search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Performance metrics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Root Mean Square Error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, Fraction of Concordant Pairs (FCP)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results : RMSE = 4.27, FCP = 0.54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Collaborative Filtering (Category based)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504EB-849F-3ACF-FD24-279618F3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21" y="1"/>
            <a:ext cx="2405970" cy="29217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C35645-023F-AC88-A600-892D354A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81235"/>
            <a:ext cx="4564784" cy="16759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721AD6-E869-FC81-3002-8C42789EEB88}"/>
              </a:ext>
            </a:extLst>
          </p:cNvPr>
          <p:cNvSpPr txBox="1"/>
          <p:nvPr/>
        </p:nvSpPr>
        <p:spPr>
          <a:xfrm>
            <a:off x="5325629" y="4661166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Non-</a:t>
            </a:r>
            <a:r>
              <a:rPr lang="fr-FR" u="sng" dirty="0" err="1"/>
              <a:t>negative</a:t>
            </a:r>
            <a:r>
              <a:rPr lang="fr-FR" u="sng" dirty="0"/>
              <a:t> Matrix </a:t>
            </a:r>
            <a:r>
              <a:rPr lang="fr-FR" u="sng" dirty="0" err="1"/>
              <a:t>Factorization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5731" y="486337"/>
            <a:ext cx="4707731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Principle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Recommendations based on products similar to those liked/viewed by users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Implementation with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Cosine Similarity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size of cosine similarity matrix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Necessary to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keep only articles viewed by users (45k / 364k)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For each user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Compute cosine similarity matrix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all read articles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Multiply score by number of clicks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Remove articles already seen by 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Content-based Filtering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504EB-849F-3ACF-FD24-279618F3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808715" y="1"/>
            <a:ext cx="2014631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5D4BD-34E6-7F38-0FBB-88BFFF53F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8"/>
          <a:stretch/>
        </p:blipFill>
        <p:spPr bwMode="auto">
          <a:xfrm>
            <a:off x="5186363" y="2569500"/>
            <a:ext cx="3376983" cy="2573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85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2309" y="67469"/>
            <a:ext cx="7287418" cy="863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Hybrid Recommendation Algorithm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66C5F5-41BF-D8AD-DBD1-B49C8A5D07B7}"/>
              </a:ext>
            </a:extLst>
          </p:cNvPr>
          <p:cNvSpPr/>
          <p:nvPr/>
        </p:nvSpPr>
        <p:spPr>
          <a:xfrm>
            <a:off x="3368674" y="773905"/>
            <a:ext cx="1760538" cy="6665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Is the user </a:t>
            </a:r>
            <a:r>
              <a:rPr lang="fr-FR" dirty="0" err="1">
                <a:solidFill>
                  <a:schemeClr val="tx1"/>
                </a:solidFill>
              </a:rPr>
              <a:t>known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AND </a:t>
            </a:r>
            <a:r>
              <a:rPr lang="fr-FR" dirty="0" err="1">
                <a:solidFill>
                  <a:schemeClr val="tx1"/>
                </a:solidFill>
              </a:rPr>
              <a:t>Did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read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any</a:t>
            </a:r>
            <a:r>
              <a:rPr lang="fr-FR" dirty="0">
                <a:solidFill>
                  <a:schemeClr val="tx1"/>
                </a:solidFill>
              </a:rPr>
              <a:t> articles?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59A80-6C28-A76E-50E5-2672179E18AA}"/>
              </a:ext>
            </a:extLst>
          </p:cNvPr>
          <p:cNvSpPr/>
          <p:nvPr/>
        </p:nvSpPr>
        <p:spPr>
          <a:xfrm>
            <a:off x="452040" y="1704974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Retrieve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sample</a:t>
            </a:r>
            <a:r>
              <a:rPr lang="fr-FR" dirty="0">
                <a:solidFill>
                  <a:schemeClr val="tx1"/>
                </a:solidFill>
              </a:rPr>
              <a:t> of top 10 articles </a:t>
            </a:r>
            <a:r>
              <a:rPr lang="fr-FR" dirty="0" err="1">
                <a:solidFill>
                  <a:schemeClr val="tx1"/>
                </a:solidFill>
              </a:rPr>
              <a:t>within</a:t>
            </a:r>
            <a:r>
              <a:rPr lang="fr-FR" dirty="0">
                <a:solidFill>
                  <a:schemeClr val="tx1"/>
                </a:solidFill>
              </a:rPr>
              <a:t> last 6 </a:t>
            </a:r>
            <a:r>
              <a:rPr lang="fr-FR" dirty="0" err="1">
                <a:solidFill>
                  <a:schemeClr val="tx1"/>
                </a:solidFill>
              </a:rPr>
              <a:t>months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103B7-E998-53B3-5568-904E8BAE73DA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 rot="10800000" flipV="1">
            <a:off x="1332310" y="1107180"/>
            <a:ext cx="2036365" cy="597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627CFC-250E-4BAF-6A15-06D90CE7BA81}"/>
              </a:ext>
            </a:extLst>
          </p:cNvPr>
          <p:cNvSpPr txBox="1"/>
          <p:nvPr/>
        </p:nvSpPr>
        <p:spPr>
          <a:xfrm>
            <a:off x="2843213" y="702468"/>
            <a:ext cx="46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DD09D-5E79-3DD6-8EF6-F876B70A899B}"/>
              </a:ext>
            </a:extLst>
          </p:cNvPr>
          <p:cNvSpPr txBox="1"/>
          <p:nvPr/>
        </p:nvSpPr>
        <p:spPr>
          <a:xfrm>
            <a:off x="5389567" y="751879"/>
            <a:ext cx="59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D478CC2-188F-8B8C-D8D0-DA49801F3E1A}"/>
              </a:ext>
            </a:extLst>
          </p:cNvPr>
          <p:cNvCxnSpPr>
            <a:cxnSpLocks/>
            <a:stCxn id="2" idx="3"/>
            <a:endCxn id="18" idx="0"/>
          </p:cNvCxnSpPr>
          <p:nvPr/>
        </p:nvCxnSpPr>
        <p:spPr>
          <a:xfrm>
            <a:off x="5129212" y="1107180"/>
            <a:ext cx="2359026" cy="5954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2C75B5C-A39E-0963-D8DE-4751E789B8AC}"/>
              </a:ext>
            </a:extLst>
          </p:cNvPr>
          <p:cNvSpPr/>
          <p:nvPr/>
        </p:nvSpPr>
        <p:spPr>
          <a:xfrm>
            <a:off x="6607969" y="1702592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Compute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similarity</a:t>
            </a:r>
            <a:r>
              <a:rPr lang="fr-FR" dirty="0">
                <a:solidFill>
                  <a:schemeClr val="tx1"/>
                </a:solidFill>
              </a:rPr>
              <a:t> score of </a:t>
            </a:r>
            <a:r>
              <a:rPr lang="fr-FR" dirty="0" err="1">
                <a:solidFill>
                  <a:schemeClr val="tx1"/>
                </a:solidFill>
              </a:rPr>
              <a:t>read</a:t>
            </a:r>
            <a:r>
              <a:rPr lang="fr-FR" dirty="0">
                <a:solidFill>
                  <a:schemeClr val="tx1"/>
                </a:solidFill>
              </a:rPr>
              <a:t> articles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A598C3-DD46-A632-0427-C85DF9439D92}"/>
              </a:ext>
            </a:extLst>
          </p:cNvPr>
          <p:cNvSpPr/>
          <p:nvPr/>
        </p:nvSpPr>
        <p:spPr>
          <a:xfrm>
            <a:off x="3390105" y="1702592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Multiply</a:t>
            </a:r>
            <a:r>
              <a:rPr lang="fr-FR" dirty="0">
                <a:solidFill>
                  <a:schemeClr val="tx1"/>
                </a:solidFill>
              </a:rPr>
              <a:t> score by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of article clicks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ED63D-CC01-2411-9B14-835B551FE1CC}"/>
              </a:ext>
            </a:extLst>
          </p:cNvPr>
          <p:cNvSpPr/>
          <p:nvPr/>
        </p:nvSpPr>
        <p:spPr>
          <a:xfrm>
            <a:off x="3390105" y="3033710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Retrieve</a:t>
            </a:r>
            <a:r>
              <a:rPr lang="fr-FR" dirty="0">
                <a:solidFill>
                  <a:schemeClr val="tx1"/>
                </a:solidFill>
              </a:rPr>
              <a:t> CF </a:t>
            </a:r>
            <a:r>
              <a:rPr lang="fr-FR" dirty="0" err="1">
                <a:solidFill>
                  <a:schemeClr val="tx1"/>
                </a:solidFill>
              </a:rPr>
              <a:t>category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recommendations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BBE2D7-7544-6E85-371B-99149BD96A12}"/>
              </a:ext>
            </a:extLst>
          </p:cNvPr>
          <p:cNvSpPr/>
          <p:nvPr/>
        </p:nvSpPr>
        <p:spPr>
          <a:xfrm>
            <a:off x="6356746" y="2868412"/>
            <a:ext cx="2339182" cy="101877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Multiply</a:t>
            </a:r>
            <a:r>
              <a:rPr lang="fr-FR" dirty="0">
                <a:solidFill>
                  <a:schemeClr val="tx1"/>
                </a:solidFill>
              </a:rPr>
              <a:t> score by 4/3.5/3/2.5/2 (</a:t>
            </a:r>
            <a:r>
              <a:rPr lang="fr-FR" dirty="0" err="1">
                <a:solidFill>
                  <a:schemeClr val="tx1"/>
                </a:solidFill>
              </a:rPr>
              <a:t>depending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rank</a:t>
            </a:r>
            <a:r>
              <a:rPr lang="fr-FR" dirty="0">
                <a:solidFill>
                  <a:schemeClr val="tx1"/>
                </a:solidFill>
              </a:rPr>
              <a:t>) </a:t>
            </a:r>
            <a:r>
              <a:rPr lang="fr-FR" b="1" dirty="0">
                <a:solidFill>
                  <a:schemeClr val="tx1"/>
                </a:solidFill>
              </a:rPr>
              <a:t>if article </a:t>
            </a:r>
            <a:r>
              <a:rPr lang="fr-FR" b="1" dirty="0" err="1">
                <a:solidFill>
                  <a:schemeClr val="tx1"/>
                </a:solidFill>
              </a:rPr>
              <a:t>within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recommended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categories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8ED44E-A443-3666-2308-35C31BA6A9E9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>
            <a:off x="5150643" y="2046683"/>
            <a:ext cx="1457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73229-F173-3ED8-B340-E886C8C3C6D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270374" y="2390774"/>
            <a:ext cx="0" cy="642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5E3E80-A2EE-4C61-D035-A24F3DCABD7E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150643" y="3377801"/>
            <a:ext cx="1206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1E875E9-9D12-33CD-B8BF-87D625FC124A}"/>
              </a:ext>
            </a:extLst>
          </p:cNvPr>
          <p:cNvSpPr/>
          <p:nvPr/>
        </p:nvSpPr>
        <p:spPr>
          <a:xfrm>
            <a:off x="3368674" y="4180681"/>
            <a:ext cx="1760538" cy="6881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Return top 5 articles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30D8F6C-F4AE-3CED-F133-32ED4344902F}"/>
              </a:ext>
            </a:extLst>
          </p:cNvPr>
          <p:cNvCxnSpPr>
            <a:stCxn id="10" idx="2"/>
            <a:endCxn id="35" idx="1"/>
          </p:cNvCxnSpPr>
          <p:nvPr/>
        </p:nvCxnSpPr>
        <p:spPr>
          <a:xfrm rot="16200000" flipH="1">
            <a:off x="1284683" y="2440781"/>
            <a:ext cx="2131616" cy="20363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BEA8A70-418C-FF66-F797-BA688070E9CF}"/>
              </a:ext>
            </a:extLst>
          </p:cNvPr>
          <p:cNvCxnSpPr>
            <a:cxnSpLocks/>
            <a:stCxn id="24" idx="2"/>
            <a:endCxn id="35" idx="3"/>
          </p:cNvCxnSpPr>
          <p:nvPr/>
        </p:nvCxnSpPr>
        <p:spPr>
          <a:xfrm rot="5400000">
            <a:off x="6008984" y="3007418"/>
            <a:ext cx="637583" cy="23971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53778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625</Words>
  <Application>Microsoft Office PowerPoint</Application>
  <PresentationFormat>On-screen Show (16:9)</PresentationFormat>
  <Paragraphs>116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Google Sans</vt:lpstr>
      <vt:lpstr>Google Sans Medium</vt:lpstr>
      <vt:lpstr>Wingdings</vt:lpstr>
      <vt:lpstr>Helvetica Neue Light</vt:lpstr>
      <vt:lpstr>Roboto</vt:lpstr>
      <vt:lpstr>Google GBO Template</vt:lpstr>
      <vt:lpstr>PowerPoint Presentation</vt:lpstr>
      <vt:lpstr>Table of contents</vt:lpstr>
      <vt:lpstr>Introduction</vt:lpstr>
      <vt:lpstr>The Dataset</vt:lpstr>
      <vt:lpstr>Dataset</vt:lpstr>
      <vt:lpstr>Developing a Recommendation Model</vt:lpstr>
      <vt:lpstr>Collaborative Filtering (Category based)</vt:lpstr>
      <vt:lpstr>Content-based Filtering</vt:lpstr>
      <vt:lpstr>Hybrid Recommendation Algorithm</vt:lpstr>
      <vt:lpstr>Deployment Architecture</vt:lpstr>
      <vt:lpstr>Model Deployment: Current Architecture</vt:lpstr>
      <vt:lpstr>Model Deployment: Target Architecture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112</cp:revision>
  <dcterms:modified xsi:type="dcterms:W3CDTF">2022-11-11T15:44:35Z</dcterms:modified>
</cp:coreProperties>
</file>