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305" r:id="rId4"/>
    <p:sldId id="306" r:id="rId5"/>
    <p:sldId id="307" r:id="rId6"/>
    <p:sldId id="311" r:id="rId7"/>
    <p:sldId id="301" r:id="rId8"/>
    <p:sldId id="361" r:id="rId9"/>
    <p:sldId id="357" r:id="rId10"/>
    <p:sldId id="313" r:id="rId11"/>
    <p:sldId id="335" r:id="rId12"/>
    <p:sldId id="362" r:id="rId13"/>
    <p:sldId id="328" r:id="rId14"/>
    <p:sldId id="317" r:id="rId15"/>
    <p:sldId id="303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9"/>
      <p:bold r:id="rId20"/>
      <p:italic r:id="rId21"/>
      <p:boldItalic r:id="rId22"/>
    </p:embeddedFont>
    <p:embeddedFont>
      <p:font typeface="Google Sans Medium" panose="020B0604020202020204" charset="0"/>
      <p:regular r:id="rId23"/>
      <p:bold r:id="rId24"/>
      <p:italic r:id="rId25"/>
      <p:boldItalic r:id="rId26"/>
    </p:embeddedFont>
    <p:embeddedFont>
      <p:font typeface="Helvetica Neue Light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ctave Antoni" initials="OA" lastIdx="2" clrIdx="0">
    <p:extLst>
      <p:ext uri="{19B8F6BF-5375-455C-9EA6-DF929625EA0E}">
        <p15:presenceInfo xmlns:p15="http://schemas.microsoft.com/office/powerpoint/2012/main" userId="ca96be18017120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5B20B"/>
    <a:srgbClr val="79400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6AF3F-0343-4A23-BE9C-02CC7B9B73EC}">
  <a:tblStyle styleId="{4BF6AF3F-0343-4A23-BE9C-02CC7B9B73EC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9F7B-54D6-413E-ACD6-0FCB2DC4F3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424" autoAdjust="0"/>
  </p:normalViewPr>
  <p:slideViewPr>
    <p:cSldViewPr snapToGrid="0">
      <p:cViewPr varScale="1">
        <p:scale>
          <a:sx n="88" d="100"/>
          <a:sy n="88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A3F669-CB38-1E9D-A617-45B9CB2F9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CE300-E0AD-F879-3F68-F6E61FA47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26798-42F7-47D7-A507-2FC2D437BC88}" type="datetimeFigureOut">
              <a:rPr lang="fr-FR" smtClean="0"/>
              <a:t>22/12/2022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3B09-99A5-3662-C523-AD76EADDB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34CF-6D9B-79FA-CE34-9E16668015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6F20-ECE5-4310-B368-57D0D8FF126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52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ccbf6ac24_6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ccbf6ac24_6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451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5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3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7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1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4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4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 rot="10800000">
            <a:off x="559254" y="14273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3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78F1C4-14C1-26BA-C605-3A2BD077C7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2186918-A1DC-E00B-C1EC-EA086ED77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">
  <p:cSld name="TITLE_2_1_1_1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 userDrawn="1"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 b="0" i="0" u="none" strike="noStrike" cap="non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689246-499C-C5D0-169F-C11B7F0D5D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D474BB1-684C-F401-63DB-1142F8CDC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Yellow 700">
  <p:cSld name="CUSTOM_1_1_1_1_1_1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3" name="Google Shape;203;p21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7F25DE-02B0-856E-C632-EF5A1651F3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2B81575-49B3-F1E0-17E9-DC50541FF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Green 900">
  <p:cSld name="CUSTOM_1_1_1_1_1_1_1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13733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09" name="Google Shape;209;p2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0ADE0-EED5-A9A1-93DF-7A585C3BC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469AE73-6DF7-9F64-0BED-33397A8CE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Dark Red 800">
  <p:cSld name="CUSTOM_1_1_1_1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215" name="Google Shape;215;p2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80FE0-4195-CE5B-77B3-8DAB3E5D8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978E416-2FBE-88A1-B114-DB7A2685A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Intro/Context Slide">
  <p:cSld name="Blank - Title_1_1_3_1_1">
    <p:bg>
      <p:bgPr>
        <a:solidFill>
          <a:srgbClr val="FBBC04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3C40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4FE080-56E5-FAF7-6CAF-51DEF6DA5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FDC71F-8045-13FA-5746-CAA60D73A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header">
  <p:cSld name="Blank - Title_1_1_3_1_1_2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/>
          <p:nvPr/>
        </p:nvSpPr>
        <p:spPr>
          <a:xfrm>
            <a:off x="0" y="0"/>
            <a:ext cx="9144000" cy="4938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     INTERNAL ONLY</a:t>
            </a:r>
            <a:endParaRPr sz="1400" b="0" i="0" u="none" strike="noStrike" cap="none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773600" y="178350"/>
            <a:ext cx="156000" cy="13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8469122" y="4803781"/>
            <a:ext cx="420491" cy="137010"/>
            <a:chOff x="0" y="0"/>
            <a:chExt cx="2077525" cy="676925"/>
          </a:xfrm>
        </p:grpSpPr>
        <p:sp>
          <p:nvSpPr>
            <p:cNvPr id="235" name="Google Shape;235;p25"/>
            <p:cNvSpPr/>
            <p:nvPr/>
          </p:nvSpPr>
          <p:spPr>
            <a:xfrm>
              <a:off x="0" y="0"/>
              <a:ext cx="511375" cy="524800"/>
            </a:xfrm>
            <a:custGeom>
              <a:avLst/>
              <a:gdLst/>
              <a:ahLst/>
              <a:cxnLst/>
              <a:rect l="l" t="t" r="r" b="b"/>
              <a:pathLst>
                <a:path w="20455" h="20992" extrusionOk="0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0400" y="187300"/>
              <a:ext cx="339200" cy="337950"/>
            </a:xfrm>
            <a:custGeom>
              <a:avLst/>
              <a:gdLst/>
              <a:ahLst/>
              <a:cxnLst/>
              <a:rect l="l" t="t" r="r" b="b"/>
              <a:pathLst>
                <a:path w="13568" h="13518" extrusionOk="0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1280400" y="187325"/>
              <a:ext cx="323850" cy="489600"/>
            </a:xfrm>
            <a:custGeom>
              <a:avLst/>
              <a:gdLst/>
              <a:ahLst/>
              <a:cxnLst/>
              <a:rect l="l" t="t" r="r" b="b"/>
              <a:pathLst>
                <a:path w="12954" h="19584" extrusionOk="0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1655750" y="20000"/>
              <a:ext cx="74250" cy="495000"/>
            </a:xfrm>
            <a:custGeom>
              <a:avLst/>
              <a:gdLst/>
              <a:ahLst/>
              <a:cxnLst/>
              <a:rect l="l" t="t" r="r" b="b"/>
              <a:pathLst>
                <a:path w="2970" h="19800" extrusionOk="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1765825" y="187275"/>
              <a:ext cx="311700" cy="337950"/>
            </a:xfrm>
            <a:custGeom>
              <a:avLst/>
              <a:gdLst/>
              <a:ahLst/>
              <a:cxnLst/>
              <a:rect l="l" t="t" r="r" b="b"/>
              <a:pathLst>
                <a:path w="12468" h="13518" extrusionOk="0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140D09-7696-D205-3CDA-548540CEE4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BD5FC0F-9619-C8E0-D9DB-92D93BCB9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">
  <p:cSld name="TITLE_2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362563" y="21759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362563" y="1365900"/>
            <a:ext cx="38646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8F1B1-F9C4-24D1-6863-85ACA69B3C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8059E3E-B262-82F2-7AD5-0D07806EE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Red">
  <p:cSld name="TITLE_2_3_3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0" name="Google Shape;310;p31"/>
          <p:cNvSpPr/>
          <p:nvPr/>
        </p:nvSpPr>
        <p:spPr>
          <a:xfrm>
            <a:off x="344501" y="4167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111F79-536A-1295-B0E1-E2278754B7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DC60B64-319B-2673-894F-0C9519F84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Slide 1">
  <p:cSld name="Blank - Title_1_1_3_1_1_1_1">
    <p:bg>
      <p:bgPr>
        <a:solidFill>
          <a:srgbClr val="FBBC04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/>
          <p:nvPr/>
        </p:nvSpPr>
        <p:spPr>
          <a:xfrm>
            <a:off x="0" y="0"/>
            <a:ext cx="9144000" cy="522600"/>
          </a:xfrm>
          <a:prstGeom prst="rect">
            <a:avLst/>
          </a:prstGeom>
          <a:solidFill>
            <a:srgbClr val="B3141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Internal Only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4" name="Google Shape;364;p35"/>
          <p:cNvSpPr/>
          <p:nvPr/>
        </p:nvSpPr>
        <p:spPr>
          <a:xfrm>
            <a:off x="3556300" y="149286"/>
            <a:ext cx="236400" cy="207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9999"/>
                </a:moveTo>
                <a:lnTo>
                  <a:pt x="120000" y="119999"/>
                </a:lnTo>
                <a:lnTo>
                  <a:pt x="60000" y="0"/>
                </a:lnTo>
                <a:lnTo>
                  <a:pt x="0" y="119999"/>
                </a:lnTo>
                <a:close/>
                <a:moveTo>
                  <a:pt x="65480" y="100931"/>
                </a:moveTo>
                <a:lnTo>
                  <a:pt x="54519" y="100931"/>
                </a:lnTo>
                <a:lnTo>
                  <a:pt x="54519" y="88438"/>
                </a:lnTo>
                <a:lnTo>
                  <a:pt x="65480" y="88438"/>
                </a:lnTo>
                <a:lnTo>
                  <a:pt x="65480" y="100931"/>
                </a:lnTo>
                <a:close/>
                <a:moveTo>
                  <a:pt x="65480" y="75616"/>
                </a:moveTo>
                <a:lnTo>
                  <a:pt x="54519" y="75616"/>
                </a:lnTo>
                <a:lnTo>
                  <a:pt x="54519" y="50630"/>
                </a:lnTo>
                <a:lnTo>
                  <a:pt x="65480" y="50630"/>
                </a:lnTo>
                <a:lnTo>
                  <a:pt x="65480" y="756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3C4043"/>
              </a:buClr>
              <a:buSzPts val="900"/>
              <a:buFont typeface="Roboto"/>
              <a:buChar char="•"/>
              <a:defRPr sz="900" i="0" u="none" strike="noStrike" cap="non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95700" y="640549"/>
            <a:ext cx="78771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57DA5-CC4F-48B6-3D89-8E1A329501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6D0905E-9E51-4A58-4DFA-DB0764D0D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 1">
  <p:cSld name="CUSTOM_2_1_1">
    <p:bg>
      <p:bgPr>
        <a:solidFill>
          <a:srgbClr val="FFFFFF"/>
        </a:soli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>
            <a:spLocks noGrp="1"/>
          </p:cNvSpPr>
          <p:nvPr>
            <p:ph type="subTitle" idx="1"/>
          </p:nvPr>
        </p:nvSpPr>
        <p:spPr>
          <a:xfrm>
            <a:off x="422950" y="2984175"/>
            <a:ext cx="780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ubTitle" idx="2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2D1ECD-915C-6135-22FC-4FE291F2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B41B6B3-D8DF-E6C2-62AF-E49E35DDE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Blue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35" name="Google Shape;35;p4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8845A0-DFC3-BEC4-7548-2FFCAF661F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F79B3D5-39C1-A84D-95C2-29DCBD2DD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Yellow 1">
  <p:cSld name="TITLE_2_1_2_1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7D86B8-6544-3592-1C29-F145B36579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63FFBE8-9943-C64A-C7F2-8B9BB1BD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Blue 1">
  <p:cSld name="TITLE_2_2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38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38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0" name="Google Shape;400;p38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52167-9BB0-CCD0-6F8D-1A0066466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7D9B57B9-0792-610C-AD73-E814C1F35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Green 1">
  <p:cSld name="TITLE_2_1_1_2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9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2D2F2-67F1-0635-F3CA-EF3B70FF25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45D249D9-9599-4CE6-854F-B3F634DE2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y - Core Red 1">
  <p:cSld name="TITLE_2_1_1_1_1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/>
        </p:nvSpPr>
        <p:spPr>
          <a:xfrm>
            <a:off x="4554300" y="0"/>
            <a:ext cx="45897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26" name="Google Shape;426;p40"/>
          <p:cNvSpPr txBox="1">
            <a:spLocks noGrp="1"/>
          </p:cNvSpPr>
          <p:nvPr>
            <p:ph type="body" idx="1"/>
          </p:nvPr>
        </p:nvSpPr>
        <p:spPr>
          <a:xfrm>
            <a:off x="344501" y="2175900"/>
            <a:ext cx="2976600" cy="20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1100">
                <a:solidFill>
                  <a:srgbClr val="5F6368"/>
                </a:solidFill>
              </a:defRPr>
            </a:lvl1pPr>
            <a:lvl2pPr marL="914400" marR="0" lvl="1" indent="-285750" algn="l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1100">
                <a:solidFill>
                  <a:srgbClr val="5F6368"/>
                </a:solidFill>
              </a:defRPr>
            </a:lvl2pPr>
            <a:lvl3pPr marL="1371600" lvl="2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3pPr>
            <a:lvl4pPr marL="1828800" lvl="3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4pPr>
            <a:lvl5pPr marL="2286000" lvl="4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5pPr>
            <a:lvl6pPr marL="2743200" lvl="5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6pPr>
            <a:lvl7pPr marL="3200400" lvl="6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●"/>
              <a:defRPr sz="1100">
                <a:solidFill>
                  <a:srgbClr val="5F6368"/>
                </a:solidFill>
              </a:defRPr>
            </a:lvl7pPr>
            <a:lvl8pPr marL="3657600" lvl="7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○"/>
              <a:defRPr sz="1100">
                <a:solidFill>
                  <a:srgbClr val="5F6368"/>
                </a:solidFill>
              </a:defRPr>
            </a:lvl8pPr>
            <a:lvl9pPr marL="4114800" lvl="8" indent="-298450" rtl="0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Char char="■"/>
              <a:defRPr sz="11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0"/>
          <p:cNvSpPr txBox="1">
            <a:spLocks noGrp="1"/>
          </p:cNvSpPr>
          <p:nvPr>
            <p:ph type="title"/>
          </p:nvPr>
        </p:nvSpPr>
        <p:spPr>
          <a:xfrm>
            <a:off x="344501" y="1365900"/>
            <a:ext cx="38646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0"/>
          <p:cNvSpPr txBox="1">
            <a:spLocks noGrp="1"/>
          </p:cNvSpPr>
          <p:nvPr>
            <p:ph type="body" idx="2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600">
                <a:solidFill>
                  <a:srgbClr val="D5D5D5"/>
                </a:solidFill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31173A-D133-A54B-9A3B-CAA618EA0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74F1805-D8E4-FA11-AC68-F6AD81EA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ogle Cover Slide" userDrawn="1">
  <p:cSld name="CUSTOM_2_1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C6B47-DD49-928C-FC69-AAC9D9A97F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B623C3-B906-9D0F-9B0E-6CC63454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>
  <p:cSld name="TITLE_2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lue" preserve="1">
  <p:cSld name="Body Slide - Gree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DFDA8-4B97-8648-D679-4BD366B207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9DA6EC4-932B-1557-FC08-DA019C9ED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Slide - Basic Text - Blue">
  <p:cSld name="TITLE_2_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344500" y="1957700"/>
            <a:ext cx="3946200" cy="1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344501" y="2643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530CF-5112-2D0E-9AB6-B21A426D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0580030-417D-2656-6CA7-9FE8CD22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Yellow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90" name="Google Shape;90;p10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372D41-82C6-731A-4D3E-F5DFA2BC5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F5F985B-9AC6-A427-B411-29BB698E3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Green">
  <p:cSld name="CUSTOM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4BD30-B457-D83E-0728-284856ABE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93702D9-3409-697E-E982-BD035DDC2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Core Red">
  <p:cSld name="CUSTOM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50" y="0"/>
            <a:ext cx="9144000" cy="4524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oogle Sans"/>
              <a:buNone/>
              <a:defRPr sz="3600" b="0" i="0" u="none" strike="noStrike" cap="non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3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A224C-87C4-5B22-6906-17F3E467D2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AB84032-7F35-7E9B-E500-BDB6E941C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857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•"/>
              <a:defRPr sz="900" b="0" i="0" u="none" strike="noStrike" cap="none">
                <a:solidFill>
                  <a:srgbClr val="80868B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400"/>
              <a:buFont typeface="Google Sans"/>
              <a:buNone/>
              <a:defRPr sz="2400" b="0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13AD9-201E-0385-6D46-8CA7B9F4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8EF2A4A-CD9F-ABE7-2224-7E31628F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334C5-4133-42AC-9B57-CFFA02D8BE36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7" r:id="rId5"/>
    <p:sldLayoutId id="2147483653" r:id="rId6"/>
    <p:sldLayoutId id="2147483656" r:id="rId7"/>
    <p:sldLayoutId id="2147483659" r:id="rId8"/>
    <p:sldLayoutId id="2147483661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7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oc-static.com/upload/2019/10/31/15725276671158_15719078448088_Capture%20d%E2%80%99e%CC%81cran%202019-10-24%20a%CC%80%2010.50.32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/>
          <p:nvPr/>
        </p:nvSpPr>
        <p:spPr>
          <a:xfrm>
            <a:off x="485175" y="3846487"/>
            <a:ext cx="8310300" cy="90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Presented by: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Octave Antoni</a:t>
            </a:r>
          </a:p>
          <a:p>
            <a:pPr marL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Last Updated: 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November 11</a:t>
            </a:r>
            <a:r>
              <a:rPr lang="en" sz="1800" baseline="300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</a:t>
            </a:r>
            <a:r>
              <a:rPr lang="en" sz="18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, 2022</a:t>
            </a:r>
            <a:endParaRPr sz="8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7"/>
          <p:cNvSpPr/>
          <p:nvPr/>
        </p:nvSpPr>
        <p:spPr>
          <a:xfrm>
            <a:off x="416848" y="1721842"/>
            <a:ext cx="8310300" cy="138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3C4043"/>
                </a:solidFill>
                <a:latin typeface="Google Sans Medium"/>
                <a:ea typeface="Roboto"/>
                <a:cs typeface="Roboto"/>
                <a:sym typeface="Google Sans Medium"/>
              </a:rPr>
              <a:t>Creating a Mobile Application for Recommending Content</a:t>
            </a:r>
            <a:endParaRPr sz="400" dirty="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22575" y="3505418"/>
            <a:ext cx="465900" cy="945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7"/>
          <p:cNvSpPr txBox="1"/>
          <p:nvPr/>
        </p:nvSpPr>
        <p:spPr>
          <a:xfrm>
            <a:off x="7814375" y="292125"/>
            <a:ext cx="1210200" cy="18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8934-CC4B-247D-5B82-15F3F9D4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My content">
            <a:hlinkClick r:id="rId3"/>
            <a:extLst>
              <a:ext uri="{FF2B5EF4-FFF2-40B4-BE49-F238E27FC236}">
                <a16:creationId xmlns:a16="http://schemas.microsoft.com/office/drawing/2014/main" id="{8456A2F8-B13F-503B-F4C8-7B6C2722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84" y="128440"/>
            <a:ext cx="3088481" cy="147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4C382-1A89-9548-16C5-CE1E1543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9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7624"/>
            <a:ext cx="4390551" cy="38694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Implementation </a:t>
            </a:r>
            <a:r>
              <a:rPr lang="en-US" sz="1400" dirty="0">
                <a:solidFill>
                  <a:schemeClr val="tx1"/>
                </a:solidFill>
              </a:rPr>
              <a:t>of the application </a:t>
            </a:r>
            <a:r>
              <a:rPr lang="en-US" sz="1400" b="1" dirty="0">
                <a:solidFill>
                  <a:schemeClr val="tx1"/>
                </a:solidFill>
              </a:rPr>
              <a:t>on Expo </a:t>
            </a:r>
            <a:r>
              <a:rPr lang="en-US" sz="1400" dirty="0">
                <a:solidFill>
                  <a:schemeClr val="tx1"/>
                </a:solidFill>
              </a:rPr>
              <a:t>by updating outdated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 repository</a:t>
            </a:r>
          </a:p>
          <a:p>
            <a:pPr>
              <a:lnSpc>
                <a:spcPct val="20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(React) file updated to work with current version of the modules used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Recommendation API deployed on </a:t>
            </a:r>
            <a:r>
              <a:rPr lang="en-US" sz="1400" b="1" dirty="0">
                <a:solidFill>
                  <a:schemeClr val="tx1"/>
                </a:solidFill>
              </a:rPr>
              <a:t>Azure Function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No modelling libraries required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~8GB  of disk and RAM space necessary</a:t>
            </a:r>
            <a:r>
              <a:rPr lang="en-US" sz="1400" dirty="0">
                <a:solidFill>
                  <a:schemeClr val="tx1"/>
                </a:solidFill>
              </a:rPr>
              <a:t> to host pickled </a:t>
            </a:r>
            <a:r>
              <a:rPr lang="en-US" sz="1400" dirty="0" err="1">
                <a:solidFill>
                  <a:schemeClr val="tx1"/>
                </a:solidFill>
              </a:rPr>
              <a:t>dataframes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Average recommendation time : 900ms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Deployment: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Current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11</a:t>
            </a:fld>
            <a:endParaRPr lang="fr-F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EDB9BD-A872-0FBD-FE10-DB6D596A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1"/>
            <a:ext cx="4570063" cy="2736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How to 3M (Manage, Monitor and Monetize) APIs using Azure API Management |  by Evan Wong | Medium">
            <a:extLst>
              <a:ext uri="{FF2B5EF4-FFF2-40B4-BE49-F238E27FC236}">
                <a16:creationId xmlns:a16="http://schemas.microsoft.com/office/drawing/2014/main" id="{AD14866A-026F-008A-1C07-2923669F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996" y="2750345"/>
            <a:ext cx="4014069" cy="23573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8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7624"/>
            <a:ext cx="4390551" cy="42933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Implementation </a:t>
            </a:r>
            <a:r>
              <a:rPr lang="en-US" sz="1400" dirty="0">
                <a:solidFill>
                  <a:schemeClr val="tx1"/>
                </a:solidFill>
              </a:rPr>
              <a:t>of a modern </a:t>
            </a:r>
            <a:r>
              <a:rPr lang="en-US" sz="1400" b="1" dirty="0">
                <a:solidFill>
                  <a:schemeClr val="tx1"/>
                </a:solidFill>
              </a:rPr>
              <a:t>deep learning hybrid model </a:t>
            </a:r>
            <a:r>
              <a:rPr lang="en-US" sz="1400" dirty="0">
                <a:solidFill>
                  <a:schemeClr val="tx1"/>
                </a:solidFill>
              </a:rPr>
              <a:t>if necessary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Lazy loading </a:t>
            </a:r>
            <a:r>
              <a:rPr lang="en-US" sz="1400" dirty="0">
                <a:solidFill>
                  <a:schemeClr val="tx1"/>
                </a:solidFill>
              </a:rPr>
              <a:t>of recommendations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Use all of the user and article features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</a:rPr>
              <a:t>Deployment on </a:t>
            </a:r>
            <a:r>
              <a:rPr lang="en-US" sz="1400" b="1" dirty="0">
                <a:solidFill>
                  <a:schemeClr val="tx1"/>
                </a:solidFill>
              </a:rPr>
              <a:t>high performance computes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New users </a:t>
            </a:r>
            <a:r>
              <a:rPr lang="en-US" sz="1400" dirty="0">
                <a:solidFill>
                  <a:schemeClr val="tx1"/>
                </a:solidFill>
              </a:rPr>
              <a:t>receive a sample of top 10 articles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Database updated dynamically </a:t>
            </a:r>
            <a:r>
              <a:rPr lang="en-US" sz="1400" dirty="0">
                <a:solidFill>
                  <a:schemeClr val="tx1"/>
                </a:solidFill>
              </a:rPr>
              <a:t>to include </a:t>
            </a:r>
            <a:r>
              <a:rPr lang="en-US" sz="1400" b="1" dirty="0">
                <a:solidFill>
                  <a:schemeClr val="tx1"/>
                </a:solidFill>
              </a:rPr>
              <a:t>new articles and user clicks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 New users receive updated recommendations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once they have browsed an article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01" y="102492"/>
            <a:ext cx="3864600" cy="4143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Model Deployment: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Target Architecture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803B-76C2-F1E1-9CEF-779F5EA7B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12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ACAF0CB-14E6-DF81-2D05-5B59D55B3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60" y="1409700"/>
            <a:ext cx="4570440" cy="2324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45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0CC17A-179B-8679-79A3-6CB748312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6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117599" y="489502"/>
            <a:ext cx="8908802" cy="416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During this project, a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has been developed in order to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deploy a mobile article recommendation application.</a:t>
            </a: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The model developed so far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can be refined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before deployment in production</a:t>
            </a:r>
          </a:p>
          <a:p>
            <a:endParaRPr lang="en-US" sz="8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Recommendations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Study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implementation of a deep learning Hybrid recommendation model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Perform lazy loading of recommendations to increase browsing speed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Integrate a dynamic update of the database for new users and articles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Set in place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periodic retraining of model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with new data</a:t>
            </a:r>
          </a:p>
          <a:p>
            <a:pPr marL="628650" lvl="1" indent="0">
              <a:buNone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41" y="38100"/>
            <a:ext cx="7797000" cy="41430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4B1E9-224A-074F-8B04-2FB171F9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05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E2B22C-92CF-2229-334A-A4476BAA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18C0D-902C-1BAA-44FE-C8CC4D6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70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F24A-EB88-79D1-5D17-DD39597F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Table of contents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94CDB-A930-C137-DF22-D3377441CBBC}"/>
              </a:ext>
            </a:extLst>
          </p:cNvPr>
          <p:cNvSpPr txBox="1"/>
          <p:nvPr/>
        </p:nvSpPr>
        <p:spPr>
          <a:xfrm>
            <a:off x="673500" y="975928"/>
            <a:ext cx="779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The </a:t>
            </a:r>
            <a:r>
              <a:rPr lang="fr-FR" sz="2000" dirty="0" err="1">
                <a:latin typeface="Google Sans" panose="020B0604020202020204" charset="0"/>
              </a:rPr>
              <a:t>Dataset</a:t>
            </a:r>
            <a:endParaRPr lang="fr-FR" sz="2000" dirty="0">
              <a:latin typeface="Google Sans" panose="020B0604020202020204" charset="0"/>
            </a:endParaRPr>
          </a:p>
          <a:p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Developping</a:t>
            </a:r>
            <a:r>
              <a:rPr lang="fr-FR" sz="2000" dirty="0">
                <a:latin typeface="Google Sans" panose="020B0604020202020204" charset="0"/>
              </a:rPr>
              <a:t> a </a:t>
            </a:r>
            <a:r>
              <a:rPr lang="fr-FR" sz="2000" dirty="0" err="1">
                <a:latin typeface="Google Sans" panose="020B0604020202020204" charset="0"/>
              </a:rPr>
              <a:t>Recommendation</a:t>
            </a:r>
            <a:r>
              <a:rPr lang="fr-FR" sz="2000" dirty="0">
                <a:latin typeface="Google Sans" panose="020B0604020202020204" charset="0"/>
              </a:rPr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 err="1">
                <a:latin typeface="Google Sans" panose="020B0604020202020204" charset="0"/>
              </a:rPr>
              <a:t>Deployment</a:t>
            </a:r>
            <a:r>
              <a:rPr lang="fr-FR" sz="2000" dirty="0">
                <a:latin typeface="Google Sans" panose="020B0604020202020204" charset="0"/>
              </a:rPr>
              <a:t> Architecture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000" dirty="0">
              <a:latin typeface="Google Sans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000" dirty="0">
                <a:latin typeface="Google Sans" panose="020B0604020202020204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DF52-8E19-7044-47B4-9E87E48D8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13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253391" y="382537"/>
            <a:ext cx="8637217" cy="46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Main goal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Create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 draft mobile application to recommend articles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from the My Content website.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Use of the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Globo.com dataset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(opensource)</a:t>
            </a: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Test different recommendation techniques</a:t>
            </a:r>
          </a:p>
          <a:p>
            <a:pPr marL="628650" lvl="1" indent="0">
              <a:buNone/>
            </a:pP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Key points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Development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Content-Based and Collaborative Filtering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based models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Final model is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hybrid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Could not develop a deep learning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Deployment of an API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on Azure function, connected to </a:t>
            </a:r>
            <a:r>
              <a:rPr lang="en-US" sz="1600">
                <a:solidFill>
                  <a:schemeClr val="tx1"/>
                </a:solidFill>
                <a:sym typeface="Wingdings" panose="05000000000000000000" pitchFamily="2" charset="2"/>
              </a:rPr>
              <a:t>mobile App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1FF3-9CA2-2952-224E-745249DC3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7936-7DC4-1625-15D7-6DCEB7D2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1685-DD57-81DB-1ABA-6EF133805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58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F98F5-674A-BD71-89AA-2F965CC7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1" y="-51071"/>
            <a:ext cx="3864600" cy="414300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213793F-2F90-FD31-880A-E4EEBE5A25A9}"/>
              </a:ext>
            </a:extLst>
          </p:cNvPr>
          <p:cNvSpPr txBox="1">
            <a:spLocks/>
          </p:cNvSpPr>
          <p:nvPr/>
        </p:nvSpPr>
        <p:spPr>
          <a:xfrm>
            <a:off x="-160545" y="261484"/>
            <a:ext cx="4788385" cy="43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9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rgbClr val="5F636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Globo.com dataset</a:t>
            </a:r>
          </a:p>
          <a:p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3 main sources of information: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Article metadata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Category, creation date and word count of </a:t>
            </a: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364k articles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User click data: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Session id, start, size, ID of the article clicked, timestamp, environment, device group, </a:t>
            </a: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os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country, region, referrer type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No column metadata provided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~3 million rows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Article embeddings: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Pickle file containing 250 embeddings for each article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60FF8A-229C-CDE3-B9D8-A2455384F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5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DAEA2C-60CE-0FCB-AB77-C6404C09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606" y="7144"/>
            <a:ext cx="3553619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D5E044-D09D-3017-75E3-4C6A19E6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1048" r="1048"/>
          <a:stretch/>
        </p:blipFill>
        <p:spPr bwMode="auto">
          <a:xfrm>
            <a:off x="5203771" y="2578894"/>
            <a:ext cx="3355287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C78BCB-32F3-F952-8610-5F51DB32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882" y="2041644"/>
            <a:ext cx="8117518" cy="857400"/>
          </a:xfrm>
        </p:spPr>
        <p:txBody>
          <a:bodyPr/>
          <a:lstStyle/>
          <a:p>
            <a:r>
              <a:rPr lang="en-US" dirty="0"/>
              <a:t>Developing a Recommendation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C39E0A-D26A-2F50-8795-209636030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90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5731" y="661471"/>
            <a:ext cx="4707731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Principle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Recommendations based on similar users.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Category based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Implementation with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Surprise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Testing of different algorithms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Singular Value Decomposition (SVD)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1"/>
                </a:solidFill>
                <a:sym typeface="Wingdings" panose="05000000000000000000" pitchFamily="2" charset="2"/>
              </a:rPr>
              <a:t>SlopeOne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Non-negative Matrix Factorization (NMF)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Hyperparameter Optimization with Grid Search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Performance metrics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Root Mean Square Error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, Fraction of Concordant Pairs (FCP)</a:t>
            </a:r>
            <a:endParaRPr lang="en-US" sz="14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Final results : RMSE = 4.27, FCP = 0.54</a:t>
            </a: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71450" indent="0">
              <a:lnSpc>
                <a:spcPct val="200000"/>
              </a:lnSpc>
              <a:buNone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Collaborative Filtering (Category based)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7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504EB-849F-3ACF-FD24-279618F3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821" y="1"/>
            <a:ext cx="2405970" cy="29217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BC35645-023F-AC88-A600-892D354A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81235"/>
            <a:ext cx="4564784" cy="16759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721AD6-E869-FC81-3002-8C42789EEB88}"/>
              </a:ext>
            </a:extLst>
          </p:cNvPr>
          <p:cNvSpPr txBox="1"/>
          <p:nvPr/>
        </p:nvSpPr>
        <p:spPr>
          <a:xfrm>
            <a:off x="5325629" y="4661166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Non-</a:t>
            </a:r>
            <a:r>
              <a:rPr lang="fr-FR" u="sng" dirty="0" err="1"/>
              <a:t>negative</a:t>
            </a:r>
            <a:r>
              <a:rPr lang="fr-FR" u="sng" dirty="0"/>
              <a:t> Matrix </a:t>
            </a:r>
            <a:r>
              <a:rPr lang="fr-FR" u="sng" dirty="0" err="1"/>
              <a:t>Factorization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68408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10F1B-947A-3609-E34C-6D6EF6D3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35731" y="486337"/>
            <a:ext cx="4707731" cy="382055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Principle :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Recommendations based on products similar to those liked/viewed by users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Implementation with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Cosine Similarity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Limitation :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size of cosine similarity matrix</a:t>
            </a:r>
          </a:p>
          <a:p>
            <a:pPr marL="171450" indent="0">
              <a:lnSpc>
                <a:spcPct val="200000"/>
              </a:lnSpc>
              <a:buNone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Necessary to </a:t>
            </a: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keep only articles viewed by users (45k / 364k) 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For each user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Compute cosine similarity matrix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of all read articles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Multiply score by number of clicks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sym typeface="Wingdings" panose="05000000000000000000" pitchFamily="2" charset="2"/>
              </a:rPr>
              <a:t>Remove articles already seen by user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73" y="131510"/>
            <a:ext cx="3864600" cy="5328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Content-based Filtering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8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1504EB-849F-3ACF-FD24-279618F3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808715" y="1"/>
            <a:ext cx="2014631" cy="2557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5D4BD-34E6-7F38-0FBB-88BFFF53F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28"/>
          <a:stretch/>
        </p:blipFill>
        <p:spPr bwMode="auto">
          <a:xfrm>
            <a:off x="5186363" y="2569500"/>
            <a:ext cx="3376983" cy="25739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5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80FB77-03B7-0084-187F-1F1F497DB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AB334C5-4133-42AC-9B57-CFFA02D8BE36}" type="slidenum">
              <a:rPr lang="fr-FR" smtClean="0"/>
              <a:t>9</a:t>
            </a:fld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22F525-530E-A285-102A-0D4820D7AC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32309" y="67469"/>
            <a:ext cx="7287418" cy="863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Hybrid Recommendation Algorithm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66C5F5-41BF-D8AD-DBD1-B49C8A5D07B7}"/>
              </a:ext>
            </a:extLst>
          </p:cNvPr>
          <p:cNvSpPr/>
          <p:nvPr/>
        </p:nvSpPr>
        <p:spPr>
          <a:xfrm>
            <a:off x="3368674" y="773905"/>
            <a:ext cx="1760538" cy="66654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Is the user known?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AND Did he read any articles?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59A80-6C28-A76E-50E5-2672179E18AA}"/>
              </a:ext>
            </a:extLst>
          </p:cNvPr>
          <p:cNvSpPr/>
          <p:nvPr/>
        </p:nvSpPr>
        <p:spPr>
          <a:xfrm>
            <a:off x="452040" y="1704974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Retrieve a sample of top 10 articles within last 6 months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2103B7-E998-53B3-5568-904E8BAE73DA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 rot="10800000" flipV="1">
            <a:off x="1332310" y="1107180"/>
            <a:ext cx="2036365" cy="5977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627CFC-250E-4BAF-6A15-06D90CE7BA81}"/>
              </a:ext>
            </a:extLst>
          </p:cNvPr>
          <p:cNvSpPr txBox="1"/>
          <p:nvPr/>
        </p:nvSpPr>
        <p:spPr>
          <a:xfrm>
            <a:off x="2843213" y="702468"/>
            <a:ext cx="46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DD09D-5E79-3DD6-8EF6-F876B70A899B}"/>
              </a:ext>
            </a:extLst>
          </p:cNvPr>
          <p:cNvSpPr txBox="1"/>
          <p:nvPr/>
        </p:nvSpPr>
        <p:spPr>
          <a:xfrm>
            <a:off x="5389567" y="751879"/>
            <a:ext cx="596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Yes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D478CC2-188F-8B8C-D8D0-DA49801F3E1A}"/>
              </a:ext>
            </a:extLst>
          </p:cNvPr>
          <p:cNvCxnSpPr>
            <a:cxnSpLocks/>
            <a:stCxn id="2" idx="3"/>
            <a:endCxn id="18" idx="0"/>
          </p:cNvCxnSpPr>
          <p:nvPr/>
        </p:nvCxnSpPr>
        <p:spPr>
          <a:xfrm>
            <a:off x="5129212" y="1107180"/>
            <a:ext cx="2359026" cy="5954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2C75B5C-A39E-0963-D8DE-4751E789B8AC}"/>
              </a:ext>
            </a:extLst>
          </p:cNvPr>
          <p:cNvSpPr/>
          <p:nvPr/>
        </p:nvSpPr>
        <p:spPr>
          <a:xfrm>
            <a:off x="6607969" y="1702592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Compute similarity score of read articles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A598C3-DD46-A632-0427-C85DF9439D92}"/>
              </a:ext>
            </a:extLst>
          </p:cNvPr>
          <p:cNvSpPr/>
          <p:nvPr/>
        </p:nvSpPr>
        <p:spPr>
          <a:xfrm>
            <a:off x="3390105" y="1702592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Multiply score by number of article clicks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FED63D-CC01-2411-9B14-835B551FE1CC}"/>
              </a:ext>
            </a:extLst>
          </p:cNvPr>
          <p:cNvSpPr/>
          <p:nvPr/>
        </p:nvSpPr>
        <p:spPr>
          <a:xfrm>
            <a:off x="3390105" y="3033710"/>
            <a:ext cx="1760538" cy="68818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Retrieve CF category recommendations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BBE2D7-7544-6E85-371B-99149BD96A12}"/>
              </a:ext>
            </a:extLst>
          </p:cNvPr>
          <p:cNvSpPr/>
          <p:nvPr/>
        </p:nvSpPr>
        <p:spPr>
          <a:xfrm>
            <a:off x="6356746" y="2868412"/>
            <a:ext cx="2339182" cy="101877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Multiply score by 4/3.5/3/2.5/2 (depending on rank) </a:t>
            </a:r>
            <a:r>
              <a:rPr lang="en-GB" b="1">
                <a:solidFill>
                  <a:schemeClr val="tx1"/>
                </a:solidFill>
              </a:rPr>
              <a:t>if article within recommended categories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8ED44E-A443-3666-2308-35C31BA6A9E9}"/>
              </a:ext>
            </a:extLst>
          </p:cNvPr>
          <p:cNvCxnSpPr>
            <a:cxnSpLocks/>
            <a:stCxn id="18" idx="1"/>
            <a:endCxn id="22" idx="3"/>
          </p:cNvCxnSpPr>
          <p:nvPr/>
        </p:nvCxnSpPr>
        <p:spPr>
          <a:xfrm flipH="1">
            <a:off x="5150643" y="2046683"/>
            <a:ext cx="14573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73229-F173-3ED8-B340-E886C8C3C6D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270374" y="2390774"/>
            <a:ext cx="0" cy="642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5E3E80-A2EE-4C61-D035-A24F3DCABD7E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150643" y="3377801"/>
            <a:ext cx="12061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1E875E9-9D12-33CD-B8BF-87D625FC124A}"/>
              </a:ext>
            </a:extLst>
          </p:cNvPr>
          <p:cNvSpPr/>
          <p:nvPr/>
        </p:nvSpPr>
        <p:spPr>
          <a:xfrm>
            <a:off x="3368674" y="4180681"/>
            <a:ext cx="1760538" cy="6881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Return top 5 articles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30D8F6C-F4AE-3CED-F133-32ED4344902F}"/>
              </a:ext>
            </a:extLst>
          </p:cNvPr>
          <p:cNvCxnSpPr>
            <a:stCxn id="10" idx="2"/>
            <a:endCxn id="35" idx="1"/>
          </p:cNvCxnSpPr>
          <p:nvPr/>
        </p:nvCxnSpPr>
        <p:spPr>
          <a:xfrm rot="16200000" flipH="1">
            <a:off x="1284683" y="2440781"/>
            <a:ext cx="2131616" cy="20363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BEA8A70-418C-FF66-F797-BA688070E9CF}"/>
              </a:ext>
            </a:extLst>
          </p:cNvPr>
          <p:cNvCxnSpPr>
            <a:cxnSpLocks/>
            <a:stCxn id="24" idx="2"/>
            <a:endCxn id="35" idx="3"/>
          </p:cNvCxnSpPr>
          <p:nvPr/>
        </p:nvCxnSpPr>
        <p:spPr>
          <a:xfrm rot="5400000">
            <a:off x="6008984" y="3007418"/>
            <a:ext cx="637583" cy="23971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53778"/>
      </p:ext>
    </p:extLst>
  </p:cSld>
  <p:clrMapOvr>
    <a:masterClrMapping/>
  </p:clrMapOvr>
</p:sld>
</file>

<file path=ppt/theme/theme1.xml><?xml version="1.0" encoding="utf-8"?>
<a:theme xmlns:a="http://schemas.openxmlformats.org/drawingml/2006/main" name="Google GBO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6764</TotalTime>
  <Words>596</Words>
  <Application>Microsoft Office PowerPoint</Application>
  <PresentationFormat>On-screen Show (16:9)</PresentationFormat>
  <Paragraphs>114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Helvetica Neue Light</vt:lpstr>
      <vt:lpstr>Arial</vt:lpstr>
      <vt:lpstr>Wingdings</vt:lpstr>
      <vt:lpstr>Google Sans</vt:lpstr>
      <vt:lpstr>Google Sans Medium</vt:lpstr>
      <vt:lpstr>Roboto</vt:lpstr>
      <vt:lpstr>Google GBO Template</vt:lpstr>
      <vt:lpstr>PowerPoint Presentation</vt:lpstr>
      <vt:lpstr>Table of contents</vt:lpstr>
      <vt:lpstr>Introduction</vt:lpstr>
      <vt:lpstr>The Dataset</vt:lpstr>
      <vt:lpstr>Dataset</vt:lpstr>
      <vt:lpstr>Developing a Recommendation Model</vt:lpstr>
      <vt:lpstr>Collaborative Filtering (Category based)</vt:lpstr>
      <vt:lpstr>Content-based Filtering</vt:lpstr>
      <vt:lpstr>Hybrid Recommendation Algorithm</vt:lpstr>
      <vt:lpstr>Deployment Architecture</vt:lpstr>
      <vt:lpstr>Model Deployment: Current Architecture</vt:lpstr>
      <vt:lpstr>Model Deployment: Target Architecture</vt:lpstr>
      <vt:lpstr>Conclusion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Octave Antoni</dc:creator>
  <cp:lastModifiedBy>Octave Antoni</cp:lastModifiedBy>
  <cp:revision>114</cp:revision>
  <dcterms:modified xsi:type="dcterms:W3CDTF">2022-12-22T11:44:39Z</dcterms:modified>
</cp:coreProperties>
</file>