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6" r:id="rId3"/>
    <p:sldId id="305" r:id="rId4"/>
    <p:sldId id="306" r:id="rId5"/>
    <p:sldId id="307" r:id="rId6"/>
    <p:sldId id="311" r:id="rId7"/>
    <p:sldId id="301" r:id="rId8"/>
    <p:sldId id="357" r:id="rId9"/>
    <p:sldId id="356" r:id="rId10"/>
    <p:sldId id="360" r:id="rId11"/>
    <p:sldId id="313" r:id="rId12"/>
    <p:sldId id="335" r:id="rId13"/>
    <p:sldId id="328" r:id="rId14"/>
    <p:sldId id="317" r:id="rId15"/>
    <p:sldId id="303" r:id="rId16"/>
  </p:sldIdLst>
  <p:sldSz cx="9144000" cy="5143500" type="screen16x9"/>
  <p:notesSz cx="6858000" cy="9144000"/>
  <p:embeddedFontLst>
    <p:embeddedFont>
      <p:font typeface="Google Sans" panose="020B0604020202020204" charset="0"/>
      <p:regular r:id="rId19"/>
      <p:bold r:id="rId20"/>
      <p:italic r:id="rId21"/>
      <p:boldItalic r:id="rId22"/>
    </p:embeddedFont>
    <p:embeddedFont>
      <p:font typeface="Google Sans Medium" panose="020B0604020202020204" charset="0"/>
      <p:regular r:id="rId23"/>
      <p:bold r:id="rId24"/>
      <p:italic r:id="rId25"/>
      <p:boldItalic r:id="rId26"/>
    </p:embeddedFont>
    <p:embeddedFont>
      <p:font typeface="Helvetica Neue Light" panose="020B060402020202020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ctave Antoni" initials="OA" lastIdx="2" clrIdx="0">
    <p:extLst>
      <p:ext uri="{19B8F6BF-5375-455C-9EA6-DF929625EA0E}">
        <p15:presenceInfo xmlns:p15="http://schemas.microsoft.com/office/powerpoint/2012/main" userId="ca96be18017120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5B20B"/>
    <a:srgbClr val="79400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9424" autoAdjust="0"/>
  </p:normalViewPr>
  <p:slideViewPr>
    <p:cSldViewPr snapToGrid="0">
      <p:cViewPr varScale="1">
        <p:scale>
          <a:sx n="134" d="100"/>
          <a:sy n="134" d="100"/>
        </p:scale>
        <p:origin x="9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A3F669-CB38-1E9D-A617-45B9CB2F97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CE300-E0AD-F879-3F68-F6E61FA47F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26798-42F7-47D7-A507-2FC2D437BC88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A3B09-99A5-3662-C523-AD76EADDBE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634CF-6D9B-79FA-CE34-9E16668015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E6F20-ECE5-4310-B368-57D0D8FF12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5525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451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5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37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6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31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93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1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4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78F1C4-14C1-26BA-C605-3A2BD077C7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2186918-A1DC-E00B-C1EC-EA086ED77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7F25DE-02B0-856E-C632-EF5A1651F3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2B81575-49B3-F1E0-17E9-DC50541FF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E0ADE0-EED5-A9A1-93DF-7A585C3BCB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469AE73-6DF7-9F64-0BED-33397A8CE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A80FE0-4195-CE5B-77B3-8DAB3E5D8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978E416-2FBE-88A1-B114-DB7A2685A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4FE080-56E5-FAF7-6CAF-51DEF6DA58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0FDC71F-8045-13FA-5746-CAA60D73A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140D09-7696-D205-3CDA-548540CEE4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BD5FC0F-9619-C8E0-D9DB-92D93BCB9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C8F1B1-F9C4-24D1-6863-85ACA69B3C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8059E3E-B262-82F2-7AD5-0D07806EE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111F79-536A-1295-B0E1-E2278754B7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DC60B64-319B-2673-894F-0C9519F84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057DA5-CC4F-48B6-3D89-8E1A329501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6D0905E-9E51-4A58-4DFA-DB0764D0D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2D1ECD-915C-6135-22FC-4FE291F242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B41B6B3-D8DF-E6C2-62AF-E49E35DDE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7D86B8-6544-3592-1C29-F145B36579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63FFBE8-9943-C64A-C7F2-8B9BB1BD3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8845A0-DFC3-BEC4-7548-2FFCAF661F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F79B3D5-39C1-A84D-95C2-29DCBD2DD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752167-9BB0-CCD0-6F8D-1A00664663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D9B57B9-0792-610C-AD73-E814C1F35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32D2F2-67F1-0635-F3CA-EF3B70FF25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5D249D9-9599-4CE6-854F-B3F634DE2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31173A-D133-A54B-9A3B-CAA618EA07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74F1805-D8E4-FA11-AC68-F6AD81EA6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 userDrawn="1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C6B47-DD49-928C-FC69-AAC9D9A97F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9B623C3-B906-9D0F-9B0E-6CC634543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FDFDA8-4B97-8648-D679-4BD366B20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29DA6EC4-932B-1557-FC08-DA019C9ED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4530CF-5112-2D0E-9AB6-B21A426DBB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0580030-417D-2656-6CA7-9FE8CD22B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372D41-82C6-731A-4D3E-F5DFA2BC5F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F5F985B-9AC6-A427-B411-29BB698E3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94BD30-B457-D83E-0728-284856ABEB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93702D9-3409-697E-E982-BD035DDC2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DA224C-87C4-5B22-6906-17F3E467D2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AB84032-7F35-7E9B-E500-BDB6E941C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 userDrawn="1"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689246-499C-C5D0-169F-C11B7F0D5D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D474BB1-684C-F401-63DB-1142F8CDC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13AD9-201E-0385-6D46-8CA7B9F42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8EF2A4A-CD9F-ABE7-2224-7E31628FE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9" r:id="rId7"/>
    <p:sldLayoutId id="2147483661" r:id="rId8"/>
    <p:sldLayoutId id="2147483665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7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10/31/15725276671158_15719078448088_Capture%20d%E2%80%99e%CC%81cran%202019-10-24%20a%CC%80%2010.50.32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846487"/>
            <a:ext cx="8310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Octave Antoni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November 11</a:t>
            </a:r>
            <a:r>
              <a:rPr lang="en" sz="1800" baseline="300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16848" y="1721842"/>
            <a:ext cx="8310300" cy="1385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C4043"/>
                </a:solidFill>
                <a:latin typeface="Google Sans Medium"/>
                <a:ea typeface="Roboto"/>
                <a:cs typeface="Roboto"/>
                <a:sym typeface="Google Sans Medium"/>
              </a:rPr>
              <a:t>Creating a Mobile Application for Recommending Content</a:t>
            </a:r>
            <a:endParaRPr sz="4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505418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38934-CC4B-247D-5B82-15F3F9D4D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 descr="My content">
            <a:hlinkClick r:id="rId3"/>
            <a:extLst>
              <a:ext uri="{FF2B5EF4-FFF2-40B4-BE49-F238E27FC236}">
                <a16:creationId xmlns:a16="http://schemas.microsoft.com/office/drawing/2014/main" id="{8456A2F8-B13F-503B-F4C8-7B6C2722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084" y="128440"/>
            <a:ext cx="3088481" cy="14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65600" y="504913"/>
            <a:ext cx="4665599" cy="463858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Encoder used :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ResNet18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loaded with ImageNet weights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Decoder : base version of 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LinkNet</a:t>
            </a: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Automatic generation of model architecture with segmentation-models module</a:t>
            </a: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Final Dice Coeff: 0.909   Mean IOU : 0.732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Accuracy : 0.927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</a:rPr>
              <a:t>Best performance on all metrics : Comparable to state of the art models, with only 70% of training samples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1" y="172290"/>
            <a:ext cx="3864600" cy="43168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ResNet18 - </a:t>
            </a:r>
            <a:r>
              <a:rPr lang="en-US" b="1" dirty="0" err="1">
                <a:solidFill>
                  <a:schemeClr val="tx1"/>
                </a:solidFill>
              </a:rPr>
              <a:t>LinkNet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80FB77-03B7-0084-187F-1F1F497D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10</a:t>
            </a:fld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C2DE91-E46F-049E-12EA-79FD05077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99971"/>
            <a:ext cx="2295546" cy="13888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70D00D-2025-0DE4-D2FE-F707F2AD33B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21573" y="3638060"/>
            <a:ext cx="2409712" cy="13748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F8DDA5-47A4-70B1-F1D1-1356B429CF4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905326" y="2199971"/>
            <a:ext cx="2226619" cy="1378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D0A67B-BD37-E4F1-3FF1-A57B25DDE8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1467"/>
            <a:ext cx="4572000" cy="2115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093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based Model Deployment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4C382-1A89-9548-16C5-CE1E1543D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29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47624"/>
            <a:ext cx="4390551" cy="38694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Implementation on Flask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Deployment on Heroku </a:t>
            </a:r>
            <a:r>
              <a:rPr lang="en-US" sz="1400" dirty="0">
                <a:solidFill>
                  <a:schemeClr val="tx1"/>
                </a:solidFill>
              </a:rPr>
              <a:t>(premium dyno)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Limited by the size of the deployment slug, </a:t>
            </a:r>
            <a:r>
              <a:rPr lang="en-US" sz="1400" dirty="0">
                <a:solidFill>
                  <a:schemeClr val="tx1"/>
                </a:solidFill>
              </a:rPr>
              <a:t>necessity to host model weights on Amazon S3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Model has to be </a:t>
            </a:r>
            <a:r>
              <a:rPr lang="en-US" sz="1400" b="1" dirty="0">
                <a:solidFill>
                  <a:schemeClr val="tx1"/>
                </a:solidFill>
              </a:rPr>
              <a:t>recompiled at application launch</a:t>
            </a:r>
            <a:r>
              <a:rPr lang="en-US" sz="1400" dirty="0">
                <a:solidFill>
                  <a:schemeClr val="tx1"/>
                </a:solidFill>
              </a:rPr>
              <a:t> to reduce host size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Tested on “real” pictures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2 possibilities :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Predict one of the uploaded test image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Predict a user-uploaded image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2"/>
            <a:ext cx="3864600" cy="414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Model Deployment on the cloud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5803B-76C2-F1E1-9CEF-779F5EA7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12</a:t>
            </a:fld>
            <a:endParaRPr lang="fr-F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DB9BD-A872-0FBD-FE10-DB6D596A76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59848" y="102492"/>
            <a:ext cx="4564715" cy="2152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F3D1CF-7CCE-F080-121F-24E3FD779B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40411" y="2667127"/>
            <a:ext cx="2336236" cy="13786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107ED1-7839-C4EE-2D42-A59679B947A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898710" y="2667126"/>
            <a:ext cx="2226313" cy="13786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7889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CC17A-179B-8679-79A3-6CB748312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68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117599" y="489502"/>
            <a:ext cx="8908802" cy="41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During this project, an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Semantic Image Segmentation model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has been developed based on images extracted from the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Cityscrapes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dataset.</a:t>
            </a: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 model developed so far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can be refined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before deployment in production</a:t>
            </a:r>
          </a:p>
          <a:p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Recommendations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Use developed ResNet18 – </a:t>
            </a:r>
            <a:r>
              <a:rPr lang="en-US" sz="1600" b="1" dirty="0" err="1">
                <a:solidFill>
                  <a:schemeClr val="tx1"/>
                </a:solidFill>
                <a:sym typeface="Wingdings" panose="05000000000000000000" pitchFamily="2" charset="2"/>
              </a:rPr>
              <a:t>LinkNet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 model as base for further work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Use high performance computes 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increase the number of training epochs.</a:t>
            </a:r>
          </a:p>
          <a:p>
            <a:pPr marL="628650" lvl="1" indent="0">
              <a:buNone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Increase image size used in training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to native resolution (1024x2048)</a:t>
            </a:r>
          </a:p>
          <a:p>
            <a:pPr marL="628650" lvl="1" indent="0">
              <a:buNone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Verify FPS of model to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assert compatibility with Computer Vision System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Perform fine-tuning of ResNet18 encoder by unfreezing top layers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41" y="38100"/>
            <a:ext cx="7797000" cy="414300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4B1E9-224A-074F-8B04-2FB171F95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05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18C0D-902C-1BAA-44FE-C8CC4D67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70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Table of contents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CDB-A930-C137-DF22-D3377441CBBC}"/>
              </a:ext>
            </a:extLst>
          </p:cNvPr>
          <p:cNvSpPr txBox="1"/>
          <p:nvPr/>
        </p:nvSpPr>
        <p:spPr>
          <a:xfrm>
            <a:off x="673500" y="975928"/>
            <a:ext cx="779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The </a:t>
            </a:r>
            <a:r>
              <a:rPr lang="fr-FR" sz="2000" dirty="0" err="1">
                <a:latin typeface="Google Sans" panose="020B0604020202020204" charset="0"/>
              </a:rPr>
              <a:t>Dataset</a:t>
            </a:r>
            <a:endParaRPr lang="fr-FR" sz="2000" dirty="0">
              <a:latin typeface="Google Sans" panose="020B0604020202020204" charset="0"/>
            </a:endParaRP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Developping</a:t>
            </a:r>
            <a:r>
              <a:rPr lang="fr-FR" sz="2000" dirty="0">
                <a:latin typeface="Google Sans" panose="020B0604020202020204" charset="0"/>
              </a:rPr>
              <a:t> a </a:t>
            </a:r>
            <a:r>
              <a:rPr lang="fr-FR" sz="2000" dirty="0" err="1">
                <a:latin typeface="Google Sans" panose="020B0604020202020204" charset="0"/>
              </a:rPr>
              <a:t>Recommendation</a:t>
            </a:r>
            <a:r>
              <a:rPr lang="fr-FR" sz="2000" dirty="0">
                <a:latin typeface="Google Sans" panose="020B0604020202020204" charset="0"/>
              </a:rPr>
              <a:t>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Deploying</a:t>
            </a:r>
            <a:r>
              <a:rPr lang="fr-FR" sz="2000" dirty="0">
                <a:latin typeface="Google Sans" panose="020B0604020202020204" charset="0"/>
              </a:rPr>
              <a:t> the Model</a:t>
            </a: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6DF52-8E19-7044-47B4-9E87E48D8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1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3391" y="382537"/>
            <a:ext cx="8637217" cy="461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goal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Create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 draft mobile application to recommend articles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from the My Content website.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Use of the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Globo.com dataset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(opensource)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Test different recommendation techniques</a:t>
            </a: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Key points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Development of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Content-Based and Collaborative Filtering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based models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Final model is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hybrid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Could not develop a deep learning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Deployment of an API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on Azure function, connected to mobile App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Limitation :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Azure Credits not provided to student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 Only low performance computes could be used (trial account)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Unable to develop a relevant deep learning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D1FF3-9CA2-2952-224E-745249DC3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7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11685-DD57-81DB-1ABA-6EF133805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41" y="-51071"/>
            <a:ext cx="3864600" cy="414300"/>
          </a:xfrm>
        </p:spPr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-160545" y="261484"/>
            <a:ext cx="4788385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Globo.com dataset</a:t>
            </a: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3 main sources of information: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Article metadata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Category, creation date and word count of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364k articles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User click data: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Session id, start, size, ID of the article clicked, timestamp, environment, device group,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os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, country, region, referrer type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No column metadata provided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~3 million rows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Article embeddings: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Pickle file containing 250 embeddings for each article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60FF8A-229C-CDE3-B9D8-A2455384F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5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DAEA2C-60CE-0FCB-AB77-C6404C098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06" y="7144"/>
            <a:ext cx="3553619" cy="25574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7D5E044-D09D-3017-75E3-4C6A19E6F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8"/>
          <a:stretch/>
        </p:blipFill>
        <p:spPr bwMode="auto">
          <a:xfrm>
            <a:off x="5203771" y="2578894"/>
            <a:ext cx="3355287" cy="25574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9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82" y="2041644"/>
            <a:ext cx="8117518" cy="857400"/>
          </a:xfrm>
        </p:spPr>
        <p:txBody>
          <a:bodyPr/>
          <a:lstStyle/>
          <a:p>
            <a:r>
              <a:rPr lang="en-US" dirty="0"/>
              <a:t>Developing a Recommendation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C39E0A-D26A-2F50-8795-209636030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90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455" y="812671"/>
            <a:ext cx="4324235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Semantic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Image Segmentation </a:t>
            </a: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Use of Convolutional Neural Networks (CNN)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Performance Metrics :  Dice Coefficient – Intersection over Union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IoU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) – Mean One-Hot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Other metric :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shape of the predicted masks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Optimizer :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Adam –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Adam Weighted (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AdamW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Loss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Categorical Cross-Entropy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– Dice Loss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Use of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skip connections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to prevent the loss of low-level information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Transfer learning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for encoder necessary  reduce computation time 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0">
              <a:lnSpc>
                <a:spcPct val="200000"/>
              </a:lnSpc>
              <a:buNone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73" y="131509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Image Segmentation principles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80FB77-03B7-0084-187F-1F1F497D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7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AD0B40-CC21-BCFC-EF76-CE504F462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0157"/>
            <a:ext cx="4572000" cy="21730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5BE0A28-7B15-0BAA-4308-ABEE02959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032" y="2467407"/>
            <a:ext cx="3745936" cy="25387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08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0400" y="1059675"/>
            <a:ext cx="4622399" cy="38205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Study of research paper :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Real-Time Semantic Image Segmentation with Deep Learning for Autonomous Driving : A Survey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Best performance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on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Cityscrapes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dataset :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SQ (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SqueezeNet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encoder)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Fastest model : STDC1-50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(STDC backbone)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2 main problems with state of the art models: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Models not implemented in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Keras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/ TF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Training requires high computational power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0">
              <a:lnSpc>
                <a:spcPct val="150000"/>
              </a:lnSpc>
              <a:buNone/>
            </a:pP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0">
              <a:lnSpc>
                <a:spcPct val="200000"/>
              </a:lnSpc>
              <a:buNone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73" y="131509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State of the Art Semantic Segmentation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80FB77-03B7-0084-187F-1F1F497D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8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AD0B40-CC21-BCFC-EF76-CE504F462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572000" y="42837"/>
            <a:ext cx="4572000" cy="22988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90F76A-893E-3835-1391-A997B79D1D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9" t="5099" r="3394" b="1884"/>
          <a:stretch/>
        </p:blipFill>
        <p:spPr>
          <a:xfrm>
            <a:off x="4571999" y="2406479"/>
            <a:ext cx="4572001" cy="25202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B8046293-BB6F-E3EF-0F4F-F3B824B82D67}"/>
              </a:ext>
            </a:extLst>
          </p:cNvPr>
          <p:cNvSpPr/>
          <p:nvPr/>
        </p:nvSpPr>
        <p:spPr>
          <a:xfrm>
            <a:off x="5313600" y="2362950"/>
            <a:ext cx="194400" cy="208800"/>
          </a:xfrm>
          <a:prstGeom prst="star5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B1BE3-0C8E-E9B0-EC64-2BE70EE001EC}"/>
              </a:ext>
            </a:extLst>
          </p:cNvPr>
          <p:cNvSpPr txBox="1"/>
          <p:nvPr/>
        </p:nvSpPr>
        <p:spPr>
          <a:xfrm>
            <a:off x="4921361" y="2310630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SQ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A3AFA1-1ADF-3A30-9561-704EBA096BFE}"/>
              </a:ext>
            </a:extLst>
          </p:cNvPr>
          <p:cNvCxnSpPr>
            <a:cxnSpLocks/>
          </p:cNvCxnSpPr>
          <p:nvPr/>
        </p:nvCxnSpPr>
        <p:spPr>
          <a:xfrm>
            <a:off x="5184000" y="3211200"/>
            <a:ext cx="38448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FDC467-8E49-7EAD-8837-CA11525733AF}"/>
              </a:ext>
            </a:extLst>
          </p:cNvPr>
          <p:cNvSpPr txBox="1"/>
          <p:nvPr/>
        </p:nvSpPr>
        <p:spPr>
          <a:xfrm>
            <a:off x="6857999" y="2969953"/>
            <a:ext cx="23535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Performance </a:t>
            </a:r>
            <a:r>
              <a:rPr lang="fr-FR" sz="1050" dirty="0" err="1">
                <a:solidFill>
                  <a:srgbClr val="FF0000"/>
                </a:solidFill>
              </a:rPr>
              <a:t>reached</a:t>
            </a:r>
            <a:r>
              <a:rPr lang="fr-FR" sz="1050" dirty="0">
                <a:solidFill>
                  <a:srgbClr val="FF0000"/>
                </a:solidFill>
              </a:rPr>
              <a:t> by final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CDEF6-CF2C-A850-1ACF-1BEFA1598B33}"/>
              </a:ext>
            </a:extLst>
          </p:cNvPr>
          <p:cNvSpPr txBox="1"/>
          <p:nvPr/>
        </p:nvSpPr>
        <p:spPr>
          <a:xfrm>
            <a:off x="4610020" y="3080395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73.5</a:t>
            </a:r>
          </a:p>
        </p:txBody>
      </p:sp>
    </p:spTree>
    <p:extLst>
      <p:ext uri="{BB962C8B-B14F-4D97-AF65-F5344CB8AC3E}">
        <p14:creationId xmlns:p14="http://schemas.microsoft.com/office/powerpoint/2010/main" val="93185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65599" y="504913"/>
            <a:ext cx="4032000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Encoder used :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MobileNetV2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loaded with ImageNet weights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Decoder :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Modified version of 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UNet</a:t>
            </a: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Use of skip connections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between 4 MobileNetV2 layers and 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UNet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upsamplers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Different versions tested: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256x256 and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256x512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image size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With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or without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data augmentation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JaccardLoss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/ 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Categ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CrossEntropy</a:t>
            </a: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Final Dice Coeff: 0.885   Mean IOU : 0.573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Accuracy : 0.911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1" y="172290"/>
            <a:ext cx="3864600" cy="431683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MobileNet</a:t>
            </a:r>
            <a:r>
              <a:rPr lang="en-US" b="1" dirty="0">
                <a:solidFill>
                  <a:schemeClr val="tx1"/>
                </a:solidFill>
              </a:rPr>
              <a:t> - </a:t>
            </a:r>
            <a:r>
              <a:rPr lang="en-US" b="1" dirty="0" err="1">
                <a:solidFill>
                  <a:schemeClr val="tx1"/>
                </a:solidFill>
              </a:rPr>
              <a:t>UNet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80FB77-03B7-0084-187F-1F1F497D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9</a:t>
            </a:fld>
            <a:endParaRPr lang="fr-F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7D9511-E0BF-9E8B-7C30-0308700CC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922" y="0"/>
            <a:ext cx="1901913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BD68470-4DF6-1207-B557-AF35D397E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835" y="0"/>
            <a:ext cx="3465165" cy="17981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C2DE91-E46F-049E-12EA-79FD05077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817" y="1817206"/>
            <a:ext cx="1557201" cy="9421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70D00D-2025-0DE4-D2FE-F707F2AD33B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475346" y="2781222"/>
            <a:ext cx="1976458" cy="1127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F8DDA5-47A4-70B1-F1D1-1356B429CF4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475346" y="3918569"/>
            <a:ext cx="1976458" cy="12254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6577974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6559</TotalTime>
  <Words>649</Words>
  <Application>Microsoft Office PowerPoint</Application>
  <PresentationFormat>On-screen Show (16:9)</PresentationFormat>
  <Paragraphs>122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Google Sans</vt:lpstr>
      <vt:lpstr>Helvetica Neue Light</vt:lpstr>
      <vt:lpstr>Google Sans Medium</vt:lpstr>
      <vt:lpstr>Wingdings</vt:lpstr>
      <vt:lpstr>Roboto</vt:lpstr>
      <vt:lpstr>Google GBO Template</vt:lpstr>
      <vt:lpstr>PowerPoint Presentation</vt:lpstr>
      <vt:lpstr>Table of contents</vt:lpstr>
      <vt:lpstr>Introduction</vt:lpstr>
      <vt:lpstr>The Dataset</vt:lpstr>
      <vt:lpstr>Dataset</vt:lpstr>
      <vt:lpstr>Developing a Recommendation Model</vt:lpstr>
      <vt:lpstr>Image Segmentation principles</vt:lpstr>
      <vt:lpstr>State of the Art Semantic Segmentation</vt:lpstr>
      <vt:lpstr>MobileNet - UNet</vt:lpstr>
      <vt:lpstr>ResNet18 - LinkNet</vt:lpstr>
      <vt:lpstr>Cloud based Model Deployment</vt:lpstr>
      <vt:lpstr>Model Deployment on the cloud</vt:lpstr>
      <vt:lpstr>Conclusion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Octave Antoni</dc:creator>
  <cp:lastModifiedBy>Octave Antoni</cp:lastModifiedBy>
  <cp:revision>100</cp:revision>
  <dcterms:modified xsi:type="dcterms:W3CDTF">2022-11-11T11:22:18Z</dcterms:modified>
</cp:coreProperties>
</file>