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6" r:id="rId3"/>
    <p:sldId id="305" r:id="rId4"/>
    <p:sldId id="306" r:id="rId5"/>
    <p:sldId id="307" r:id="rId6"/>
    <p:sldId id="363" r:id="rId7"/>
    <p:sldId id="311" r:id="rId8"/>
    <p:sldId id="364" r:id="rId9"/>
    <p:sldId id="301" r:id="rId10"/>
    <p:sldId id="313" r:id="rId11"/>
    <p:sldId id="362" r:id="rId12"/>
    <p:sldId id="365" r:id="rId13"/>
    <p:sldId id="366" r:id="rId14"/>
    <p:sldId id="328" r:id="rId15"/>
    <p:sldId id="317" r:id="rId16"/>
    <p:sldId id="303" r:id="rId17"/>
  </p:sldIdLst>
  <p:sldSz cx="9144000" cy="5143500" type="screen16x9"/>
  <p:notesSz cx="6858000" cy="9144000"/>
  <p:embeddedFontLst>
    <p:embeddedFont>
      <p:font typeface="Google Sans" panose="020B0604020202020204" charset="0"/>
      <p:regular r:id="rId20"/>
      <p:bold r:id="rId21"/>
      <p:italic r:id="rId22"/>
      <p:boldItalic r:id="rId23"/>
    </p:embeddedFont>
    <p:embeddedFont>
      <p:font typeface="Google Sans Medium" panose="020B0604020202020204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B20B"/>
    <a:srgbClr val="79400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424" autoAdjust="0"/>
  </p:normalViewPr>
  <p:slideViewPr>
    <p:cSldViewPr snapToGrid="0">
      <p:cViewPr varScale="1">
        <p:scale>
          <a:sx n="90" d="100"/>
          <a:sy n="90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5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 preserve="1">
  <p:cSld name="Body Slide - Gree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7" r:id="rId5"/>
    <p:sldLayoutId id="2147483653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1/04/15728620878534_3d28b9b2-8a46-4b61-9c2e-af52f17690ea_200x20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November 23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Designing a Flight Booking Chatbot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  <p:pic>
        <p:nvPicPr>
          <p:cNvPr id="2" name="Picture 2" descr="Logo">
            <a:hlinkClick r:id="rId3"/>
            <a:extLst>
              <a:ext uri="{FF2B5EF4-FFF2-40B4-BE49-F238E27FC236}">
                <a16:creationId xmlns:a16="http://schemas.microsoft.com/office/drawing/2014/main" id="{E6B02ACA-D0FA-3EB9-4A4B-8E45852E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825" y="125310"/>
            <a:ext cx="1905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the Bot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03701"/>
            <a:ext cx="4572000" cy="414442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3 types of performance metrics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User provided metric : user-score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Estimated accuracies 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Global accuracy </a:t>
            </a:r>
            <a:r>
              <a:rPr lang="en-US" sz="1400" dirty="0">
                <a:solidFill>
                  <a:schemeClr val="tx1"/>
                </a:solidFill>
              </a:rPr>
              <a:t>: calculating the success / request ratio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Entity accuracy </a:t>
            </a:r>
            <a:r>
              <a:rPr lang="en-US" sz="1400" dirty="0">
                <a:solidFill>
                  <a:schemeClr val="tx1"/>
                </a:solidFill>
              </a:rPr>
              <a:t>: calculating the ratio of entities successfully detected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Log-based metrics </a:t>
            </a:r>
            <a:r>
              <a:rPr lang="en-US" sz="1400" dirty="0">
                <a:solidFill>
                  <a:schemeClr val="tx1"/>
                </a:solidFill>
              </a:rPr>
              <a:t>can be computed from detailed logs of all predictions 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Alerts automatically generated </a:t>
            </a:r>
            <a:r>
              <a:rPr lang="en-US" sz="1400" dirty="0">
                <a:solidFill>
                  <a:schemeClr val="tx1"/>
                </a:solidFill>
              </a:rPr>
              <a:t>when KPIs are below pre-defined thresholds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1"/>
            <a:ext cx="3864600" cy="79409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Performance Monitoring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136FC-7953-94F7-8896-A55E1208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8432" y="0"/>
            <a:ext cx="4559136" cy="3218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76DA88-9731-A19D-982C-AC97EB03B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3239646"/>
            <a:ext cx="4429125" cy="1694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45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D64B0-6DD6-F4F2-054E-5FA585599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F9199-0715-7756-FFE8-5AF8BF10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0" y="0"/>
            <a:ext cx="63106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8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199" y="999076"/>
            <a:ext cx="4572000" cy="414442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Possible to train the models on confirmed predictions </a:t>
            </a:r>
            <a:r>
              <a:rPr lang="en-US" sz="1400" dirty="0">
                <a:solidFill>
                  <a:schemeClr val="tx1"/>
                </a:solidFill>
              </a:rPr>
              <a:t>with “Good Prediction” logs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Most efficient way to improve the model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Manually label badly labelled sentences </a:t>
            </a:r>
            <a:r>
              <a:rPr lang="en-US" sz="1400" dirty="0">
                <a:solidFill>
                  <a:schemeClr val="tx1"/>
                </a:solidFill>
              </a:rPr>
              <a:t>from “Wrong Prediction” logs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Add them to training utterances and rerun tests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Increase the number of train utterances</a:t>
            </a:r>
          </a:p>
          <a:p>
            <a:pPr marL="628650" lvl="1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1"/>
            <a:ext cx="3864600" cy="79409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Improving the model performance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 descr="Continuous Improvement of an Operational AI development">
            <a:extLst>
              <a:ext uri="{FF2B5EF4-FFF2-40B4-BE49-F238E27FC236}">
                <a16:creationId xmlns:a16="http://schemas.microsoft.com/office/drawing/2014/main" id="{F16586DE-4F59-B695-46D0-B42D7BE4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18" y="173831"/>
            <a:ext cx="4362450" cy="4610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67099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Flight Booking chatbot has been developed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which is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based on a Microsoft LUIS model.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complex performance monitoring architecture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has been built with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Azure Insights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to ensure that the bot meets expected quality standards.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Retrain the model every 10k “Good Prediction” queries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labelled by users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Consider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performing manual labelling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“Wrong Prediction” queries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collected in logs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After production, follow the bot’s performance with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provided dashboard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Set in place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periodic retraining of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with new data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Training and </a:t>
            </a:r>
            <a:r>
              <a:rPr lang="fr-FR" sz="2000" dirty="0" err="1">
                <a:latin typeface="Google Sans" panose="020B0604020202020204" charset="0"/>
              </a:rPr>
              <a:t>Testing</a:t>
            </a:r>
            <a:r>
              <a:rPr lang="fr-FR" sz="2000" dirty="0">
                <a:latin typeface="Google Sans" panose="020B0604020202020204" charset="0"/>
              </a:rPr>
              <a:t> the Model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Developing</a:t>
            </a:r>
            <a:r>
              <a:rPr lang="fr-FR" sz="2000" dirty="0">
                <a:latin typeface="Google Sans" panose="020B0604020202020204" charset="0"/>
              </a:rPr>
              <a:t> the Bot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Monitoring the Bot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382537"/>
            <a:ext cx="8637217" cy="46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flight booking bot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that is able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understand 5 elements in user requests: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start and return dates, departure and destination cities and budget.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Microsoft Frames dataset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(opensource)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Implement a monitoring strategy</a:t>
            </a: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Development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language understanding model using Azure LUIS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Bot built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Microsoft </a:t>
            </a:r>
            <a:r>
              <a:rPr lang="en-US" sz="16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BotFramework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SDK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metrics and logs saved to Azure Insights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Creation of a dashboard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visualize real-time performance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61484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Microsoft Frames dataset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1 JSON file with 1369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1369 labelled conversations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between a user and a bot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Conversation information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Text, author, timestamp, labelled intents, labelled categories detected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8676 user turns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(total of 16667 turns, ignoring bot replies)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Scoring information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User score,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Task Successful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variable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keep only utterances with user score &gt;= 3 and wizard task success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EA2C-60CE-0FCB-AB77-C6404C09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48941" y="7144"/>
            <a:ext cx="3464948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D5E044-D09D-3017-75E3-4C6A19E6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21" r="21"/>
          <a:stretch/>
        </p:blipFill>
        <p:spPr bwMode="auto">
          <a:xfrm>
            <a:off x="5203771" y="2578894"/>
            <a:ext cx="3355287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4206328" cy="414300"/>
          </a:xfrm>
        </p:spPr>
        <p:txBody>
          <a:bodyPr/>
          <a:lstStyle/>
          <a:p>
            <a:pPr algn="ctr"/>
            <a:r>
              <a:rPr lang="en-US" dirty="0"/>
              <a:t>Model Training and Testing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61484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Performing train/test split of turns database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Generating utterances JSON files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Intent defined based on detected entities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Ignoring columns where the intent is “negate”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Removing “flexible” -1 field and replacing $ with € for string matching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Creation of LUIS application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using API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Uploading train utterances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by batches (max 100)  and training app</a:t>
            </a: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Testing app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uploading test JSON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on luis.ai website 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F-Score results 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Intents 0.96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Dates : 0.72 (Start) / 0.8 (End)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Budget : 0.77 / Cities 0.88 – 0.91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EA2C-60CE-0FCB-AB77-C6404C09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572000" y="54321"/>
            <a:ext cx="4573337" cy="2438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D5E044-D09D-3017-75E3-4C6A19E6F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-889" r="-422"/>
          <a:stretch/>
        </p:blipFill>
        <p:spPr bwMode="auto">
          <a:xfrm>
            <a:off x="4572000" y="2519678"/>
            <a:ext cx="4572000" cy="23226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F4DC6-EEA3-1D95-9F28-A43F1F174384}"/>
              </a:ext>
            </a:extLst>
          </p:cNvPr>
          <p:cNvSpPr txBox="1"/>
          <p:nvPr/>
        </p:nvSpPr>
        <p:spPr>
          <a:xfrm>
            <a:off x="7965472" y="4437973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 score 0.72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62430-1D67-22D7-58F7-BA6E9F6AFD30}"/>
              </a:ext>
            </a:extLst>
          </p:cNvPr>
          <p:cNvSpPr txBox="1"/>
          <p:nvPr/>
        </p:nvSpPr>
        <p:spPr>
          <a:xfrm>
            <a:off x="6342474" y="250858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Start 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A8E52-8570-34FF-F918-C41C920B839E}"/>
              </a:ext>
            </a:extLst>
          </p:cNvPr>
          <p:cNvSpPr txBox="1"/>
          <p:nvPr/>
        </p:nvSpPr>
        <p:spPr>
          <a:xfrm>
            <a:off x="7925397" y="2044758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 score 0.96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5335B-E8FF-1645-B7B0-48E2D827A3EA}"/>
              </a:ext>
            </a:extLst>
          </p:cNvPr>
          <p:cNvSpPr txBox="1"/>
          <p:nvPr/>
        </p:nvSpPr>
        <p:spPr>
          <a:xfrm>
            <a:off x="6006645" y="69740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>
                <a:solidFill>
                  <a:schemeClr val="tx1"/>
                </a:solidFill>
              </a:rPr>
              <a:t>BookFlight</a:t>
            </a:r>
            <a:r>
              <a:rPr lang="fr-FR" b="1" u="sng" dirty="0">
                <a:solidFill>
                  <a:schemeClr val="tx1"/>
                </a:solidFill>
              </a:rPr>
              <a:t> Intent</a:t>
            </a:r>
          </a:p>
        </p:txBody>
      </p:sp>
    </p:spTree>
    <p:extLst>
      <p:ext uri="{BB962C8B-B14F-4D97-AF65-F5344CB8AC3E}">
        <p14:creationId xmlns:p14="http://schemas.microsoft.com/office/powerpoint/2010/main" val="37975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82" y="2041644"/>
            <a:ext cx="8117518" cy="857400"/>
          </a:xfrm>
        </p:spPr>
        <p:txBody>
          <a:bodyPr/>
          <a:lstStyle/>
          <a:p>
            <a:r>
              <a:rPr lang="en-US" dirty="0"/>
              <a:t>Developing </a:t>
            </a:r>
            <a:r>
              <a:rPr lang="en-US" dirty="0" err="1"/>
              <a:t>FlyBot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293" y="814388"/>
            <a:ext cx="4454843" cy="43291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Built with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Microsoft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BotFramework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Python SDK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Integration of LUIS Prediction API and Azure Insights credentials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in (git-ignored) config file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Unit tests automatically run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on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push, run with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Pytest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and testing API connections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At end of dialog,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user profile saved with booking information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Text prompts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(for LUIS API recognition),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Choice prompts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(to correct wrongly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inputed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fields) and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Confirmation Prompts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Bot conception and features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FF6794-317B-5394-68BE-13EBFE4D5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50" y="0"/>
            <a:ext cx="4249288" cy="4922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09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293" y="412229"/>
            <a:ext cx="4707731" cy="473127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Principle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Sequential dialog composed of different steps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2 iterations of the following steps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User query request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(Analysis of request with LUIS Prediction API)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User confirmation prompt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Correction of wrong information (if necessary)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If unable to retrieve all 5 elements: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Sequential phase where all missing elements are requested in order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Final step with User Score request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Waterfall Dialog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1504EB-849F-3ACF-FD24-279618F3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36356" y="1834455"/>
            <a:ext cx="3429688" cy="32018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C35645-023F-AC88-A600-892D354A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290600" y="107159"/>
            <a:ext cx="3137255" cy="16759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7026</TotalTime>
  <Words>659</Words>
  <Application>Microsoft Office PowerPoint</Application>
  <PresentationFormat>On-screen Show (16:9)</PresentationFormat>
  <Paragraphs>113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Wingdings</vt:lpstr>
      <vt:lpstr>Roboto</vt:lpstr>
      <vt:lpstr>Google Sans</vt:lpstr>
      <vt:lpstr>Helvetica Neue Light</vt:lpstr>
      <vt:lpstr>Google Sans Medium</vt:lpstr>
      <vt:lpstr>Google GBO Template</vt:lpstr>
      <vt:lpstr>PowerPoint Presentation</vt:lpstr>
      <vt:lpstr>Table of contents</vt:lpstr>
      <vt:lpstr>Introduction</vt:lpstr>
      <vt:lpstr>Training and Testing the Model</vt:lpstr>
      <vt:lpstr>Dataset</vt:lpstr>
      <vt:lpstr>Model Training and Testing</vt:lpstr>
      <vt:lpstr>Developing FlyBot</vt:lpstr>
      <vt:lpstr>Bot conception and features</vt:lpstr>
      <vt:lpstr>Waterfall Dialog </vt:lpstr>
      <vt:lpstr>Monitoring the Bot Performance</vt:lpstr>
      <vt:lpstr>Model Performance Monitoring Architecture</vt:lpstr>
      <vt:lpstr>PowerPoint Presentation</vt:lpstr>
      <vt:lpstr>Improving the model performance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125</cp:revision>
  <dcterms:modified xsi:type="dcterms:W3CDTF">2022-12-25T08:52:03Z</dcterms:modified>
</cp:coreProperties>
</file>