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49" r:id="rId8"/>
    <p:sldId id="344" r:id="rId9"/>
    <p:sldId id="346" r:id="rId10"/>
    <p:sldId id="311" r:id="rId11"/>
    <p:sldId id="301" r:id="rId12"/>
    <p:sldId id="338" r:id="rId13"/>
    <p:sldId id="313" r:id="rId14"/>
    <p:sldId id="335" r:id="rId15"/>
    <p:sldId id="348" r:id="rId16"/>
    <p:sldId id="331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90" d="100"/>
          <a:sy n="90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4/15510251487267_Capture%20d%E2%80%99e%CC%81cran%202019-02-20%20a%CC%80%2017.37.3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6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212010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Olist Customer Segmentation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Olist Homepage">
            <a:hlinkClick r:id="rId3"/>
            <a:extLst>
              <a:ext uri="{FF2B5EF4-FFF2-40B4-BE49-F238E27FC236}">
                <a16:creationId xmlns:a16="http://schemas.microsoft.com/office/drawing/2014/main" id="{8571EB31-1B68-E710-A6F5-62CC6B6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30" y="308196"/>
            <a:ext cx="3662737" cy="19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studied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Inertia minimization algorithm  </a:t>
            </a:r>
          </a:p>
          <a:p>
            <a:pPr marL="62865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	K-means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Density based algorithm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Silhouette score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Measures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similarity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objects within clusters and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the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different clusters.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Ranges from -1 to 1.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Understanding DBSCAN Algorithm and Implementation from Scratch | by  Andrewngai | Towards Data Science">
            <a:extLst>
              <a:ext uri="{FF2B5EF4-FFF2-40B4-BE49-F238E27FC236}">
                <a16:creationId xmlns:a16="http://schemas.microsoft.com/office/drawing/2014/main" id="{EB2ACCFC-B370-74E4-FF73-AB41EC65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82" y="1717097"/>
            <a:ext cx="4577218" cy="1709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2 models using manual Grid search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</a:t>
            </a:r>
            <a:r>
              <a:rPr lang="en-US" sz="1400" b="1" dirty="0">
                <a:solidFill>
                  <a:schemeClr val="tx1"/>
                </a:solidFill>
              </a:rPr>
              <a:t>Silhouette score and Stability index </a:t>
            </a:r>
            <a:r>
              <a:rPr lang="en-US" sz="1400" dirty="0">
                <a:solidFill>
                  <a:schemeClr val="tx1"/>
                </a:solidFill>
              </a:rPr>
              <a:t>on the 2 models with the best hyperparameters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Investigate the </a:t>
            </a:r>
            <a:r>
              <a:rPr lang="en-US" sz="1400" b="1" dirty="0">
                <a:solidFill>
                  <a:schemeClr val="tx1"/>
                </a:solidFill>
              </a:rPr>
              <a:t>shape</a:t>
            </a:r>
            <a:r>
              <a:rPr lang="en-US" sz="1400" dirty="0">
                <a:solidFill>
                  <a:schemeClr val="tx1"/>
                </a:solidFill>
              </a:rPr>
              <a:t> of both models using </a:t>
            </a:r>
            <a:r>
              <a:rPr lang="en-US" sz="1400" b="1" dirty="0">
                <a:solidFill>
                  <a:schemeClr val="tx1"/>
                </a:solidFill>
              </a:rPr>
              <a:t>PCA visualization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DBSCAN has the best performance and will be chosen as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362559" y="-1"/>
            <a:ext cx="2990505" cy="2665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7321810-4463-2275-97F9-C1133283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79" y="2666274"/>
            <a:ext cx="2233171" cy="1909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B03D4CA-56A1-6719-EE3D-6B7F0225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903801" y="2665595"/>
            <a:ext cx="2198317" cy="19138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0ACC2-4283-0B8C-15BB-C69480C3338C}"/>
              </a:ext>
            </a:extLst>
          </p:cNvPr>
          <p:cNvSpPr txBox="1"/>
          <p:nvPr/>
        </p:nvSpPr>
        <p:spPr>
          <a:xfrm>
            <a:off x="7110538" y="4676701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DBSCAN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EE615-A44F-3650-A163-3187B1ED3B85}"/>
              </a:ext>
            </a:extLst>
          </p:cNvPr>
          <p:cNvSpPr txBox="1"/>
          <p:nvPr/>
        </p:nvSpPr>
        <p:spPr>
          <a:xfrm>
            <a:off x="4840495" y="4676700"/>
            <a:ext cx="16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K-</a:t>
            </a:r>
            <a:r>
              <a:rPr lang="fr-FR" b="1" u="sng" dirty="0" err="1"/>
              <a:t>means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model has a </a:t>
            </a:r>
            <a:r>
              <a:rPr lang="en-US" sz="1400" b="1" dirty="0">
                <a:solidFill>
                  <a:schemeClr val="tx1"/>
                </a:solidFill>
              </a:rPr>
              <a:t>good Silhouette score at 0,597 </a:t>
            </a:r>
            <a:r>
              <a:rPr lang="en-US" sz="1400" dirty="0">
                <a:solidFill>
                  <a:schemeClr val="tx1"/>
                </a:solidFill>
              </a:rPr>
              <a:t>on the whole dataset.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Stability score = 1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It separates the dataset in </a:t>
            </a:r>
            <a:r>
              <a:rPr lang="en-US" sz="1400" b="1" dirty="0">
                <a:solidFill>
                  <a:schemeClr val="tx1"/>
                </a:solidFill>
              </a:rPr>
              <a:t>6 clusters.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 is an </a:t>
            </a:r>
            <a:r>
              <a:rPr lang="en-US" sz="1400" b="1" dirty="0">
                <a:solidFill>
                  <a:schemeClr val="tx1"/>
                </a:solidFill>
              </a:rPr>
              <a:t>unequal distribution of the samples in those clusters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1 </a:t>
            </a:r>
            <a:r>
              <a:rPr lang="en-US" sz="1400" dirty="0">
                <a:solidFill>
                  <a:schemeClr val="tx1"/>
                </a:solidFill>
              </a:rPr>
              <a:t>contains </a:t>
            </a:r>
            <a:r>
              <a:rPr lang="en-US" sz="1400" b="1" dirty="0">
                <a:solidFill>
                  <a:schemeClr val="tx1"/>
                </a:solidFill>
              </a:rPr>
              <a:t>42% of samples.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Cluster 2 : ~23% of samples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Performance Metrics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029127" y="0"/>
            <a:ext cx="3636150" cy="2687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A3C179-4F6E-EE7C-2220-B3078F712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553504" y="2687358"/>
            <a:ext cx="4587397" cy="245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A6BD1-A3C1-D883-2717-0E6453427874}"/>
              </a:ext>
            </a:extLst>
          </p:cNvPr>
          <p:cNvSpPr txBox="1"/>
          <p:nvPr/>
        </p:nvSpPr>
        <p:spPr>
          <a:xfrm>
            <a:off x="4572000" y="4160171"/>
            <a:ext cx="13332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u="sng" dirty="0"/>
              <a:t>Disclaimer :</a:t>
            </a:r>
          </a:p>
          <a:p>
            <a:pPr algn="just"/>
            <a:r>
              <a:rPr lang="fr-FR" sz="1050" dirty="0"/>
              <a:t>The clusters have been </a:t>
            </a:r>
            <a:r>
              <a:rPr lang="fr-FR" sz="1050" dirty="0" err="1"/>
              <a:t>shifted</a:t>
            </a:r>
            <a:r>
              <a:rPr lang="fr-FR" sz="1050" dirty="0"/>
              <a:t> from 0-5 to 1-6 for </a:t>
            </a:r>
            <a:r>
              <a:rPr lang="fr-FR" sz="1050" dirty="0" err="1"/>
              <a:t>easier</a:t>
            </a:r>
            <a:r>
              <a:rPr lang="fr-FR" sz="1050" dirty="0"/>
              <a:t> </a:t>
            </a:r>
            <a:r>
              <a:rPr lang="fr-FR" sz="1050" dirty="0" err="1"/>
              <a:t>visualization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9602" y="800016"/>
            <a:ext cx="4711602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1</a:t>
            </a:r>
            <a:r>
              <a:rPr lang="en-US" sz="1400" b="1" baseline="30000" dirty="0">
                <a:solidFill>
                  <a:schemeClr val="tx1"/>
                </a:solidFill>
              </a:rPr>
              <a:t>st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Good separation of 5 clusters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b="1" baseline="30000" dirty="0">
                <a:solidFill>
                  <a:schemeClr val="tx1"/>
                </a:solidFill>
              </a:rPr>
              <a:t>nd</a:t>
            </a:r>
            <a:r>
              <a:rPr lang="en-US" sz="1400" b="1" dirty="0">
                <a:solidFill>
                  <a:schemeClr val="tx1"/>
                </a:solidFill>
              </a:rPr>
              <a:t> PCA plane : </a:t>
            </a:r>
            <a:r>
              <a:rPr lang="en-US" sz="1400" dirty="0">
                <a:solidFill>
                  <a:schemeClr val="tx1"/>
                </a:solidFill>
              </a:rPr>
              <a:t>2 clusters clearly separated, slight separation of 3 additional clusters 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baseline="30000" dirty="0">
                <a:solidFill>
                  <a:schemeClr val="tx1"/>
                </a:solidFill>
              </a:rPr>
              <a:t>rd</a:t>
            </a:r>
            <a:r>
              <a:rPr lang="en-US" sz="1400" b="1" dirty="0">
                <a:solidFill>
                  <a:schemeClr val="tx1"/>
                </a:solidFill>
              </a:rPr>
              <a:t> and 4</a:t>
            </a:r>
            <a:r>
              <a:rPr lang="en-US" sz="1400" b="1" baseline="30000" dirty="0">
                <a:solidFill>
                  <a:schemeClr val="tx1"/>
                </a:solidFill>
              </a:rPr>
              <a:t>th</a:t>
            </a:r>
            <a:r>
              <a:rPr lang="en-US" sz="1400" b="1" dirty="0">
                <a:solidFill>
                  <a:schemeClr val="tx1"/>
                </a:solidFill>
              </a:rPr>
              <a:t> PCA plane : 6 clusters cleanly separated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Analysis of the shape of our clusters with PCA visualization (5 first components represent 90% of variance)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proves the efficiency of our model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Shape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A4DC42-0529-034E-CDA4-0C21B9F5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17309"/>
            <a:ext cx="2285612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D999A7-E9AB-DF69-08B4-46D1AEA2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862596" y="617308"/>
            <a:ext cx="2253483" cy="1934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779E4C7-4EB5-2EF6-63AE-2556A83B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576208" y="2571751"/>
            <a:ext cx="227719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AAB9DB4-B11C-E88D-4868-F8B1EE24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60389" y="2571751"/>
            <a:ext cx="2253483" cy="1954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67523" y="451604"/>
            <a:ext cx="4739523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Segment 1: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b="1" dirty="0">
                <a:solidFill>
                  <a:schemeClr val="tx1"/>
                </a:solidFill>
              </a:rPr>
              <a:t>Sao Paulo area</a:t>
            </a:r>
            <a:r>
              <a:rPr lang="en-US" sz="900" dirty="0">
                <a:solidFill>
                  <a:schemeClr val="tx1"/>
                </a:solidFill>
              </a:rPr>
              <a:t>, mostly interested </a:t>
            </a:r>
            <a:r>
              <a:rPr lang="en-US" sz="900" b="1" dirty="0">
                <a:solidFill>
                  <a:schemeClr val="tx1"/>
                </a:solidFill>
              </a:rPr>
              <a:t>in health, beauty, housewares, bed, bath, tables and perfumery products, </a:t>
            </a:r>
            <a:r>
              <a:rPr lang="en-US" sz="900" dirty="0">
                <a:solidFill>
                  <a:schemeClr val="tx1"/>
                </a:solidFill>
              </a:rPr>
              <a:t>requests </a:t>
            </a:r>
            <a:r>
              <a:rPr lang="en-US" sz="900" b="1" dirty="0">
                <a:solidFill>
                  <a:schemeClr val="tx1"/>
                </a:solidFill>
              </a:rPr>
              <a:t>low shipping delay </a:t>
            </a:r>
            <a:r>
              <a:rPr lang="en-US" sz="900" dirty="0">
                <a:solidFill>
                  <a:schemeClr val="tx1"/>
                </a:solidFill>
              </a:rPr>
              <a:t>and buys </a:t>
            </a:r>
            <a:r>
              <a:rPr lang="en-US" sz="900" b="1" dirty="0">
                <a:solidFill>
                  <a:schemeClr val="tx1"/>
                </a:solidFill>
              </a:rPr>
              <a:t>low price products</a:t>
            </a:r>
            <a:r>
              <a:rPr lang="en-US" sz="900" dirty="0">
                <a:solidFill>
                  <a:schemeClr val="tx1"/>
                </a:solidFill>
              </a:rPr>
              <a:t>, gives good review scores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5B20B"/>
                </a:solidFill>
              </a:rPr>
              <a:t>Segment 2</a:t>
            </a:r>
            <a:r>
              <a:rPr lang="en-US" sz="900" b="1" dirty="0">
                <a:solidFill>
                  <a:srgbClr val="FFC000"/>
                </a:solidFill>
              </a:rPr>
              <a:t>: </a:t>
            </a:r>
            <a:r>
              <a:rPr lang="en-US" sz="900" b="1" dirty="0">
                <a:solidFill>
                  <a:schemeClr val="tx1"/>
                </a:solidFill>
              </a:rPr>
              <a:t>Likely to cancel order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telephony, health, beauty and auto products,</a:t>
            </a:r>
            <a:r>
              <a:rPr lang="en-US" sz="900" dirty="0">
                <a:solidFill>
                  <a:schemeClr val="tx1"/>
                </a:solidFill>
              </a:rPr>
              <a:t> orders from sellers far from its location, buys a low amount of items but with at a </a:t>
            </a:r>
            <a:r>
              <a:rPr lang="en-US" sz="900" b="1" dirty="0">
                <a:solidFill>
                  <a:schemeClr val="tx1"/>
                </a:solidFill>
              </a:rPr>
              <a:t>high price and with a high number of photos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Segment 3: </a:t>
            </a:r>
            <a:r>
              <a:rPr lang="en-US" sz="900" b="1" dirty="0">
                <a:solidFill>
                  <a:schemeClr val="tx1"/>
                </a:solidFill>
              </a:rPr>
              <a:t>Rio de Janeiro area</a:t>
            </a:r>
            <a:r>
              <a:rPr lang="en-US" sz="900" dirty="0">
                <a:solidFill>
                  <a:schemeClr val="tx1"/>
                </a:solidFill>
              </a:rPr>
              <a:t>, mostly interested in t</a:t>
            </a:r>
            <a:r>
              <a:rPr lang="en-US" sz="900" b="1" dirty="0">
                <a:solidFill>
                  <a:schemeClr val="tx1"/>
                </a:solidFill>
              </a:rPr>
              <a:t>oys, perfumery, garden tools, bed, bath and table products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mostly pays by credit card</a:t>
            </a:r>
            <a:r>
              <a:rPr lang="en-US" sz="900" dirty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high number of item bought and number of orders.  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FF0000"/>
                </a:solidFill>
              </a:rPr>
              <a:t>Segment 4: </a:t>
            </a:r>
            <a:r>
              <a:rPr lang="en-US" sz="900" b="1" dirty="0">
                <a:solidFill>
                  <a:schemeClr val="tx1"/>
                </a:solidFill>
              </a:rPr>
              <a:t>Rio Grande do Sul area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housewares, garden tools, furniture, decor, cool stuff and computer accessories</a:t>
            </a:r>
            <a:r>
              <a:rPr lang="en-US" sz="900" dirty="0">
                <a:solidFill>
                  <a:schemeClr val="tx1"/>
                </a:solidFill>
              </a:rPr>
              <a:t>, accepts higher shipping delay, </a:t>
            </a:r>
            <a:r>
              <a:rPr lang="en-US" sz="900" b="1" dirty="0">
                <a:solidFill>
                  <a:schemeClr val="tx1"/>
                </a:solidFill>
              </a:rPr>
              <a:t>less likely to use credit card and overpays items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030A0"/>
                </a:solidFill>
              </a:rPr>
              <a:t>Segment 5: </a:t>
            </a:r>
            <a:r>
              <a:rPr lang="en-US" sz="900" dirty="0">
                <a:solidFill>
                  <a:schemeClr val="tx1"/>
                </a:solidFill>
              </a:rPr>
              <a:t>Likely to be a </a:t>
            </a:r>
            <a:r>
              <a:rPr lang="en-US" sz="900" b="1" dirty="0">
                <a:solidFill>
                  <a:schemeClr val="tx1"/>
                </a:solidFill>
              </a:rPr>
              <a:t>returning customer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perfumery, garden tools and computer accessories</a:t>
            </a:r>
            <a:r>
              <a:rPr lang="en-US" sz="900" dirty="0">
                <a:solidFill>
                  <a:schemeClr val="tx1"/>
                </a:solidFill>
              </a:rPr>
              <a:t>, high review delay.</a:t>
            </a: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rgbClr val="794007"/>
                </a:solidFill>
              </a:rPr>
              <a:t>Segment 6: </a:t>
            </a:r>
            <a:r>
              <a:rPr lang="en-US" sz="900" b="1" dirty="0">
                <a:solidFill>
                  <a:schemeClr val="tx1"/>
                </a:solidFill>
              </a:rPr>
              <a:t>Minas Gerais state</a:t>
            </a:r>
            <a:r>
              <a:rPr lang="en-US" sz="900" dirty="0">
                <a:solidFill>
                  <a:schemeClr val="tx1"/>
                </a:solidFill>
              </a:rPr>
              <a:t>, mostly interested in </a:t>
            </a:r>
            <a:r>
              <a:rPr lang="en-US" sz="900" b="1" dirty="0">
                <a:solidFill>
                  <a:schemeClr val="tx1"/>
                </a:solidFill>
              </a:rPr>
              <a:t>sports, leisure, furniture, decor and auto products</a:t>
            </a:r>
            <a:r>
              <a:rPr lang="en-US" sz="900" dirty="0">
                <a:solidFill>
                  <a:schemeClr val="tx1"/>
                </a:solidFill>
              </a:rPr>
              <a:t>, gives high rated reviews.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38" y="0"/>
            <a:ext cx="3864600" cy="5500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Segment characteristics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E9BBE-0BDC-520E-2EB8-44801A7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61" y="0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A228D0-4681-4C5E-1E70-16FB856CE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009460" y="1723501"/>
            <a:ext cx="3598685" cy="17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62BC5BF-F4D4-F3BC-2489-E20B8271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009460" y="3440141"/>
            <a:ext cx="3598685" cy="16967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project has outlined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 stable customer segments  fulfill business need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36782"/>
            <a:ext cx="7797000" cy="414300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Performance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Using a clustering algorithm to segment the customers of an ecommerce website.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Actionable description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clusters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order history, products purchased, customer reviews and location.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Orders, order items, order payments, order reviews, products, sellers, customers, locations, category translations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99441 orders, 96096 unique customers  Few returning customers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ata Schema">
            <a:extLst>
              <a:ext uri="{FF2B5EF4-FFF2-40B4-BE49-F238E27FC236}">
                <a16:creationId xmlns:a16="http://schemas.microsoft.com/office/drawing/2014/main" id="{CEC22E8D-E2C0-5BD6-6848-5C8536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9" y="2202871"/>
            <a:ext cx="4659629" cy="28040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 and Filtering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095293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Cleaning duplicate product categories using </a:t>
            </a:r>
            <a:r>
              <a:rPr lang="en-US" sz="1600" b="1" dirty="0" err="1">
                <a:solidFill>
                  <a:schemeClr val="tx1"/>
                </a:solidFill>
              </a:rPr>
              <a:t>Levenshtein</a:t>
            </a:r>
            <a:r>
              <a:rPr lang="en-US" sz="1600" b="1" dirty="0">
                <a:solidFill>
                  <a:schemeClr val="tx1"/>
                </a:solidFill>
              </a:rPr>
              <a:t> distance algorithm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product size data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Imputation of missing coordinates </a:t>
            </a:r>
            <a:r>
              <a:rPr lang="en-US" sz="1600" dirty="0">
                <a:solidFill>
                  <a:schemeClr val="tx1"/>
                </a:solidFill>
              </a:rPr>
              <a:t>by aggregating by state and calculating the mean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Keeping only completed orders (delivered or cancelled)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samples with NAs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4% of the dataset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Transforming timestamps into datetime fields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Merging all the data in a single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335-D534-4169-0911-3A5D6A38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3" y="174409"/>
            <a:ext cx="3864600" cy="4143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D91D2-D7DA-3ECC-C1A2-CDE5237C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7464"/>
            <a:ext cx="4573677" cy="2403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80336-3ED7-AE50-0DA7-9396BFAC09AC}"/>
              </a:ext>
            </a:extLst>
          </p:cNvPr>
          <p:cNvSpPr txBox="1"/>
          <p:nvPr/>
        </p:nvSpPr>
        <p:spPr>
          <a:xfrm>
            <a:off x="5354259" y="1627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Pie chart of the region of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FBA1-8713-708A-8C59-E089016E4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18" t="479" r="2043" b="11291"/>
          <a:stretch/>
        </p:blipFill>
        <p:spPr>
          <a:xfrm>
            <a:off x="4903055" y="2786347"/>
            <a:ext cx="3911564" cy="2340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159F2-18D3-E686-F83E-B2D9E3DB0F28}"/>
              </a:ext>
            </a:extLst>
          </p:cNvPr>
          <p:cNvSpPr txBox="1">
            <a:spLocks/>
          </p:cNvSpPr>
          <p:nvPr/>
        </p:nvSpPr>
        <p:spPr>
          <a:xfrm>
            <a:off x="279261" y="641082"/>
            <a:ext cx="3961685" cy="42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42% of customers from the Sao Paulo </a:t>
            </a:r>
            <a:r>
              <a:rPr lang="en-US" sz="1400" dirty="0">
                <a:solidFill>
                  <a:schemeClr val="tx1"/>
                </a:solidFill>
              </a:rPr>
              <a:t>(SP) region, followed by Rio (RJ) at 12,7%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97% of customers </a:t>
            </a:r>
            <a:r>
              <a:rPr lang="en-US" sz="1400" dirty="0">
                <a:solidFill>
                  <a:schemeClr val="tx1"/>
                </a:solidFill>
              </a:rPr>
              <a:t>in the dataset </a:t>
            </a:r>
            <a:r>
              <a:rPr lang="en-US" sz="1400" b="1" dirty="0">
                <a:solidFill>
                  <a:schemeClr val="tx1"/>
                </a:solidFill>
              </a:rPr>
              <a:t>are first time customers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74% of payments by credit card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Numeric variables are not Gaussian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Correlation between payment value, price and freight value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Moderate correlation between use of credit card and number of installments</a:t>
            </a:r>
          </a:p>
        </p:txBody>
      </p:sp>
    </p:spTree>
    <p:extLst>
      <p:ext uri="{BB962C8B-B14F-4D97-AF65-F5344CB8AC3E}">
        <p14:creationId xmlns:p14="http://schemas.microsoft.com/office/powerpoint/2010/main" val="16683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Calculated </a:t>
            </a:r>
            <a:r>
              <a:rPr lang="en-US" sz="1600" b="1" dirty="0">
                <a:solidFill>
                  <a:schemeClr val="tx1"/>
                </a:solidFill>
              </a:rPr>
              <a:t>distance between seller and customer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Computed </a:t>
            </a:r>
            <a:r>
              <a:rPr lang="en-US" sz="1600" b="1" dirty="0">
                <a:solidFill>
                  <a:schemeClr val="tx1"/>
                </a:solidFill>
              </a:rPr>
              <a:t>difference between payment value and price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Calculated delays for order approval, shipping and order review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Encoded categorical variables </a:t>
            </a:r>
            <a:r>
              <a:rPr lang="en-US" sz="1600" dirty="0">
                <a:solidFill>
                  <a:schemeClr val="tx1"/>
                </a:solidFill>
              </a:rPr>
              <a:t>with cross tabulation and One-Hot Encoding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Aggregated the dataset over customer unique id </a:t>
            </a:r>
            <a:r>
              <a:rPr lang="en-US" sz="1600" dirty="0">
                <a:solidFill>
                  <a:schemeClr val="tx1"/>
                </a:solidFill>
              </a:rPr>
              <a:t>with several aggregation techniques (</a:t>
            </a:r>
            <a:r>
              <a:rPr lang="en-US" sz="1600" dirty="0" err="1">
                <a:solidFill>
                  <a:schemeClr val="tx1"/>
                </a:solidFill>
              </a:rPr>
              <a:t>nunique</a:t>
            </a:r>
            <a:r>
              <a:rPr lang="en-US" sz="1600" dirty="0">
                <a:solidFill>
                  <a:schemeClr val="tx1"/>
                </a:solidFill>
              </a:rPr>
              <a:t>, count, max, min, average, sum)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train-test split for final test of </a:t>
            </a:r>
            <a:r>
              <a:rPr lang="en-US" sz="1600" b="1" dirty="0">
                <a:solidFill>
                  <a:schemeClr val="tx1"/>
                </a:solidFill>
              </a:rPr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3 steps preprocessing pipeline 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</a:t>
            </a:r>
            <a:r>
              <a:rPr lang="en-US" sz="1600" b="1" dirty="0">
                <a:solidFill>
                  <a:schemeClr val="tx1"/>
                </a:solidFill>
              </a:rPr>
              <a:t>Variance Threshold </a:t>
            </a:r>
            <a:r>
              <a:rPr lang="en-US" sz="1600" dirty="0">
                <a:solidFill>
                  <a:schemeClr val="tx1"/>
                </a:solidFill>
              </a:rPr>
              <a:t>(0,04)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Feature Selection using custom </a:t>
            </a:r>
            <a:r>
              <a:rPr lang="en-US" sz="1600" b="1" dirty="0">
                <a:solidFill>
                  <a:schemeClr val="tx1"/>
                </a:solidFill>
              </a:rPr>
              <a:t>Correlation Selector</a:t>
            </a:r>
            <a:r>
              <a:rPr lang="en-US" sz="1600" dirty="0">
                <a:solidFill>
                  <a:schemeClr val="tx1"/>
                </a:solidFill>
              </a:rPr>
              <a:t> (0,8) with feature names out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Scaling using </a:t>
            </a:r>
            <a:r>
              <a:rPr lang="en-US" sz="1600" b="1" dirty="0" err="1">
                <a:solidFill>
                  <a:schemeClr val="tx1"/>
                </a:solidFill>
              </a:rPr>
              <a:t>MinMaxScaler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8A5BA-F0D6-36EF-9A12-EF62B730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2" y="3104142"/>
            <a:ext cx="2358115" cy="1899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921</Words>
  <Application>Microsoft Office PowerPoint</Application>
  <PresentationFormat>On-screen Show (16:9)</PresentationFormat>
  <Paragraphs>135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Wingdings</vt:lpstr>
      <vt:lpstr>Google Sans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 and Filtering</vt:lpstr>
      <vt:lpstr>Exploratory Data Analysis</vt:lpstr>
      <vt:lpstr>Feature Engineering</vt:lpstr>
      <vt:lpstr>Preprocessing Pipeline</vt:lpstr>
      <vt:lpstr>Model Selection and Optimization</vt:lpstr>
      <vt:lpstr>Candidate Models</vt:lpstr>
      <vt:lpstr>Model Selection</vt:lpstr>
      <vt:lpstr>Final Model Performance</vt:lpstr>
      <vt:lpstr>Performance Metrics</vt:lpstr>
      <vt:lpstr>Model Shape</vt:lpstr>
      <vt:lpstr>Segment characteristics</vt:lpstr>
      <vt:lpstr>Conclusion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55</cp:revision>
  <dcterms:modified xsi:type="dcterms:W3CDTF">2022-12-19T17:58:48Z</dcterms:modified>
</cp:coreProperties>
</file>