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21"/>
  </p:notesMasterIdLst>
  <p:sldIdLst>
    <p:sldId id="256" r:id="rId2"/>
    <p:sldId id="276" r:id="rId3"/>
    <p:sldId id="305" r:id="rId4"/>
    <p:sldId id="306" r:id="rId5"/>
    <p:sldId id="307" r:id="rId6"/>
    <p:sldId id="318" r:id="rId7"/>
    <p:sldId id="349" r:id="rId8"/>
    <p:sldId id="344" r:id="rId9"/>
    <p:sldId id="346" r:id="rId10"/>
    <p:sldId id="311" r:id="rId11"/>
    <p:sldId id="301" r:id="rId12"/>
    <p:sldId id="338" r:id="rId13"/>
    <p:sldId id="335" r:id="rId14"/>
    <p:sldId id="348" r:id="rId15"/>
    <p:sldId id="313" r:id="rId16"/>
    <p:sldId id="331" r:id="rId17"/>
    <p:sldId id="328" r:id="rId18"/>
    <p:sldId id="317" r:id="rId19"/>
    <p:sldId id="303" r:id="rId20"/>
  </p:sldIdLst>
  <p:sldSz cx="9144000" cy="5143500" type="screen16x9"/>
  <p:notesSz cx="6858000" cy="9144000"/>
  <p:embeddedFontLst>
    <p:embeddedFont>
      <p:font typeface="Google Sans" panose="020B0604020202020204" charset="0"/>
      <p:regular r:id="rId22"/>
      <p:bold r:id="rId23"/>
      <p:italic r:id="rId24"/>
      <p:boldItalic r:id="rId25"/>
    </p:embeddedFont>
    <p:embeddedFont>
      <p:font typeface="Google Sans Medium" panose="020B0604020202020204" charset="0"/>
      <p:regular r:id="rId26"/>
      <p:bold r:id="rId27"/>
      <p:italic r:id="rId28"/>
      <p:boldItalic r:id="rId29"/>
    </p:embeddedFont>
    <p:embeddedFont>
      <p:font typeface="Helvetica Neue Light" panose="020B0604020202020204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ctave Antoni" initials="OA" lastIdx="2" clrIdx="0">
    <p:extLst>
      <p:ext uri="{19B8F6BF-5375-455C-9EA6-DF929625EA0E}">
        <p15:presenceInfo xmlns:p15="http://schemas.microsoft.com/office/powerpoint/2012/main" userId="ca96be18017120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F6AF3F-0343-4A23-BE9C-02CC7B9B73EC}">
  <a:tblStyle styleId="{4BF6AF3F-0343-4A23-BE9C-02CC7B9B73EC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9F7B-54D6-413E-ACD6-0FCB2DC4F3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1462" autoAdjust="0"/>
  </p:normalViewPr>
  <p:slideViewPr>
    <p:cSldViewPr snapToGrid="0">
      <p:cViewPr varScale="1">
        <p:scale>
          <a:sx n="138" d="100"/>
          <a:sy n="138" d="100"/>
        </p:scale>
        <p:origin x="8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cbf6ac24_6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cbf6ac24_6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1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09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41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5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27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87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03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626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37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69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71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Red">
  <p:cSld name="CUSTOM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">
  <p:cSld name="TITLE_2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Yellow 700">
  <p:cSld name="CUSTOM_1_1_1_1_1_1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Green 900">
  <p:cSld name="CUSTOM_1_1_1_1_1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Red 800">
  <p:cSld name="CUSTOM_1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Intro/Context Slide">
  <p:cSld name="Blank - Title_1_1_3_1_1">
    <p:bg>
      <p:bgPr>
        <a:solidFill>
          <a:srgbClr val="FBBC04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header">
  <p:cSld name="Blank - Title_1_1_3_1_1_2"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6"/>
          <p:cNvSpPr txBox="1">
            <a:spLocks noGrp="1"/>
          </p:cNvSpPr>
          <p:nvPr>
            <p:ph type="body" idx="1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Red">
  <p:cSld name="TITLE_2_3_3_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 1">
  <p:cSld name="Blank - Title_1_1_3_1_1_1_1">
    <p:bg>
      <p:bgPr>
        <a:solidFill>
          <a:srgbClr val="FBBC04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Blue">
  <p:cSld name="CUSTO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 1">
  <p:cSld name="CUSTOM_2_1_1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subTitle" idx="1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>
            <a:spLocks noGrp="1"/>
          </p:cNvSpPr>
          <p:nvPr>
            <p:ph type="subTitle" idx="2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 1">
  <p:cSld name="TITLE_2_1_2_1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 1">
  <p:cSld name="TITLE_2_2_1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3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3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 1">
  <p:cSld name="TITLE_2_1_1_2_1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 1">
  <p:cSld name="TITLE_2_1_1_1_1_1_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">
  <p:cSld name="CUSTOM_2_1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>
  <p:cSld name="TITLE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Blue">
  <p:cSld name="TITLE_2_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Yellow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Yellow">
  <p:cSld name="TITLE_2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Green">
  <p:cSld name="CUSTOM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9" r:id="rId9"/>
    <p:sldLayoutId id="2147483661" r:id="rId10"/>
    <p:sldLayoutId id="2147483665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7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02/24/15510251487267_Capture%20d%E2%80%99e%CC%81cran%202019-02-20%20a%CC%80%2017.37.38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485175" y="3846487"/>
            <a:ext cx="8310300" cy="90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Presented by: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Octave Antoni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Last Updated: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October 6</a:t>
            </a:r>
            <a:r>
              <a:rPr lang="en" sz="1800" baseline="300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, 2022</a:t>
            </a:r>
            <a:endParaRPr sz="8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16848" y="2120100"/>
            <a:ext cx="831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3C4043"/>
                </a:solidFill>
                <a:latin typeface="Google Sans Medium"/>
                <a:ea typeface="Roboto"/>
                <a:cs typeface="Roboto"/>
                <a:sym typeface="Google Sans Medium"/>
              </a:rPr>
              <a:t>Olist Customer Segmentation</a:t>
            </a:r>
            <a:endParaRPr sz="4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522575" y="3505418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7"/>
          <p:cNvSpPr txBox="1"/>
          <p:nvPr/>
        </p:nvSpPr>
        <p:spPr>
          <a:xfrm>
            <a:off x="7814375" y="292125"/>
            <a:ext cx="1210200" cy="1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 descr="Olist Homepage">
            <a:hlinkClick r:id="rId3"/>
            <a:extLst>
              <a:ext uri="{FF2B5EF4-FFF2-40B4-BE49-F238E27FC236}">
                <a16:creationId xmlns:a16="http://schemas.microsoft.com/office/drawing/2014/main" id="{8571EB31-1B68-E710-A6F5-62CC6B6F5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630" y="308196"/>
            <a:ext cx="3662737" cy="196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and Optimization</a:t>
            </a:r>
          </a:p>
        </p:txBody>
      </p:sp>
    </p:spTree>
    <p:extLst>
      <p:ext uri="{BB962C8B-B14F-4D97-AF65-F5344CB8AC3E}">
        <p14:creationId xmlns:p14="http://schemas.microsoft.com/office/powerpoint/2010/main" val="3848909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412" y="832804"/>
            <a:ext cx="4180778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2 studied options 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Inertia minimization algorithm  </a:t>
            </a:r>
          </a:p>
          <a:p>
            <a:pPr marL="628650" lvl="1" indent="0">
              <a:lnSpc>
                <a:spcPct val="200000"/>
              </a:lnSpc>
              <a:buNone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	K-means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Density based algorithm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DBSCAN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Performance indicator : Silhouette score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Measures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the similarity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of objects within clusters and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the separation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of different clusters.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Ranges from -1 to 1.</a:t>
            </a: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Candidate Models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074" name="Picture 2" descr="Understanding DBSCAN Algorithm and Implementation from Scratch | by  Andrewngai | Towards Data Science">
            <a:extLst>
              <a:ext uri="{FF2B5EF4-FFF2-40B4-BE49-F238E27FC236}">
                <a16:creationId xmlns:a16="http://schemas.microsoft.com/office/drawing/2014/main" id="{EB2ACCFC-B370-74E4-FF73-AB41EC65E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782" y="1717097"/>
            <a:ext cx="4577218" cy="1709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087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61471"/>
            <a:ext cx="4571999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Optimization of the parameters </a:t>
            </a:r>
            <a:r>
              <a:rPr lang="en-US" sz="1400" dirty="0">
                <a:solidFill>
                  <a:schemeClr val="tx1"/>
                </a:solidFill>
              </a:rPr>
              <a:t>of the 2 models using manual Grid search</a:t>
            </a: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Compute </a:t>
            </a:r>
            <a:r>
              <a:rPr lang="en-US" sz="1400" b="1" dirty="0">
                <a:solidFill>
                  <a:schemeClr val="tx1"/>
                </a:solidFill>
              </a:rPr>
              <a:t>Silhouette score and Stability index </a:t>
            </a:r>
            <a:r>
              <a:rPr lang="en-US" sz="1400" dirty="0">
                <a:solidFill>
                  <a:schemeClr val="tx1"/>
                </a:solidFill>
              </a:rPr>
              <a:t>on the 2 models with the best hyperparameters</a:t>
            </a:r>
          </a:p>
          <a:p>
            <a:pPr marL="171450" indent="0">
              <a:lnSpc>
                <a:spcPct val="20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marL="171450" indent="0">
              <a:lnSpc>
                <a:spcPct val="200000"/>
              </a:lnSpc>
              <a:buNone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DBSCAN has the best performance and will be chosen as our model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419589"/>
          </a:xfrm>
        </p:spPr>
        <p:txBody>
          <a:bodyPr/>
          <a:lstStyle/>
          <a:p>
            <a:r>
              <a:rPr lang="en-US" sz="2200" b="1" dirty="0">
                <a:solidFill>
                  <a:schemeClr val="tx1"/>
                </a:solidFill>
              </a:rPr>
              <a:t>Model Selection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7418CC-1F65-970C-AE54-BA41A8CF1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553602" y="534484"/>
            <a:ext cx="4590398" cy="409166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550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22721"/>
            <a:ext cx="4439473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Our model has a </a:t>
            </a:r>
            <a:r>
              <a:rPr lang="en-US" sz="1400" b="1" dirty="0">
                <a:solidFill>
                  <a:schemeClr val="tx1"/>
                </a:solidFill>
              </a:rPr>
              <a:t>good Silhouette score at 0,597 </a:t>
            </a:r>
            <a:r>
              <a:rPr lang="en-US" sz="1400" dirty="0">
                <a:solidFill>
                  <a:schemeClr val="tx1"/>
                </a:solidFill>
              </a:rPr>
              <a:t>on the whole dataset.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Stability score = 1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It separates the dataset in </a:t>
            </a:r>
            <a:r>
              <a:rPr lang="en-US" sz="1400" b="1" dirty="0">
                <a:solidFill>
                  <a:schemeClr val="tx1"/>
                </a:solidFill>
              </a:rPr>
              <a:t>6 clusters.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There is an </a:t>
            </a:r>
            <a:r>
              <a:rPr lang="en-US" sz="1400" b="1" dirty="0">
                <a:solidFill>
                  <a:schemeClr val="tx1"/>
                </a:solidFill>
              </a:rPr>
              <a:t>unequal distribution of the samples in those clusters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Cluster 0 (in blue) predominant.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1" y="15324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Final Model Performance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BBC463-10EE-08A2-79CF-7DC2A094B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563146" y="878971"/>
            <a:ext cx="4580854" cy="338555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889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00016"/>
            <a:ext cx="4571999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Our selected model and pipeline uses </a:t>
            </a:r>
            <a:r>
              <a:rPr lang="en-US" sz="1400" b="1" dirty="0">
                <a:solidFill>
                  <a:schemeClr val="tx1"/>
                </a:solidFill>
              </a:rPr>
              <a:t>the Ridge Classifier </a:t>
            </a:r>
            <a:r>
              <a:rPr lang="en-US" sz="1400" dirty="0">
                <a:solidFill>
                  <a:schemeClr val="tx1"/>
                </a:solidFill>
              </a:rPr>
              <a:t>linear algorithm</a:t>
            </a:r>
            <a:r>
              <a:rPr lang="en-US" sz="14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Final ROC AUC Score : 0,76</a:t>
            </a:r>
          </a:p>
          <a:p>
            <a:pPr>
              <a:lnSpc>
                <a:spcPct val="100000"/>
              </a:lnSpc>
            </a:pPr>
            <a:endParaRPr lang="en-US" sz="14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Detects 70% of bad borrowers </a:t>
            </a:r>
            <a:r>
              <a:rPr lang="en-US" sz="1400" dirty="0">
                <a:solidFill>
                  <a:schemeClr val="tx1"/>
                </a:solidFill>
              </a:rPr>
              <a:t>at the cost of a </a:t>
            </a:r>
            <a:r>
              <a:rPr lang="en-US" sz="1400" b="1" dirty="0">
                <a:solidFill>
                  <a:schemeClr val="tx1"/>
                </a:solidFill>
              </a:rPr>
              <a:t>misdetection of 30% of good borrowers</a:t>
            </a:r>
          </a:p>
          <a:p>
            <a:pPr marL="171450" indent="0">
              <a:lnSpc>
                <a:spcPct val="100000"/>
              </a:lnSpc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Features with the highest coefficients : extracted from the Credit Card dataset</a:t>
            </a:r>
          </a:p>
          <a:p>
            <a:pPr marL="171450" indent="0">
              <a:lnSpc>
                <a:spcPct val="20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419589"/>
          </a:xfrm>
        </p:spPr>
        <p:txBody>
          <a:bodyPr/>
          <a:lstStyle/>
          <a:p>
            <a:r>
              <a:rPr lang="en-US" sz="2200" b="1" dirty="0">
                <a:solidFill>
                  <a:schemeClr val="tx1"/>
                </a:solidFill>
              </a:rPr>
              <a:t>Selected Model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D519F58-E478-C36F-3DFB-A223B3F02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0"/>
            <a:ext cx="4572001" cy="342108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7F2CB3-F4F1-810A-03F5-AB0DCF977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848" y="3437731"/>
            <a:ext cx="3522302" cy="17057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5712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Interpretability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96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501" y="788908"/>
            <a:ext cx="3961685" cy="424029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Goals: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Build trust in the model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Interpret the probabilities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Importance of different features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Avoid bias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Model based on Linear Regression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Easy to explain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Coefficients are provided 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Easy to figure out which features are important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238848"/>
            <a:ext cx="3864600" cy="9094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Model Interpretability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398601E-B6DC-93EC-974F-FF7662FC0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095431"/>
            <a:ext cx="4572000" cy="29310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068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20686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117599" y="489502"/>
            <a:ext cx="8908802" cy="416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The dataset provided had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 lot of missing values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and a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significant amount of features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We have built a model using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Ridge Regression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with this dataset.</a:t>
            </a:r>
          </a:p>
          <a:p>
            <a:pPr marL="171450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It is an interpretable model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that can be used by non-technical employees.</a:t>
            </a:r>
          </a:p>
          <a:p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The model is able to detect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70% of potential bad borrowers at the cost of 30% of misdetection of good customers.</a:t>
            </a:r>
          </a:p>
          <a:p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coefficients of each feature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can be easily interpreted, the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most useful dataset is the credit card balance data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This model could be improved by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using a better performing but less interpretable algorithm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136782"/>
            <a:ext cx="7797000" cy="414300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0205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6970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F24A-EB88-79D1-5D17-DD39597F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Table of contents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CDB-A930-C137-DF22-D3377441CBBC}"/>
              </a:ext>
            </a:extLst>
          </p:cNvPr>
          <p:cNvSpPr txBox="1"/>
          <p:nvPr/>
        </p:nvSpPr>
        <p:spPr>
          <a:xfrm>
            <a:off x="673500" y="975928"/>
            <a:ext cx="779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Building a </a:t>
            </a:r>
            <a:r>
              <a:rPr lang="fr-FR" sz="2000" dirty="0" err="1">
                <a:latin typeface="Google Sans" panose="020B0604020202020204" charset="0"/>
              </a:rPr>
              <a:t>Robust</a:t>
            </a:r>
            <a:r>
              <a:rPr lang="fr-FR" sz="2000" dirty="0">
                <a:latin typeface="Google Sans" panose="020B0604020202020204" charset="0"/>
              </a:rPr>
              <a:t> </a:t>
            </a:r>
            <a:r>
              <a:rPr lang="fr-FR" sz="2000" dirty="0" err="1">
                <a:latin typeface="Google Sans" panose="020B0604020202020204" charset="0"/>
              </a:rPr>
              <a:t>Dataset</a:t>
            </a:r>
            <a:endParaRPr lang="fr-FR" sz="2000" dirty="0">
              <a:latin typeface="Google Sans" panose="020B0604020202020204" charset="0"/>
            </a:endParaRP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Model </a:t>
            </a:r>
            <a:r>
              <a:rPr lang="fr-FR" sz="2000" dirty="0" err="1">
                <a:latin typeface="Google Sans" panose="020B0604020202020204" charset="0"/>
              </a:rPr>
              <a:t>Selection</a:t>
            </a:r>
            <a:r>
              <a:rPr lang="fr-FR" sz="2000" dirty="0">
                <a:latin typeface="Google Sans" panose="020B0604020202020204" charset="0"/>
              </a:rPr>
              <a:t> and </a:t>
            </a:r>
            <a:r>
              <a:rPr lang="fr-FR" sz="2000" dirty="0" err="1">
                <a:latin typeface="Google Sans" panose="020B0604020202020204" charset="0"/>
              </a:rPr>
              <a:t>Optimization</a:t>
            </a: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Model Performance</a:t>
            </a: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1013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23846" y="678675"/>
            <a:ext cx="8637217" cy="41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Main goal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Using a clustering algorithm to segment the customers of an ecommerce website.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Key points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Stability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of the segmentation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Creating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relevant 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Actionable description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of the clusters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Analysis of order history, products purchased, customer reviews and location.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Identifying the best model to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answer the business need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7936-7DC4-1625-15D7-6DCEB7D2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Robust Dataset</a:t>
            </a:r>
          </a:p>
        </p:txBody>
      </p:sp>
    </p:spTree>
    <p:extLst>
      <p:ext uri="{BB962C8B-B14F-4D97-AF65-F5344CB8AC3E}">
        <p14:creationId xmlns:p14="http://schemas.microsoft.com/office/powerpoint/2010/main" val="405058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2031" y="15132"/>
            <a:ext cx="7797800" cy="414337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514545" y="409250"/>
            <a:ext cx="8521204" cy="4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Dataset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9 csv 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Orders, order items, order payments, order reviews, products, sellers, customers, locations, category translations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99441 orders, 96096 unique customers  Few returning customers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050" name="Picture 2" descr="Data Schema">
            <a:extLst>
              <a:ext uri="{FF2B5EF4-FFF2-40B4-BE49-F238E27FC236}">
                <a16:creationId xmlns:a16="http://schemas.microsoft.com/office/drawing/2014/main" id="{CEC22E8D-E2C0-5BD6-6848-5C8536E79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769" y="2202871"/>
            <a:ext cx="4659629" cy="280408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97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398" y="191881"/>
            <a:ext cx="7797800" cy="414337"/>
          </a:xfrm>
        </p:spPr>
        <p:txBody>
          <a:bodyPr/>
          <a:lstStyle/>
          <a:p>
            <a:r>
              <a:rPr lang="en-US" dirty="0"/>
              <a:t>Data Cleaning and Filtering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11398" y="1095293"/>
            <a:ext cx="8521204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Cleaning duplicate product categories using </a:t>
            </a:r>
            <a:r>
              <a:rPr lang="en-US" sz="1600" b="1" dirty="0" err="1">
                <a:solidFill>
                  <a:schemeClr val="tx1"/>
                </a:solidFill>
              </a:rPr>
              <a:t>Levenshtein</a:t>
            </a:r>
            <a:r>
              <a:rPr lang="en-US" sz="1600" b="1" dirty="0">
                <a:solidFill>
                  <a:schemeClr val="tx1"/>
                </a:solidFill>
              </a:rPr>
              <a:t> distance algorithm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Removing product size data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Imputation of missing coordinates </a:t>
            </a:r>
            <a:r>
              <a:rPr lang="en-US" sz="1600" dirty="0">
                <a:solidFill>
                  <a:schemeClr val="tx1"/>
                </a:solidFill>
              </a:rPr>
              <a:t>by aggregating by state and calculating the mean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Keeping only completed orders (delivered or cancelled)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Removing samples with NAs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Only 4% of the dataset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Transforming timestamps into datetime fields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Merging all the data in a single </a:t>
            </a:r>
            <a:r>
              <a:rPr lang="en-US" sz="1600" dirty="0" err="1">
                <a:solidFill>
                  <a:schemeClr val="tx1"/>
                </a:solidFill>
              </a:rPr>
              <a:t>dataframe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 marL="171450" indent="0">
              <a:lnSpc>
                <a:spcPct val="10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2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D335-D534-4169-0911-3A5D6A387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563" y="174409"/>
            <a:ext cx="3864600" cy="414300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D91D2-D7DA-3ECC-C1A2-CDE5237C6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57464"/>
            <a:ext cx="4573677" cy="24037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880336-3ED7-AE50-0DA7-9396BFAC09AC}"/>
              </a:ext>
            </a:extLst>
          </p:cNvPr>
          <p:cNvSpPr txBox="1"/>
          <p:nvPr/>
        </p:nvSpPr>
        <p:spPr>
          <a:xfrm>
            <a:off x="5354259" y="16278"/>
            <a:ext cx="3009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Pie chart of the region of customers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9AFBA1-8713-708A-8C59-E089016E42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218" t="479" r="2043" b="11291"/>
          <a:stretch/>
        </p:blipFill>
        <p:spPr>
          <a:xfrm>
            <a:off x="4903055" y="2786347"/>
            <a:ext cx="3911564" cy="2340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8D159F2-18D3-E686-F83E-B2D9E3DB0F28}"/>
              </a:ext>
            </a:extLst>
          </p:cNvPr>
          <p:cNvSpPr txBox="1">
            <a:spLocks/>
          </p:cNvSpPr>
          <p:nvPr/>
        </p:nvSpPr>
        <p:spPr>
          <a:xfrm>
            <a:off x="279261" y="641082"/>
            <a:ext cx="3961685" cy="4240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42% of customers from the Sao Paulo </a:t>
            </a:r>
            <a:r>
              <a:rPr lang="en-US" sz="1400" dirty="0">
                <a:solidFill>
                  <a:schemeClr val="tx1"/>
                </a:solidFill>
              </a:rPr>
              <a:t>(SP) region, followed by Rio (RJ) at 12,7%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97% of customers </a:t>
            </a:r>
            <a:r>
              <a:rPr lang="en-US" sz="1400" dirty="0">
                <a:solidFill>
                  <a:schemeClr val="tx1"/>
                </a:solidFill>
              </a:rPr>
              <a:t>in the dataset </a:t>
            </a:r>
            <a:r>
              <a:rPr lang="en-US" sz="1400" b="1" dirty="0">
                <a:solidFill>
                  <a:schemeClr val="tx1"/>
                </a:solidFill>
              </a:rPr>
              <a:t>are first time customers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74% of payments by credit card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Numeric variables are not Gaussian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Correlation between payment value, price and freight value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Moderate correlation between use of credit card and number of installments</a:t>
            </a:r>
          </a:p>
        </p:txBody>
      </p:sp>
    </p:spTree>
    <p:extLst>
      <p:ext uri="{BB962C8B-B14F-4D97-AF65-F5344CB8AC3E}">
        <p14:creationId xmlns:p14="http://schemas.microsoft.com/office/powerpoint/2010/main" val="166837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398" y="238416"/>
            <a:ext cx="7797800" cy="414337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251392" y="723176"/>
            <a:ext cx="8641216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Calculated </a:t>
            </a:r>
            <a:r>
              <a:rPr lang="en-US" sz="1600" b="1" dirty="0">
                <a:solidFill>
                  <a:schemeClr val="tx1"/>
                </a:solidFill>
              </a:rPr>
              <a:t>distance between seller and customer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Computed </a:t>
            </a:r>
            <a:r>
              <a:rPr lang="en-US" sz="1600" b="1" dirty="0">
                <a:solidFill>
                  <a:schemeClr val="tx1"/>
                </a:solidFill>
              </a:rPr>
              <a:t>difference between payment value and price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Calculated delays for order approval, shipping and order review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Encoded categorical variables </a:t>
            </a:r>
            <a:r>
              <a:rPr lang="en-US" sz="1600" dirty="0">
                <a:solidFill>
                  <a:schemeClr val="tx1"/>
                </a:solidFill>
              </a:rPr>
              <a:t>with cross tabulation and One-Hot Encoding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Aggregated the dataset over customer unique id </a:t>
            </a:r>
            <a:r>
              <a:rPr lang="en-US" sz="1600" dirty="0">
                <a:solidFill>
                  <a:schemeClr val="tx1"/>
                </a:solidFill>
              </a:rPr>
              <a:t>with several aggregation techniques (</a:t>
            </a:r>
            <a:r>
              <a:rPr lang="en-US" sz="1600" dirty="0" err="1">
                <a:solidFill>
                  <a:schemeClr val="tx1"/>
                </a:solidFill>
              </a:rPr>
              <a:t>nunique</a:t>
            </a:r>
            <a:r>
              <a:rPr lang="en-US" sz="1600" dirty="0">
                <a:solidFill>
                  <a:schemeClr val="tx1"/>
                </a:solidFill>
              </a:rPr>
              <a:t>, count, max, min, average, sum)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Performed train-test split for final test of </a:t>
            </a:r>
            <a:r>
              <a:rPr lang="en-US" sz="1600" b="1" dirty="0">
                <a:solidFill>
                  <a:schemeClr val="tx1"/>
                </a:solidFill>
              </a:rPr>
              <a:t>stability</a:t>
            </a:r>
          </a:p>
        </p:txBody>
      </p:sp>
    </p:spTree>
    <p:extLst>
      <p:ext uri="{BB962C8B-B14F-4D97-AF65-F5344CB8AC3E}">
        <p14:creationId xmlns:p14="http://schemas.microsoft.com/office/powerpoint/2010/main" val="198638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398" y="238416"/>
            <a:ext cx="7797800" cy="414337"/>
          </a:xfrm>
        </p:spPr>
        <p:txBody>
          <a:bodyPr/>
          <a:lstStyle/>
          <a:p>
            <a:r>
              <a:rPr lang="en-US" dirty="0"/>
              <a:t>Preprocessing Pipeline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251392" y="723176"/>
            <a:ext cx="8641216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3 steps preprocessing pipeline :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Feature Selection using </a:t>
            </a:r>
            <a:r>
              <a:rPr lang="en-US" sz="1600" b="1" dirty="0">
                <a:solidFill>
                  <a:schemeClr val="tx1"/>
                </a:solidFill>
              </a:rPr>
              <a:t>Variance Threshold </a:t>
            </a:r>
            <a:r>
              <a:rPr lang="en-US" sz="1600" dirty="0">
                <a:solidFill>
                  <a:schemeClr val="tx1"/>
                </a:solidFill>
              </a:rPr>
              <a:t>(0,04)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Feature Selection using custom </a:t>
            </a:r>
            <a:r>
              <a:rPr lang="en-US" sz="1600" b="1" dirty="0">
                <a:solidFill>
                  <a:schemeClr val="tx1"/>
                </a:solidFill>
              </a:rPr>
              <a:t>Correlation Selector</a:t>
            </a:r>
            <a:r>
              <a:rPr lang="en-US" sz="1600" dirty="0">
                <a:solidFill>
                  <a:schemeClr val="tx1"/>
                </a:solidFill>
              </a:rPr>
              <a:t> (0,8) with feature names out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Scaling using </a:t>
            </a:r>
            <a:r>
              <a:rPr lang="en-US" sz="1600" b="1" dirty="0" err="1">
                <a:solidFill>
                  <a:schemeClr val="tx1"/>
                </a:solidFill>
              </a:rPr>
              <a:t>MinMaxScaler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8A5BA-F0D6-36EF-9A12-EF62B730C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942" y="3104142"/>
            <a:ext cx="2358115" cy="18997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4730345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5348</TotalTime>
  <Words>696</Words>
  <Application>Microsoft Office PowerPoint</Application>
  <PresentationFormat>On-screen Show (16:9)</PresentationFormat>
  <Paragraphs>127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Google Sans</vt:lpstr>
      <vt:lpstr>Google Sans Medium</vt:lpstr>
      <vt:lpstr>Roboto</vt:lpstr>
      <vt:lpstr>Helvetica Neue Light</vt:lpstr>
      <vt:lpstr>Wingdings</vt:lpstr>
      <vt:lpstr>Arial</vt:lpstr>
      <vt:lpstr>Google GBO Template</vt:lpstr>
      <vt:lpstr>PowerPoint Presentation</vt:lpstr>
      <vt:lpstr>Table of contents</vt:lpstr>
      <vt:lpstr>Introduction</vt:lpstr>
      <vt:lpstr>Building a Robust Dataset</vt:lpstr>
      <vt:lpstr>Dataset</vt:lpstr>
      <vt:lpstr>Data Cleaning and Filtering</vt:lpstr>
      <vt:lpstr>Exploratory Data Analysis</vt:lpstr>
      <vt:lpstr>Feature Engineering</vt:lpstr>
      <vt:lpstr>Preprocessing Pipeline</vt:lpstr>
      <vt:lpstr>Model Selection and Optimization</vt:lpstr>
      <vt:lpstr>Candidate Models</vt:lpstr>
      <vt:lpstr>Model Selection</vt:lpstr>
      <vt:lpstr>Final Model Performance</vt:lpstr>
      <vt:lpstr>Selected Model</vt:lpstr>
      <vt:lpstr>Model Interpretability </vt:lpstr>
      <vt:lpstr>Model Interpretability</vt:lpstr>
      <vt:lpstr>Conclusion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Octave Antoni</dc:creator>
  <cp:lastModifiedBy>Octave Antoni</cp:lastModifiedBy>
  <cp:revision>51</cp:revision>
  <dcterms:modified xsi:type="dcterms:W3CDTF">2022-10-05T15:42:23Z</dcterms:modified>
</cp:coreProperties>
</file>