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49" r:id="rId8"/>
    <p:sldId id="344" r:id="rId9"/>
    <p:sldId id="346" r:id="rId10"/>
    <p:sldId id="311" r:id="rId11"/>
    <p:sldId id="301" r:id="rId12"/>
    <p:sldId id="338" r:id="rId13"/>
    <p:sldId id="335" r:id="rId14"/>
    <p:sldId id="348" r:id="rId15"/>
    <p:sldId id="313" r:id="rId16"/>
    <p:sldId id="331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462" autoAdjust="0"/>
  </p:normalViewPr>
  <p:slideViewPr>
    <p:cSldViewPr snapToGrid="0">
      <p:cViewPr varScale="1">
        <p:scale>
          <a:sx n="138" d="100"/>
          <a:sy n="138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51487267_Capture%20d%E2%80%99e%CC%81cran%202019-02-20%20a%CC%80%2017.37.3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6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212010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Olist Customer Segmentation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Olist Homepage">
            <a:hlinkClick r:id="rId3"/>
            <a:extLst>
              <a:ext uri="{FF2B5EF4-FFF2-40B4-BE49-F238E27FC236}">
                <a16:creationId xmlns:a16="http://schemas.microsoft.com/office/drawing/2014/main" id="{8571EB31-1B68-E710-A6F5-62CC6B6F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30" y="308196"/>
            <a:ext cx="3662737" cy="19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studied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Inertia minimization algorithm 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Kmeans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Density based algorithm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Silhouette 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Measures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similarity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objects within clusters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different clusters.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Ranges from -1 to 1.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Understanding DBSCAN Algorithm and Implementation from Scratch | by  Andrewngai | Towards Data Science">
            <a:extLst>
              <a:ext uri="{FF2B5EF4-FFF2-40B4-BE49-F238E27FC236}">
                <a16:creationId xmlns:a16="http://schemas.microsoft.com/office/drawing/2014/main" id="{EB2ACCFC-B370-74E4-FF73-AB41EC65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82" y="1717097"/>
            <a:ext cx="4577218" cy="1709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3 models using an optimized search algorithm (Bayesian Search)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ROC AUC (test) score on the 3 models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Ridge Classifier has the best performance and will be chosen for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02" y="602671"/>
            <a:ext cx="4594514" cy="39381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22721"/>
            <a:ext cx="4439473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To improve our model further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most efficient scaler (</a:t>
            </a:r>
            <a:r>
              <a:rPr lang="en-US" sz="1400" b="1" dirty="0">
                <a:solidFill>
                  <a:schemeClr val="tx1"/>
                </a:solidFill>
              </a:rPr>
              <a:t>Standard Scaler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 Identification of the best feature selection method (</a:t>
            </a:r>
            <a:r>
              <a:rPr lang="en-US" sz="1400" b="1" dirty="0">
                <a:solidFill>
                  <a:schemeClr val="tx1"/>
                </a:solidFill>
              </a:rPr>
              <a:t>Boruta Algorithm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best categorical variable encoding methods (</a:t>
            </a:r>
            <a:r>
              <a:rPr lang="en-US" sz="1400" b="1" dirty="0">
                <a:solidFill>
                  <a:schemeClr val="tx1"/>
                </a:solidFill>
              </a:rPr>
              <a:t>Mixed Encoding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Applied the most performant oversampling algorithm and ratio  (</a:t>
            </a:r>
            <a:r>
              <a:rPr lang="en-US" sz="1400" b="1" dirty="0">
                <a:solidFill>
                  <a:schemeClr val="tx1"/>
                </a:solidFill>
              </a:rPr>
              <a:t>ADASYN</a:t>
            </a:r>
            <a:r>
              <a:rPr lang="en-US" sz="1400" dirty="0">
                <a:solidFill>
                  <a:schemeClr val="tx1"/>
                </a:solidFill>
              </a:rPr>
              <a:t> ratio =1)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Optimization of the preprocessing pipeline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29" y="0"/>
            <a:ext cx="2506662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583C4-94B8-22EC-D789-953E88E3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77" y="2632999"/>
            <a:ext cx="3723367" cy="2429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2A5FFD-BF6E-16BC-7FC6-9ADB0734DE47}"/>
              </a:ext>
            </a:extLst>
          </p:cNvPr>
          <p:cNvSpPr txBox="1"/>
          <p:nvPr/>
        </p:nvSpPr>
        <p:spPr>
          <a:xfrm>
            <a:off x="7460672" y="4121727"/>
            <a:ext cx="173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= Boruta Selector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F9223-0A70-C42F-5A98-D508B94C3084}"/>
              </a:ext>
            </a:extLst>
          </p:cNvPr>
          <p:cNvSpPr txBox="1"/>
          <p:nvPr/>
        </p:nvSpPr>
        <p:spPr>
          <a:xfrm>
            <a:off x="7460671" y="3586002"/>
            <a:ext cx="173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= Median Imputer</a:t>
            </a: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0016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selected model and pipeline uses </a:t>
            </a:r>
            <a:r>
              <a:rPr lang="en-US" sz="1400" b="1" dirty="0">
                <a:solidFill>
                  <a:schemeClr val="tx1"/>
                </a:solidFill>
              </a:rPr>
              <a:t>the Ridge Classifier </a:t>
            </a:r>
            <a:r>
              <a:rPr lang="en-US" sz="1400" dirty="0">
                <a:solidFill>
                  <a:schemeClr val="tx1"/>
                </a:solidFill>
              </a:rPr>
              <a:t>linear algorithm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Final ROC AUC Score : 0,76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Detects 70% of bad borrowers </a:t>
            </a:r>
            <a:r>
              <a:rPr lang="en-US" sz="1400" dirty="0">
                <a:solidFill>
                  <a:schemeClr val="tx1"/>
                </a:solidFill>
              </a:rPr>
              <a:t>at the cost of a </a:t>
            </a:r>
            <a:r>
              <a:rPr lang="en-US" sz="1400" b="1" dirty="0">
                <a:solidFill>
                  <a:schemeClr val="tx1"/>
                </a:solidFill>
              </a:rPr>
              <a:t>misdetection of 30% of good borrowers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Features with the highest coefficients : extracted from the Credit Card dataset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Selected Model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519F58-E478-C36F-3DFB-A223B3F0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4572001" cy="34210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F2CB3-F4F1-810A-03F5-AB0DCF97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848" y="3437731"/>
            <a:ext cx="3522302" cy="1705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788908"/>
            <a:ext cx="3961685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Goals: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Build trust in the model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Interpret the probabilities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Importance of different features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Avoid bias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Model based on Linear Regression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Easy to explain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Coefficients are provided 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Easy to figure out which features are important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238848"/>
            <a:ext cx="3864600" cy="9094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Interpretability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98601E-B6DC-93EC-974F-FF7662FC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095431"/>
            <a:ext cx="4572000" cy="293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dataset provided had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lot of missing values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significant amount of features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built a model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with this dataset.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It is an interpretable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that can be used by non-technical employees.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is able to detect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70% of potential bad borrowers at the cost of 30% of misdetection of good customers.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coefficients of each feature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can be easily interpreted,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useful dataset is the credit card balance 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using a better performing but less interpretable algorithm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36782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Performance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Using a clustering algorithm to segment the customers of an ecommerce website.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segmentation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Creating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Actionable description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clusters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order history, products purchased, customer reviews and location.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Orders, order items, order payments, order reviews, products, sellers, customers, locations, category translations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99441 orders, 96096 unique customers  Few returning customers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ata Schema">
            <a:extLst>
              <a:ext uri="{FF2B5EF4-FFF2-40B4-BE49-F238E27FC236}">
                <a16:creationId xmlns:a16="http://schemas.microsoft.com/office/drawing/2014/main" id="{CEC22E8D-E2C0-5BD6-6848-5C8536E7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69" y="2202871"/>
            <a:ext cx="4659629" cy="2804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 and Filtering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095293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Cleaning duplicate product categories using </a:t>
            </a:r>
            <a:r>
              <a:rPr lang="en-US" sz="1600" b="1" dirty="0" err="1">
                <a:solidFill>
                  <a:schemeClr val="tx1"/>
                </a:solidFill>
              </a:rPr>
              <a:t>Levenshtein</a:t>
            </a:r>
            <a:r>
              <a:rPr lang="en-US" sz="1600" b="1" dirty="0">
                <a:solidFill>
                  <a:schemeClr val="tx1"/>
                </a:solidFill>
              </a:rPr>
              <a:t> distance algorithm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product size data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Imputation of missing coordinates </a:t>
            </a:r>
            <a:r>
              <a:rPr lang="en-US" sz="1600" dirty="0">
                <a:solidFill>
                  <a:schemeClr val="tx1"/>
                </a:solidFill>
              </a:rPr>
              <a:t>by aggregating by state and calculating the mean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Keeping only completed orders (delivered or cancelled)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samples with NAs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4% of the dataset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Transforming timestamps into datetime fields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Merging all the data in a single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D335-D534-4169-0911-3A5D6A38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63" y="174409"/>
            <a:ext cx="3864600" cy="4143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D91D2-D7DA-3ECC-C1A2-CDE5237C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464"/>
            <a:ext cx="4573677" cy="2403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80336-3ED7-AE50-0DA7-9396BFAC09AC}"/>
              </a:ext>
            </a:extLst>
          </p:cNvPr>
          <p:cNvSpPr txBox="1"/>
          <p:nvPr/>
        </p:nvSpPr>
        <p:spPr>
          <a:xfrm>
            <a:off x="5354259" y="16278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Pie chart of the region of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9AFBA1-8713-708A-8C59-E089016E4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18" t="479" r="2043" b="11291"/>
          <a:stretch/>
        </p:blipFill>
        <p:spPr>
          <a:xfrm>
            <a:off x="4903055" y="2786347"/>
            <a:ext cx="3911564" cy="234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D159F2-18D3-E686-F83E-B2D9E3DB0F28}"/>
              </a:ext>
            </a:extLst>
          </p:cNvPr>
          <p:cNvSpPr txBox="1">
            <a:spLocks/>
          </p:cNvSpPr>
          <p:nvPr/>
        </p:nvSpPr>
        <p:spPr>
          <a:xfrm>
            <a:off x="279261" y="641082"/>
            <a:ext cx="3961685" cy="424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42% of customers from the Sao Paulo </a:t>
            </a:r>
            <a:r>
              <a:rPr lang="en-US" sz="1400" dirty="0">
                <a:solidFill>
                  <a:schemeClr val="tx1"/>
                </a:solidFill>
              </a:rPr>
              <a:t>(SP) region, followed by Rio (RJ) at 12,7%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97% of customers </a:t>
            </a:r>
            <a:r>
              <a:rPr lang="en-US" sz="1400" dirty="0">
                <a:solidFill>
                  <a:schemeClr val="tx1"/>
                </a:solidFill>
              </a:rPr>
              <a:t>in the dataset </a:t>
            </a:r>
            <a:r>
              <a:rPr lang="en-US" sz="1400" b="1" dirty="0">
                <a:solidFill>
                  <a:schemeClr val="tx1"/>
                </a:solidFill>
              </a:rPr>
              <a:t>are first time customers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74% of payments by credit card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Numeric variables are not Gaussian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Correlation between payment value, price and freight value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Moderate correlation between use of credit card and number of installments</a:t>
            </a:r>
          </a:p>
        </p:txBody>
      </p:sp>
    </p:spTree>
    <p:extLst>
      <p:ext uri="{BB962C8B-B14F-4D97-AF65-F5344CB8AC3E}">
        <p14:creationId xmlns:p14="http://schemas.microsoft.com/office/powerpoint/2010/main" val="16683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Calculated </a:t>
            </a:r>
            <a:r>
              <a:rPr lang="en-US" sz="1600" b="1" dirty="0">
                <a:solidFill>
                  <a:schemeClr val="tx1"/>
                </a:solidFill>
              </a:rPr>
              <a:t>distance between seller and customer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Computed </a:t>
            </a:r>
            <a:r>
              <a:rPr lang="en-US" sz="1600" b="1" dirty="0">
                <a:solidFill>
                  <a:schemeClr val="tx1"/>
                </a:solidFill>
              </a:rPr>
              <a:t>difference between payment value and price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Calculated delays for order approval, shipping and order review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Encoded categorical variables </a:t>
            </a:r>
            <a:r>
              <a:rPr lang="en-US" sz="1600" dirty="0">
                <a:solidFill>
                  <a:schemeClr val="tx1"/>
                </a:solidFill>
              </a:rPr>
              <a:t>with cross tabulation and One-Hot Encoding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Aggregated the dataset over customer unique id </a:t>
            </a:r>
            <a:r>
              <a:rPr lang="en-US" sz="1600" dirty="0">
                <a:solidFill>
                  <a:schemeClr val="tx1"/>
                </a:solidFill>
              </a:rPr>
              <a:t>with several aggregation techniques (</a:t>
            </a:r>
            <a:r>
              <a:rPr lang="en-US" sz="1600" dirty="0" err="1">
                <a:solidFill>
                  <a:schemeClr val="tx1"/>
                </a:solidFill>
              </a:rPr>
              <a:t>nunique</a:t>
            </a:r>
            <a:r>
              <a:rPr lang="en-US" sz="1600" dirty="0">
                <a:solidFill>
                  <a:schemeClr val="tx1"/>
                </a:solidFill>
              </a:rPr>
              <a:t>, count, max, min, average, sum)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train-test split for final test of </a:t>
            </a:r>
            <a:r>
              <a:rPr lang="en-US" sz="1600" b="1" dirty="0">
                <a:solidFill>
                  <a:schemeClr val="tx1"/>
                </a:solidFill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3 steps preprocessing pipeline 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Variance Threshold (0,04)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Correlation Selector (0,8)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Scaling using </a:t>
            </a:r>
            <a:r>
              <a:rPr lang="en-US" sz="1600" dirty="0" err="1">
                <a:solidFill>
                  <a:schemeClr val="tx1"/>
                </a:solidFill>
              </a:rPr>
              <a:t>MinMaxScaler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8A5BA-F0D6-36EF-9A12-EF62B730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42" y="3104142"/>
            <a:ext cx="2358115" cy="1899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709</Words>
  <Application>Microsoft Office PowerPoint</Application>
  <PresentationFormat>On-screen Show (16:9)</PresentationFormat>
  <Paragraphs>128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Google Sans</vt:lpstr>
      <vt:lpstr>Google Sans Medium</vt:lpstr>
      <vt:lpstr>Roboto</vt:lpstr>
      <vt:lpstr>Wingdings</vt:lpstr>
      <vt:lpstr>Arial</vt:lpstr>
      <vt:lpstr>Helvetica Neue Light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 and Filtering</vt:lpstr>
      <vt:lpstr>Exploratory Data Analysis</vt:lpstr>
      <vt:lpstr>Feature Engineering</vt:lpstr>
      <vt:lpstr>Preprocessing Pipeline</vt:lpstr>
      <vt:lpstr>Model Selection and Optimization</vt:lpstr>
      <vt:lpstr>Candidate Models</vt:lpstr>
      <vt:lpstr>Model Selection</vt:lpstr>
      <vt:lpstr>Optimization of the preprocessing pipeline</vt:lpstr>
      <vt:lpstr>Selected Model</vt:lpstr>
      <vt:lpstr>Model Interpretability </vt:lpstr>
      <vt:lpstr>Model Interpretability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50</cp:revision>
  <dcterms:modified xsi:type="dcterms:W3CDTF">2022-10-05T07:18:34Z</dcterms:modified>
</cp:coreProperties>
</file>