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1"/>
  </p:notesMasterIdLst>
  <p:sldIdLst>
    <p:sldId id="256" r:id="rId2"/>
    <p:sldId id="276" r:id="rId3"/>
    <p:sldId id="305" r:id="rId4"/>
    <p:sldId id="306" r:id="rId5"/>
    <p:sldId id="307" r:id="rId6"/>
    <p:sldId id="318" r:id="rId7"/>
    <p:sldId id="349" r:id="rId8"/>
    <p:sldId id="344" r:id="rId9"/>
    <p:sldId id="346" r:id="rId10"/>
    <p:sldId id="311" r:id="rId11"/>
    <p:sldId id="301" r:id="rId12"/>
    <p:sldId id="338" r:id="rId13"/>
    <p:sldId id="313" r:id="rId14"/>
    <p:sldId id="335" r:id="rId15"/>
    <p:sldId id="348" r:id="rId16"/>
    <p:sldId id="331" r:id="rId17"/>
    <p:sldId id="328" r:id="rId18"/>
    <p:sldId id="317" r:id="rId19"/>
    <p:sldId id="303" r:id="rId20"/>
  </p:sldIdLst>
  <p:sldSz cx="9144000" cy="5143500" type="screen16x9"/>
  <p:notesSz cx="6858000" cy="9144000"/>
  <p:embeddedFontLst>
    <p:embeddedFont>
      <p:font typeface="Google Sans" panose="020B0604020202020204" charset="0"/>
      <p:regular r:id="rId22"/>
      <p:bold r:id="rId23"/>
      <p:italic r:id="rId24"/>
      <p:boldItalic r:id="rId25"/>
    </p:embeddedFont>
    <p:embeddedFont>
      <p:font typeface="Google Sans Medium" panose="020B0604020202020204" charset="0"/>
      <p:regular r:id="rId26"/>
      <p:bold r:id="rId27"/>
      <p:italic r:id="rId28"/>
      <p:boldItalic r:id="rId29"/>
    </p:embeddedFont>
    <p:embeddedFont>
      <p:font typeface="Helvetica Neue Light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20B"/>
    <a:srgbClr val="794007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1462" autoAdjust="0"/>
  </p:normalViewPr>
  <p:slideViewPr>
    <p:cSldViewPr snapToGrid="0">
      <p:cViewPr varScale="1">
        <p:scale>
          <a:sx n="137" d="100"/>
          <a:sy n="137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9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8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3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2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5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7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51487267_Capture%20d%E2%80%99e%CC%81cran%202019-02-20%20a%CC%80%2017.37.38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October 6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2120100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Olist Customer Segmentation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Olist Homepage">
            <a:hlinkClick r:id="rId3"/>
            <a:extLst>
              <a:ext uri="{FF2B5EF4-FFF2-40B4-BE49-F238E27FC236}">
                <a16:creationId xmlns:a16="http://schemas.microsoft.com/office/drawing/2014/main" id="{8571EB31-1B68-E710-A6F5-62CC6B6F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30" y="308196"/>
            <a:ext cx="3662737" cy="196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12" y="832804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 studied options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Inertia minimization algorithm  </a:t>
            </a:r>
          </a:p>
          <a:p>
            <a:pPr marL="628650" lvl="1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	K-means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Density based algorithm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DBSCAN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Performance indicator : Silhouette score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Measures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the similarity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of objects within clusters and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the separation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of different clusters.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Ranges from -1 to 1.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Candidate Models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Understanding DBSCAN Algorithm and Implementation from Scratch | by  Andrewngai | Towards Data Science">
            <a:extLst>
              <a:ext uri="{FF2B5EF4-FFF2-40B4-BE49-F238E27FC236}">
                <a16:creationId xmlns:a16="http://schemas.microsoft.com/office/drawing/2014/main" id="{EB2ACCFC-B370-74E4-FF73-AB41EC65E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82" y="1717097"/>
            <a:ext cx="4577218" cy="1709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1471"/>
            <a:ext cx="4571999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Optimization of the parameters </a:t>
            </a:r>
            <a:r>
              <a:rPr lang="en-US" sz="1400" dirty="0">
                <a:solidFill>
                  <a:schemeClr val="tx1"/>
                </a:solidFill>
              </a:rPr>
              <a:t>of the 2 models using manual Grid search</a:t>
            </a: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Compute </a:t>
            </a:r>
            <a:r>
              <a:rPr lang="en-US" sz="1400" b="1" dirty="0">
                <a:solidFill>
                  <a:schemeClr val="tx1"/>
                </a:solidFill>
              </a:rPr>
              <a:t>Silhouette score and Stability index </a:t>
            </a:r>
            <a:r>
              <a:rPr lang="en-US" sz="1400" dirty="0">
                <a:solidFill>
                  <a:schemeClr val="tx1"/>
                </a:solidFill>
              </a:rPr>
              <a:t>on the 2 models with the best hyperparameters</a:t>
            </a: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Investigate the </a:t>
            </a:r>
            <a:r>
              <a:rPr lang="en-US" sz="1400" b="1" dirty="0">
                <a:solidFill>
                  <a:schemeClr val="tx1"/>
                </a:solidFill>
              </a:rPr>
              <a:t>shape</a:t>
            </a:r>
            <a:r>
              <a:rPr lang="en-US" sz="1400" dirty="0">
                <a:solidFill>
                  <a:schemeClr val="tx1"/>
                </a:solidFill>
              </a:rPr>
              <a:t> of both models using </a:t>
            </a:r>
            <a:r>
              <a:rPr lang="en-US" sz="1400" b="1" dirty="0">
                <a:solidFill>
                  <a:schemeClr val="tx1"/>
                </a:solidFill>
              </a:rPr>
              <a:t>PCA visualization</a:t>
            </a: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DBSCAN has the best performance and will be chosen as our model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Model Selection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7418CC-1F65-970C-AE54-BA41A8CF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362559" y="-1"/>
            <a:ext cx="2990505" cy="2665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7321810-4463-2275-97F9-C1133283C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879" y="2666274"/>
            <a:ext cx="2233171" cy="1909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B03D4CA-56A1-6719-EE3D-6B7F02259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6903801" y="2665595"/>
            <a:ext cx="2198317" cy="19138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40ACC2-4283-0B8C-15BB-C69480C3338C}"/>
              </a:ext>
            </a:extLst>
          </p:cNvPr>
          <p:cNvSpPr txBox="1"/>
          <p:nvPr/>
        </p:nvSpPr>
        <p:spPr>
          <a:xfrm>
            <a:off x="7110538" y="4676701"/>
            <a:ext cx="169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DBSCAN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EE615-A44F-3650-A163-3187B1ED3B85}"/>
              </a:ext>
            </a:extLst>
          </p:cNvPr>
          <p:cNvSpPr txBox="1"/>
          <p:nvPr/>
        </p:nvSpPr>
        <p:spPr>
          <a:xfrm>
            <a:off x="4840495" y="4676700"/>
            <a:ext cx="169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K-</a:t>
            </a:r>
            <a:r>
              <a:rPr lang="fr-FR" b="1" u="sng" dirty="0" err="1"/>
              <a:t>means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31955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720" y="583907"/>
            <a:ext cx="4199578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Our model has a </a:t>
            </a:r>
            <a:r>
              <a:rPr lang="en-US" sz="1400" b="1" dirty="0">
                <a:solidFill>
                  <a:schemeClr val="tx1"/>
                </a:solidFill>
              </a:rPr>
              <a:t>good Silhouette score at 0,597 </a:t>
            </a:r>
            <a:r>
              <a:rPr lang="en-US" sz="1400" dirty="0">
                <a:solidFill>
                  <a:schemeClr val="tx1"/>
                </a:solidFill>
              </a:rPr>
              <a:t>on the whole dataset.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Stability score = 1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It separates the dataset in </a:t>
            </a:r>
            <a:r>
              <a:rPr lang="en-US" sz="1400" b="1" dirty="0">
                <a:solidFill>
                  <a:schemeClr val="tx1"/>
                </a:solidFill>
              </a:rPr>
              <a:t>6 clusters.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There is an </a:t>
            </a:r>
            <a:r>
              <a:rPr lang="en-US" sz="1400" b="1" dirty="0">
                <a:solidFill>
                  <a:schemeClr val="tx1"/>
                </a:solidFill>
              </a:rPr>
              <a:t>unequal distribution of the samples in those clusters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Cluster 1 </a:t>
            </a:r>
            <a:r>
              <a:rPr lang="en-US" sz="1400" dirty="0">
                <a:solidFill>
                  <a:schemeClr val="tx1"/>
                </a:solidFill>
              </a:rPr>
              <a:t>contains </a:t>
            </a:r>
            <a:r>
              <a:rPr lang="en-US" sz="1400" b="1" dirty="0">
                <a:solidFill>
                  <a:schemeClr val="tx1"/>
                </a:solidFill>
              </a:rPr>
              <a:t>42% of samples.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Cluster 2 : ~23% of samples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Performance Metrics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BBC463-10EE-08A2-79CF-7DC2A094B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029127" y="0"/>
            <a:ext cx="3636150" cy="26873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EA3C179-4F6E-EE7C-2220-B3078F712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4553504" y="2687358"/>
            <a:ext cx="4587397" cy="245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BA6BD1-A3C1-D883-2717-0E6453427874}"/>
              </a:ext>
            </a:extLst>
          </p:cNvPr>
          <p:cNvSpPr txBox="1"/>
          <p:nvPr/>
        </p:nvSpPr>
        <p:spPr>
          <a:xfrm>
            <a:off x="4572000" y="4160171"/>
            <a:ext cx="133321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u="sng" dirty="0"/>
              <a:t>Disclaimer :</a:t>
            </a:r>
          </a:p>
          <a:p>
            <a:pPr algn="just"/>
            <a:r>
              <a:rPr lang="fr-FR" sz="1050" dirty="0"/>
              <a:t>The clusters have been </a:t>
            </a:r>
            <a:r>
              <a:rPr lang="fr-FR" sz="1050" dirty="0" err="1"/>
              <a:t>shifted</a:t>
            </a:r>
            <a:r>
              <a:rPr lang="fr-FR" sz="1050" dirty="0"/>
              <a:t> from 0-5 to 1-6 for </a:t>
            </a:r>
            <a:r>
              <a:rPr lang="fr-FR" sz="1050" dirty="0" err="1"/>
              <a:t>easier</a:t>
            </a:r>
            <a:r>
              <a:rPr lang="fr-FR" sz="1050" dirty="0"/>
              <a:t> </a:t>
            </a:r>
            <a:r>
              <a:rPr lang="fr-FR" sz="1050" dirty="0" err="1"/>
              <a:t>visualization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39602" y="800016"/>
            <a:ext cx="4711602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1</a:t>
            </a:r>
            <a:r>
              <a:rPr lang="en-US" sz="1400" b="1" baseline="30000" dirty="0">
                <a:solidFill>
                  <a:schemeClr val="tx1"/>
                </a:solidFill>
              </a:rPr>
              <a:t>st</a:t>
            </a:r>
            <a:r>
              <a:rPr lang="en-US" sz="1400" b="1" dirty="0">
                <a:solidFill>
                  <a:schemeClr val="tx1"/>
                </a:solidFill>
              </a:rPr>
              <a:t> PCA plane : </a:t>
            </a:r>
            <a:r>
              <a:rPr lang="en-US" sz="1400" dirty="0">
                <a:solidFill>
                  <a:schemeClr val="tx1"/>
                </a:solidFill>
              </a:rPr>
              <a:t>Good separation of 5 clusters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2</a:t>
            </a:r>
            <a:r>
              <a:rPr lang="en-US" sz="1400" b="1" baseline="30000" dirty="0">
                <a:solidFill>
                  <a:schemeClr val="tx1"/>
                </a:solidFill>
              </a:rPr>
              <a:t>nd</a:t>
            </a:r>
            <a:r>
              <a:rPr lang="en-US" sz="1400" b="1" dirty="0">
                <a:solidFill>
                  <a:schemeClr val="tx1"/>
                </a:solidFill>
              </a:rPr>
              <a:t> PCA plane : </a:t>
            </a:r>
            <a:r>
              <a:rPr lang="en-US" sz="1400" dirty="0">
                <a:solidFill>
                  <a:schemeClr val="tx1"/>
                </a:solidFill>
              </a:rPr>
              <a:t>2 clusters clearly separated, slight separation of 3 additional clusters </a:t>
            </a:r>
          </a:p>
          <a:p>
            <a:pPr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baseline="30000" dirty="0">
                <a:solidFill>
                  <a:schemeClr val="tx1"/>
                </a:solidFill>
              </a:rPr>
              <a:t>rd</a:t>
            </a:r>
            <a:r>
              <a:rPr lang="en-US" sz="1400" b="1" dirty="0">
                <a:solidFill>
                  <a:schemeClr val="tx1"/>
                </a:solidFill>
              </a:rPr>
              <a:t> and 4</a:t>
            </a:r>
            <a:r>
              <a:rPr lang="en-US" sz="1400" b="1" baseline="30000" dirty="0">
                <a:solidFill>
                  <a:schemeClr val="tx1"/>
                </a:solidFill>
              </a:rPr>
              <a:t>th</a:t>
            </a:r>
            <a:r>
              <a:rPr lang="en-US" sz="1400" b="1" dirty="0">
                <a:solidFill>
                  <a:schemeClr val="tx1"/>
                </a:solidFill>
              </a:rPr>
              <a:t> PCA plane : 6 clusters cleanly separated</a:t>
            </a:r>
          </a:p>
          <a:p>
            <a:pPr marL="171450" indent="0">
              <a:lnSpc>
                <a:spcPct val="100000"/>
              </a:lnSpc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Analysis of the shape of our clusters with PCA visualization (5 first components represent 90% of variance)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proves the efficiency of our model</a:t>
            </a:r>
            <a:endParaRPr lang="en-US" sz="1400" b="1" dirty="0">
              <a:solidFill>
                <a:schemeClr val="tx1"/>
              </a:solidFill>
            </a:endParaRP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Model Shape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2A4DC42-0529-034E-CDA4-0C21B9F5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617309"/>
            <a:ext cx="2285612" cy="19544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FD999A7-E9AB-DF69-08B4-46D1AEA2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862596" y="617308"/>
            <a:ext cx="2253483" cy="19340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779E4C7-4EB5-2EF6-63AE-2556A83B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4576208" y="2571751"/>
            <a:ext cx="2277193" cy="19544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AAB9DB4-B11C-E88D-4868-F8B1EE249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860389" y="2571751"/>
            <a:ext cx="2253483" cy="19544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71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67523" y="451604"/>
            <a:ext cx="4739523" cy="424029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1: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b="1" dirty="0">
                <a:solidFill>
                  <a:schemeClr val="tx1"/>
                </a:solidFill>
              </a:rPr>
              <a:t>Sao Paulo area</a:t>
            </a:r>
            <a:r>
              <a:rPr lang="en-US" sz="900" dirty="0">
                <a:solidFill>
                  <a:schemeClr val="tx1"/>
                </a:solidFill>
              </a:rPr>
              <a:t>, mostly interested </a:t>
            </a:r>
            <a:r>
              <a:rPr lang="en-US" sz="900" b="1" dirty="0">
                <a:solidFill>
                  <a:schemeClr val="tx1"/>
                </a:solidFill>
              </a:rPr>
              <a:t>in health, beauty, housewares, bed, bath, tables and perfumery products, </a:t>
            </a:r>
            <a:r>
              <a:rPr lang="en-US" sz="900" dirty="0">
                <a:solidFill>
                  <a:schemeClr val="tx1"/>
                </a:solidFill>
              </a:rPr>
              <a:t>requests </a:t>
            </a:r>
            <a:r>
              <a:rPr lang="en-US" sz="900" b="1" dirty="0">
                <a:solidFill>
                  <a:schemeClr val="tx1"/>
                </a:solidFill>
              </a:rPr>
              <a:t>low shipping delay </a:t>
            </a:r>
            <a:r>
              <a:rPr lang="en-US" sz="900" dirty="0">
                <a:solidFill>
                  <a:schemeClr val="tx1"/>
                </a:solidFill>
              </a:rPr>
              <a:t>and buys </a:t>
            </a:r>
            <a:r>
              <a:rPr lang="en-US" sz="900" b="1" dirty="0">
                <a:solidFill>
                  <a:schemeClr val="tx1"/>
                </a:solidFill>
              </a:rPr>
              <a:t>low price products</a:t>
            </a:r>
            <a:r>
              <a:rPr lang="en-US" sz="900" dirty="0">
                <a:solidFill>
                  <a:schemeClr val="tx1"/>
                </a:solidFill>
              </a:rPr>
              <a:t>, gives good review scores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rgbClr val="F5B20B"/>
                </a:solidFill>
              </a:rPr>
              <a:t>Segment 2</a:t>
            </a:r>
            <a:r>
              <a:rPr lang="en-US" sz="900" b="1" dirty="0">
                <a:solidFill>
                  <a:srgbClr val="FFC000"/>
                </a:solidFill>
              </a:rPr>
              <a:t>: </a:t>
            </a:r>
            <a:r>
              <a:rPr lang="en-US" sz="900" b="1" dirty="0">
                <a:solidFill>
                  <a:schemeClr val="tx1"/>
                </a:solidFill>
              </a:rPr>
              <a:t>Likely to cancel order</a:t>
            </a:r>
            <a:r>
              <a:rPr lang="en-US" sz="900" dirty="0">
                <a:solidFill>
                  <a:schemeClr val="tx1"/>
                </a:solidFill>
              </a:rPr>
              <a:t>, mostly interested in </a:t>
            </a:r>
            <a:r>
              <a:rPr lang="en-US" sz="900" b="1" dirty="0">
                <a:solidFill>
                  <a:schemeClr val="tx1"/>
                </a:solidFill>
              </a:rPr>
              <a:t>telephony, health, beauty and auto products,</a:t>
            </a:r>
            <a:r>
              <a:rPr lang="en-US" sz="900" dirty="0">
                <a:solidFill>
                  <a:schemeClr val="tx1"/>
                </a:solidFill>
              </a:rPr>
              <a:t> orders from sellers far from its location, buys a low amount of items but with at a </a:t>
            </a:r>
            <a:r>
              <a:rPr lang="en-US" sz="900" b="1" dirty="0">
                <a:solidFill>
                  <a:schemeClr val="tx1"/>
                </a:solidFill>
              </a:rPr>
              <a:t>high price and with a high number of photos</a:t>
            </a:r>
            <a:r>
              <a:rPr lang="en-US" sz="9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chemeClr val="accent4">
                    <a:lumMod val="75000"/>
                  </a:schemeClr>
                </a:solidFill>
              </a:rPr>
              <a:t>Segment 3: </a:t>
            </a:r>
            <a:r>
              <a:rPr lang="en-US" sz="900" b="1" dirty="0">
                <a:solidFill>
                  <a:schemeClr val="tx1"/>
                </a:solidFill>
              </a:rPr>
              <a:t>Rio de Janeiro area</a:t>
            </a:r>
            <a:r>
              <a:rPr lang="en-US" sz="900" dirty="0">
                <a:solidFill>
                  <a:schemeClr val="tx1"/>
                </a:solidFill>
              </a:rPr>
              <a:t>, mostly interested in t</a:t>
            </a:r>
            <a:r>
              <a:rPr lang="en-US" sz="900" b="1" dirty="0">
                <a:solidFill>
                  <a:schemeClr val="tx1"/>
                </a:solidFill>
              </a:rPr>
              <a:t>oys, perfumery, garden tools, bed, bath and table products</a:t>
            </a:r>
            <a:r>
              <a:rPr lang="en-US" sz="900" dirty="0">
                <a:solidFill>
                  <a:schemeClr val="tx1"/>
                </a:solidFill>
              </a:rPr>
              <a:t>, </a:t>
            </a:r>
            <a:r>
              <a:rPr lang="en-US" sz="900" b="1" dirty="0">
                <a:solidFill>
                  <a:schemeClr val="tx1"/>
                </a:solidFill>
              </a:rPr>
              <a:t>mostly pays by credit card</a:t>
            </a:r>
            <a:r>
              <a:rPr lang="en-US" sz="900" dirty="0">
                <a:solidFill>
                  <a:schemeClr val="tx1"/>
                </a:solidFill>
              </a:rPr>
              <a:t>, </a:t>
            </a:r>
            <a:r>
              <a:rPr lang="en-US" sz="900" b="1" dirty="0">
                <a:solidFill>
                  <a:schemeClr val="tx1"/>
                </a:solidFill>
              </a:rPr>
              <a:t>high number of item bought and number of orders.  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rgbClr val="FF0000"/>
                </a:solidFill>
              </a:rPr>
              <a:t>Segment 4: </a:t>
            </a:r>
            <a:r>
              <a:rPr lang="en-US" sz="900" b="1" dirty="0">
                <a:solidFill>
                  <a:schemeClr val="tx1"/>
                </a:solidFill>
              </a:rPr>
              <a:t>Rio Grande do Sul area</a:t>
            </a:r>
            <a:r>
              <a:rPr lang="en-US" sz="900" dirty="0">
                <a:solidFill>
                  <a:schemeClr val="tx1"/>
                </a:solidFill>
              </a:rPr>
              <a:t>, mostly interested in </a:t>
            </a:r>
            <a:r>
              <a:rPr lang="en-US" sz="900" b="1" dirty="0">
                <a:solidFill>
                  <a:schemeClr val="tx1"/>
                </a:solidFill>
              </a:rPr>
              <a:t>housewares, garden tools, furniture, decor, cool stuff and computer accessories</a:t>
            </a:r>
            <a:r>
              <a:rPr lang="en-US" sz="900" dirty="0">
                <a:solidFill>
                  <a:schemeClr val="tx1"/>
                </a:solidFill>
              </a:rPr>
              <a:t>, accepts higher shipping delay, </a:t>
            </a:r>
            <a:r>
              <a:rPr lang="en-US" sz="900" b="1" dirty="0">
                <a:solidFill>
                  <a:schemeClr val="tx1"/>
                </a:solidFill>
              </a:rPr>
              <a:t>less likely to use credit card and overpays items</a:t>
            </a:r>
            <a:r>
              <a:rPr lang="en-US" sz="9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rgbClr val="7030A0"/>
                </a:solidFill>
              </a:rPr>
              <a:t>Segment 5: </a:t>
            </a:r>
            <a:r>
              <a:rPr lang="en-US" sz="900" dirty="0">
                <a:solidFill>
                  <a:schemeClr val="tx1"/>
                </a:solidFill>
              </a:rPr>
              <a:t>Likely to be a </a:t>
            </a:r>
            <a:r>
              <a:rPr lang="en-US" sz="900" b="1" dirty="0">
                <a:solidFill>
                  <a:schemeClr val="tx1"/>
                </a:solidFill>
              </a:rPr>
              <a:t>returning customer</a:t>
            </a:r>
            <a:r>
              <a:rPr lang="en-US" sz="900" dirty="0">
                <a:solidFill>
                  <a:schemeClr val="tx1"/>
                </a:solidFill>
              </a:rPr>
              <a:t>, mostly interested in </a:t>
            </a:r>
            <a:r>
              <a:rPr lang="en-US" sz="900" b="1" dirty="0">
                <a:solidFill>
                  <a:schemeClr val="tx1"/>
                </a:solidFill>
              </a:rPr>
              <a:t>perfumery, garden tools and computer accessories</a:t>
            </a:r>
            <a:r>
              <a:rPr lang="en-US" sz="900" dirty="0">
                <a:solidFill>
                  <a:schemeClr val="tx1"/>
                </a:solidFill>
              </a:rPr>
              <a:t>, high review delay.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rgbClr val="794007"/>
                </a:solidFill>
              </a:rPr>
              <a:t>Segment 6: </a:t>
            </a:r>
            <a:r>
              <a:rPr lang="en-US" sz="900" b="1" dirty="0">
                <a:solidFill>
                  <a:schemeClr val="tx1"/>
                </a:solidFill>
              </a:rPr>
              <a:t>Minas Gerais state</a:t>
            </a:r>
            <a:r>
              <a:rPr lang="en-US" sz="900" dirty="0">
                <a:solidFill>
                  <a:schemeClr val="tx1"/>
                </a:solidFill>
              </a:rPr>
              <a:t>, mostly interested in </a:t>
            </a:r>
            <a:r>
              <a:rPr lang="en-US" sz="900" b="1" dirty="0">
                <a:solidFill>
                  <a:schemeClr val="tx1"/>
                </a:solidFill>
              </a:rPr>
              <a:t>sports, leisure, furniture, decor and auto products</a:t>
            </a:r>
            <a:r>
              <a:rPr lang="en-US" sz="900" dirty="0">
                <a:solidFill>
                  <a:schemeClr val="tx1"/>
                </a:solidFill>
              </a:rPr>
              <a:t>, gives high rated reviews.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38" y="0"/>
            <a:ext cx="3864600" cy="5500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Segment characteristics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9E9BBE-0BDC-520E-2EB8-44801A73D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461" y="0"/>
            <a:ext cx="3598685" cy="17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DA228D0-4681-4C5E-1E70-16FB856CE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009460" y="1723501"/>
            <a:ext cx="3598685" cy="17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62BC5BF-F4D4-F3BC-2489-E20B8271B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009460" y="3440141"/>
            <a:ext cx="3598685" cy="16967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68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This project has outlined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6 stable customer segments  fulfill business need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These segments can be used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optimize marketing efforts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 different ways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marL="171450" indent="0">
              <a:buNone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Reduce costs and improve marketing ROI by targeting ideal customers.</a:t>
            </a:r>
          </a:p>
          <a:p>
            <a:pPr marL="1073150" lvl="2" indent="0">
              <a:buNone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For local ad campaigns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, focus on the products interesting the customers.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Write custom advertisements depending on customer needs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(i.e. short shipping delay or possibility to buy without credit card).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More generally,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target high paying customers with low cancellation rates.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model could be improved by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providing additional information like customer age and gender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36782"/>
            <a:ext cx="7797000" cy="414300"/>
          </a:xfrm>
        </p:spPr>
        <p:txBody>
          <a:bodyPr/>
          <a:lstStyle/>
          <a:p>
            <a:r>
              <a:rPr lang="en-US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Building a </a:t>
            </a:r>
            <a:r>
              <a:rPr lang="fr-FR" sz="2000" dirty="0" err="1">
                <a:latin typeface="Google Sans" panose="020B0604020202020204" charset="0"/>
              </a:rPr>
              <a:t>Robust</a:t>
            </a:r>
            <a:r>
              <a:rPr lang="fr-FR" sz="2000" dirty="0">
                <a:latin typeface="Google Sans" panose="020B0604020202020204" charset="0"/>
              </a:rPr>
              <a:t> </a:t>
            </a:r>
            <a:r>
              <a:rPr lang="fr-FR" sz="2000" dirty="0" err="1">
                <a:latin typeface="Google Sans" panose="020B0604020202020204" charset="0"/>
              </a:rPr>
              <a:t>Dataset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Model </a:t>
            </a:r>
            <a:r>
              <a:rPr lang="fr-FR" sz="2000" dirty="0" err="1">
                <a:latin typeface="Google Sans" panose="020B0604020202020204" charset="0"/>
              </a:rPr>
              <a:t>Selection</a:t>
            </a:r>
            <a:r>
              <a:rPr lang="fr-FR" sz="2000" dirty="0">
                <a:latin typeface="Google Sans" panose="020B0604020202020204" charset="0"/>
              </a:rPr>
              <a:t> and </a:t>
            </a:r>
            <a:r>
              <a:rPr lang="fr-FR" sz="2000" dirty="0" err="1">
                <a:latin typeface="Google Sans" panose="020B0604020202020204" charset="0"/>
              </a:rPr>
              <a:t>Optimization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Model Performance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23846" y="678675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Using a clustering algorithm to segment the customers of an ecommerce website.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Stability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segmentation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Creating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relevant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Actionable description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clusters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Analysis of order history, products purchased, customer reviews and location.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Identifying the best model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answer the business need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Robust Dataset</a:t>
            </a:r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2031" y="15132"/>
            <a:ext cx="7797800" cy="41433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514545" y="409250"/>
            <a:ext cx="8521204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Dataset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9 csv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Orders, order items, order payments, order reviews, products, sellers, customers, locations, category translations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99441 orders, 96096 unique customers  Few returning customers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Data Schema">
            <a:extLst>
              <a:ext uri="{FF2B5EF4-FFF2-40B4-BE49-F238E27FC236}">
                <a16:creationId xmlns:a16="http://schemas.microsoft.com/office/drawing/2014/main" id="{CEC22E8D-E2C0-5BD6-6848-5C8536E79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69" y="2202871"/>
            <a:ext cx="4659629" cy="28040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191881"/>
            <a:ext cx="7797800" cy="414337"/>
          </a:xfrm>
        </p:spPr>
        <p:txBody>
          <a:bodyPr/>
          <a:lstStyle/>
          <a:p>
            <a:r>
              <a:rPr lang="en-US" dirty="0"/>
              <a:t>Data Cleaning and Filtering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1095293"/>
            <a:ext cx="8521204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Cleaning duplicate product categories using </a:t>
            </a:r>
            <a:r>
              <a:rPr lang="en-US" sz="1600" b="1" dirty="0" err="1">
                <a:solidFill>
                  <a:schemeClr val="tx1"/>
                </a:solidFill>
              </a:rPr>
              <a:t>Levenshtein</a:t>
            </a:r>
            <a:r>
              <a:rPr lang="en-US" sz="1600" b="1" dirty="0">
                <a:solidFill>
                  <a:schemeClr val="tx1"/>
                </a:solidFill>
              </a:rPr>
              <a:t> distance algorithm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Removing product size data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Imputation of missing coordinates </a:t>
            </a:r>
            <a:r>
              <a:rPr lang="en-US" sz="1600" dirty="0">
                <a:solidFill>
                  <a:schemeClr val="tx1"/>
                </a:solidFill>
              </a:rPr>
              <a:t>by aggregating by state and calculating the mean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Keeping only completed orders (delivered or cancelled)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Removing samples with NAs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Only 4% of the dataset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Transforming timestamps into datetime fields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Merging all the data in a single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D335-D534-4169-0911-3A5D6A38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63" y="174409"/>
            <a:ext cx="3864600" cy="4143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D91D2-D7DA-3ECC-C1A2-CDE5237C6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7464"/>
            <a:ext cx="4573677" cy="2403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880336-3ED7-AE50-0DA7-9396BFAC09AC}"/>
              </a:ext>
            </a:extLst>
          </p:cNvPr>
          <p:cNvSpPr txBox="1"/>
          <p:nvPr/>
        </p:nvSpPr>
        <p:spPr>
          <a:xfrm>
            <a:off x="5354259" y="16278"/>
            <a:ext cx="300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Pie chart of the region of customers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9AFBA1-8713-708A-8C59-E089016E42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18" t="479" r="2043" b="11291"/>
          <a:stretch/>
        </p:blipFill>
        <p:spPr>
          <a:xfrm>
            <a:off x="4903055" y="2786347"/>
            <a:ext cx="3911564" cy="2340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8D159F2-18D3-E686-F83E-B2D9E3DB0F28}"/>
              </a:ext>
            </a:extLst>
          </p:cNvPr>
          <p:cNvSpPr txBox="1">
            <a:spLocks/>
          </p:cNvSpPr>
          <p:nvPr/>
        </p:nvSpPr>
        <p:spPr>
          <a:xfrm>
            <a:off x="279261" y="641082"/>
            <a:ext cx="3961685" cy="424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42% of customers from the Sao Paulo </a:t>
            </a:r>
            <a:r>
              <a:rPr lang="en-US" sz="1400" dirty="0">
                <a:solidFill>
                  <a:schemeClr val="tx1"/>
                </a:solidFill>
              </a:rPr>
              <a:t>(SP) region, followed by Rio (RJ) at 12,7%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97% of customers </a:t>
            </a:r>
            <a:r>
              <a:rPr lang="en-US" sz="1400" dirty="0">
                <a:solidFill>
                  <a:schemeClr val="tx1"/>
                </a:solidFill>
              </a:rPr>
              <a:t>in the dataset </a:t>
            </a:r>
            <a:r>
              <a:rPr lang="en-US" sz="1400" b="1" dirty="0">
                <a:solidFill>
                  <a:schemeClr val="tx1"/>
                </a:solidFill>
              </a:rPr>
              <a:t>are first time customers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74% of payments by credit card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Numeric variables are not Gaussian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Correlation between payment value, price and freight value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Moderate correlation between use of credit card and number of installments</a:t>
            </a:r>
          </a:p>
        </p:txBody>
      </p:sp>
    </p:spTree>
    <p:extLst>
      <p:ext uri="{BB962C8B-B14F-4D97-AF65-F5344CB8AC3E}">
        <p14:creationId xmlns:p14="http://schemas.microsoft.com/office/powerpoint/2010/main" val="16683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723176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Calculated </a:t>
            </a:r>
            <a:r>
              <a:rPr lang="en-US" sz="1600" b="1" dirty="0">
                <a:solidFill>
                  <a:schemeClr val="tx1"/>
                </a:solidFill>
              </a:rPr>
              <a:t>distance between seller and customer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Computed </a:t>
            </a:r>
            <a:r>
              <a:rPr lang="en-US" sz="1600" b="1" dirty="0">
                <a:solidFill>
                  <a:schemeClr val="tx1"/>
                </a:solidFill>
              </a:rPr>
              <a:t>difference between payment value and price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Calculated delays for order approval, shipping and order review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Encoded categorical variables </a:t>
            </a:r>
            <a:r>
              <a:rPr lang="en-US" sz="1600" dirty="0">
                <a:solidFill>
                  <a:schemeClr val="tx1"/>
                </a:solidFill>
              </a:rPr>
              <a:t>with cross tabulation and One-Hot Encoding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Aggregated the dataset over customer unique id </a:t>
            </a:r>
            <a:r>
              <a:rPr lang="en-US" sz="1600" dirty="0">
                <a:solidFill>
                  <a:schemeClr val="tx1"/>
                </a:solidFill>
              </a:rPr>
              <a:t>with several aggregation techniques (</a:t>
            </a:r>
            <a:r>
              <a:rPr lang="en-US" sz="1600" dirty="0" err="1">
                <a:solidFill>
                  <a:schemeClr val="tx1"/>
                </a:solidFill>
              </a:rPr>
              <a:t>nunique</a:t>
            </a:r>
            <a:r>
              <a:rPr lang="en-US" sz="1600" dirty="0">
                <a:solidFill>
                  <a:schemeClr val="tx1"/>
                </a:solidFill>
              </a:rPr>
              <a:t>, count, max, min, average, sum)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Performed train-test split for final test of </a:t>
            </a:r>
            <a:r>
              <a:rPr lang="en-US" sz="1600" b="1" dirty="0">
                <a:solidFill>
                  <a:schemeClr val="tx1"/>
                </a:solidFill>
              </a:rPr>
              <a:t>stability</a:t>
            </a:r>
          </a:p>
        </p:txBody>
      </p:sp>
    </p:spTree>
    <p:extLst>
      <p:ext uri="{BB962C8B-B14F-4D97-AF65-F5344CB8AC3E}">
        <p14:creationId xmlns:p14="http://schemas.microsoft.com/office/powerpoint/2010/main" val="198638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Preprocessing Pipeline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723176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3 steps preprocessing pipeline 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Feature Selection using </a:t>
            </a:r>
            <a:r>
              <a:rPr lang="en-US" sz="1600" b="1" dirty="0">
                <a:solidFill>
                  <a:schemeClr val="tx1"/>
                </a:solidFill>
              </a:rPr>
              <a:t>Variance Threshold </a:t>
            </a:r>
            <a:r>
              <a:rPr lang="en-US" sz="1600" dirty="0">
                <a:solidFill>
                  <a:schemeClr val="tx1"/>
                </a:solidFill>
              </a:rPr>
              <a:t>(0,04)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Feature Selection using custom </a:t>
            </a:r>
            <a:r>
              <a:rPr lang="en-US" sz="1600" b="1" dirty="0">
                <a:solidFill>
                  <a:schemeClr val="tx1"/>
                </a:solidFill>
              </a:rPr>
              <a:t>Correlation Selector</a:t>
            </a:r>
            <a:r>
              <a:rPr lang="en-US" sz="1600" dirty="0">
                <a:solidFill>
                  <a:schemeClr val="tx1"/>
                </a:solidFill>
              </a:rPr>
              <a:t> (0,8) with feature names out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Scaling using </a:t>
            </a:r>
            <a:r>
              <a:rPr lang="en-US" sz="1600" b="1" dirty="0" err="1">
                <a:solidFill>
                  <a:schemeClr val="tx1"/>
                </a:solidFill>
              </a:rPr>
              <a:t>MinMaxScaler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8A5BA-F0D6-36EF-9A12-EF62B730C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942" y="3104142"/>
            <a:ext cx="2358115" cy="18997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4730345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5756</TotalTime>
  <Words>921</Words>
  <Application>Microsoft Office PowerPoint</Application>
  <PresentationFormat>On-screen Show (16:9)</PresentationFormat>
  <Paragraphs>135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Roboto</vt:lpstr>
      <vt:lpstr>Wingdings</vt:lpstr>
      <vt:lpstr>Arial</vt:lpstr>
      <vt:lpstr>Google Sans Medium</vt:lpstr>
      <vt:lpstr>Google Sans</vt:lpstr>
      <vt:lpstr>Helvetica Neue Light</vt:lpstr>
      <vt:lpstr>Google GBO Template</vt:lpstr>
      <vt:lpstr>PowerPoint Presentation</vt:lpstr>
      <vt:lpstr>Table of contents</vt:lpstr>
      <vt:lpstr>Introduction</vt:lpstr>
      <vt:lpstr>Building a Robust Dataset</vt:lpstr>
      <vt:lpstr>Dataset</vt:lpstr>
      <vt:lpstr>Data Cleaning and Filtering</vt:lpstr>
      <vt:lpstr>Exploratory Data Analysis</vt:lpstr>
      <vt:lpstr>Feature Engineering</vt:lpstr>
      <vt:lpstr>Preprocessing Pipeline</vt:lpstr>
      <vt:lpstr>Model Selection and Optimization</vt:lpstr>
      <vt:lpstr>Candidate Models</vt:lpstr>
      <vt:lpstr>Model Selection</vt:lpstr>
      <vt:lpstr>Final Model Performance</vt:lpstr>
      <vt:lpstr>Performance Metrics</vt:lpstr>
      <vt:lpstr>Model Shape</vt:lpstr>
      <vt:lpstr>Segment characteristics</vt:lpstr>
      <vt:lpstr>Conclusion</vt:lpstr>
      <vt:lpstr>Recommendations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55</cp:revision>
  <dcterms:modified xsi:type="dcterms:W3CDTF">2022-10-06T18:32:50Z</dcterms:modified>
</cp:coreProperties>
</file>