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4"/>
  </p:notesMasterIdLst>
  <p:sldIdLst>
    <p:sldId id="256" r:id="rId2"/>
    <p:sldId id="276" r:id="rId3"/>
    <p:sldId id="305" r:id="rId4"/>
    <p:sldId id="306" r:id="rId5"/>
    <p:sldId id="307" r:id="rId6"/>
    <p:sldId id="318" r:id="rId7"/>
    <p:sldId id="311" r:id="rId8"/>
    <p:sldId id="301" r:id="rId9"/>
    <p:sldId id="325" r:id="rId10"/>
    <p:sldId id="334" r:id="rId11"/>
    <p:sldId id="324" r:id="rId12"/>
    <p:sldId id="319" r:id="rId13"/>
    <p:sldId id="321" r:id="rId14"/>
    <p:sldId id="330" r:id="rId15"/>
    <p:sldId id="313" r:id="rId16"/>
    <p:sldId id="326" r:id="rId17"/>
    <p:sldId id="331" r:id="rId18"/>
    <p:sldId id="327" r:id="rId19"/>
    <p:sldId id="332" r:id="rId20"/>
    <p:sldId id="328" r:id="rId21"/>
    <p:sldId id="317" r:id="rId22"/>
    <p:sldId id="303" r:id="rId23"/>
  </p:sldIdLst>
  <p:sldSz cx="9144000" cy="5143500" type="screen16x9"/>
  <p:notesSz cx="6858000" cy="9144000"/>
  <p:embeddedFontLst>
    <p:embeddedFont>
      <p:font typeface="Google Sans" panose="020B0604020202020204" charset="0"/>
      <p:regular r:id="rId25"/>
      <p:bold r:id="rId26"/>
      <p:italic r:id="rId27"/>
      <p:boldItalic r:id="rId28"/>
    </p:embeddedFont>
    <p:embeddedFont>
      <p:font typeface="Google Sans Medium" panose="020B0604020202020204" charset="0"/>
      <p:regular r:id="rId29"/>
      <p:bold r:id="rId30"/>
      <p:italic r:id="rId31"/>
      <p:boldItalic r:id="rId32"/>
    </p:embeddedFont>
    <p:embeddedFont>
      <p:font typeface="Helvetica Neue Light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462" autoAdjust="0"/>
  </p:normalViewPr>
  <p:slideViewPr>
    <p:cSldViewPr snapToGrid="0">
      <p:cViewPr varScale="1">
        <p:scale>
          <a:sx n="138" d="100"/>
          <a:sy n="138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4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8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June 30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9" y="1819773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Analyzing Company Sales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724DB-4026-1719-6AEB-D5B1500F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029" y="242309"/>
            <a:ext cx="2064175" cy="1577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C201AA9-ABDF-E0F9-D0E5-213E4BF9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690"/>
            <a:ext cx="4604232" cy="33238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8545" y="1245374"/>
            <a:ext cx="4710545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Category 0 items have a </a:t>
            </a:r>
            <a:r>
              <a:rPr lang="en-US" sz="1400" b="1" dirty="0">
                <a:solidFill>
                  <a:schemeClr val="tx1"/>
                </a:solidFill>
              </a:rPr>
              <a:t>low variance and standard deviation</a:t>
            </a:r>
            <a:r>
              <a:rPr lang="en-US" sz="1400" dirty="0">
                <a:solidFill>
                  <a:schemeClr val="tx1"/>
                </a:solidFill>
              </a:rPr>
              <a:t> (24 / 5)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Category 2 items have a </a:t>
            </a:r>
            <a:r>
              <a:rPr lang="en-US" sz="1400" b="1" dirty="0">
                <a:solidFill>
                  <a:schemeClr val="tx1"/>
                </a:solidFill>
              </a:rPr>
              <a:t>very high variance </a:t>
            </a:r>
            <a:r>
              <a:rPr lang="en-US" sz="1400" dirty="0">
                <a:solidFill>
                  <a:schemeClr val="tx1"/>
                </a:solidFill>
              </a:rPr>
              <a:t>(1527) </a:t>
            </a:r>
            <a:r>
              <a:rPr lang="en-US" sz="1400" b="1" dirty="0">
                <a:solidFill>
                  <a:schemeClr val="tx1"/>
                </a:solidFill>
              </a:rPr>
              <a:t>and standard deviatio</a:t>
            </a:r>
            <a:r>
              <a:rPr lang="en-US" sz="1400" dirty="0">
                <a:solidFill>
                  <a:schemeClr val="tx1"/>
                </a:solidFill>
              </a:rPr>
              <a:t>n (39) in their prices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Category 1 items have an average variance (57) and standard deviation (7,5)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Both Cat1 and Cat2 items have high peaks (kurtosis) and a moderate right skew while </a:t>
            </a:r>
            <a:r>
              <a:rPr lang="en-US" sz="1400" b="1" dirty="0">
                <a:solidFill>
                  <a:schemeClr val="tx1"/>
                </a:solidFill>
              </a:rPr>
              <a:t>Cat0 items have low kurtosis and skewness</a:t>
            </a:r>
            <a:r>
              <a:rPr lang="en-US" sz="1400" dirty="0">
                <a:solidFill>
                  <a:schemeClr val="tx1"/>
                </a:solidFill>
              </a:rPr>
              <a:t> (&lt;0,5)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Dispersion of price by category (2/2)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0E66FE-50A3-8E61-E5D7-2FA2ABD25E61}"/>
              </a:ext>
            </a:extLst>
          </p:cNvPr>
          <p:cNvGrpSpPr/>
          <p:nvPr/>
        </p:nvGrpSpPr>
        <p:grpSpPr>
          <a:xfrm>
            <a:off x="5835025" y="4325216"/>
            <a:ext cx="2078182" cy="826818"/>
            <a:chOff x="922320" y="1755381"/>
            <a:chExt cx="2078182" cy="9852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C7D810-D699-6887-8A9E-BB06E4CCA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7522" b="3645"/>
            <a:stretch/>
          </p:blipFill>
          <p:spPr>
            <a:xfrm>
              <a:off x="922320" y="1755381"/>
              <a:ext cx="2078182" cy="9852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91C994A-C840-2C55-B880-A0122C02D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45" b="80413"/>
            <a:stretch/>
          </p:blipFill>
          <p:spPr>
            <a:xfrm>
              <a:off x="922320" y="1755381"/>
              <a:ext cx="2078182" cy="32704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2B14D0-4A34-2106-29D1-1093CD2906CA}"/>
              </a:ext>
            </a:extLst>
          </p:cNvPr>
          <p:cNvGrpSpPr/>
          <p:nvPr/>
        </p:nvGrpSpPr>
        <p:grpSpPr>
          <a:xfrm>
            <a:off x="4605372" y="3411178"/>
            <a:ext cx="2078182" cy="870428"/>
            <a:chOff x="2130919" y="1245374"/>
            <a:chExt cx="2078182" cy="8704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5D8F35-059B-F12C-06D9-C538E27D6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124" t="37816" r="3719" b="6121"/>
            <a:stretch/>
          </p:blipFill>
          <p:spPr>
            <a:xfrm>
              <a:off x="2130919" y="1245374"/>
              <a:ext cx="2078182" cy="8704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732FA1-96A2-352B-0324-F69B36F89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124" r="3719" b="80745"/>
            <a:stretch/>
          </p:blipFill>
          <p:spPr>
            <a:xfrm>
              <a:off x="2130919" y="1245374"/>
              <a:ext cx="2078182" cy="29894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0CD1F1-C63C-4F9F-E200-3D038F999D71}"/>
              </a:ext>
            </a:extLst>
          </p:cNvPr>
          <p:cNvGrpSpPr/>
          <p:nvPr/>
        </p:nvGrpSpPr>
        <p:grpSpPr>
          <a:xfrm>
            <a:off x="7008209" y="3411177"/>
            <a:ext cx="2078182" cy="870429"/>
            <a:chOff x="1320918" y="3462819"/>
            <a:chExt cx="2078182" cy="93535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0BEA9A9-A890-18B9-9100-B7DF1FD33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0262" b="2481"/>
            <a:stretch/>
          </p:blipFill>
          <p:spPr>
            <a:xfrm>
              <a:off x="1320918" y="3462819"/>
              <a:ext cx="2078182" cy="9353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3A4837-C17A-0CA4-194F-F297579CA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480" b="79619"/>
            <a:stretch/>
          </p:blipFill>
          <p:spPr>
            <a:xfrm>
              <a:off x="1354290" y="3476172"/>
              <a:ext cx="2022983" cy="29243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342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209" y="104964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Inequal concentration of profits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20% of transactions represent 45% of profits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Gini index : 40% </a:t>
            </a:r>
          </a:p>
          <a:p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Growth opportunity 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Increase the value of low price transactions to diminish inequalities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Concentration of price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D2971-7C4F-2FC5-4343-4A1D33F326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887666"/>
            <a:ext cx="4572000" cy="33681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E1E088-4797-FB4D-9642-B0338B1F2000}"/>
              </a:ext>
            </a:extLst>
          </p:cNvPr>
          <p:cNvCxnSpPr>
            <a:cxnSpLocks/>
          </p:cNvCxnSpPr>
          <p:nvPr/>
        </p:nvCxnSpPr>
        <p:spPr>
          <a:xfrm flipV="1">
            <a:off x="7789086" y="2382780"/>
            <a:ext cx="0" cy="14350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86F348-B03A-5DE4-91A4-E49972255B92}"/>
              </a:ext>
            </a:extLst>
          </p:cNvPr>
          <p:cNvCxnSpPr>
            <a:cxnSpLocks/>
          </p:cNvCxnSpPr>
          <p:nvPr/>
        </p:nvCxnSpPr>
        <p:spPr>
          <a:xfrm>
            <a:off x="4934899" y="2382780"/>
            <a:ext cx="285418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33D575-E4BE-2E7E-63C5-9740BC635AB4}"/>
              </a:ext>
            </a:extLst>
          </p:cNvPr>
          <p:cNvSpPr txBox="1"/>
          <p:nvPr/>
        </p:nvSpPr>
        <p:spPr>
          <a:xfrm>
            <a:off x="7517216" y="37294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FFD18-A43A-A60F-F95F-F1D2CFCEEBA3}"/>
              </a:ext>
            </a:extLst>
          </p:cNvPr>
          <p:cNvSpPr txBox="1"/>
          <p:nvPr/>
        </p:nvSpPr>
        <p:spPr>
          <a:xfrm>
            <a:off x="4626065" y="22465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253998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91" y="1321571"/>
            <a:ext cx="4418488" cy="3337197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1400" dirty="0">
                <a:solidFill>
                  <a:schemeClr val="tx1"/>
                </a:solidFill>
              </a:rPr>
              <a:t>Profits are </a:t>
            </a:r>
            <a:r>
              <a:rPr lang="en-US" sz="1400" b="1" dirty="0">
                <a:solidFill>
                  <a:schemeClr val="tx1"/>
                </a:solidFill>
              </a:rPr>
              <a:t>trending up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Big profit drop in October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Caused by a sharp drop in items of Category 1 sold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Linear rise in profits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r = 0.93</a:t>
            </a:r>
          </a:p>
          <a:p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11% yearly growth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in monthly profits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Profits trend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2B923-56EE-FABF-1C49-262437B6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67177" y="934057"/>
            <a:ext cx="4576823" cy="3275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306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5897" y="902805"/>
            <a:ext cx="4625396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Ten-fold decrease </a:t>
            </a:r>
            <a:r>
              <a:rPr lang="en-US" sz="1400" dirty="0">
                <a:solidFill>
                  <a:schemeClr val="tx1"/>
                </a:solidFill>
              </a:rPr>
              <a:t>in number of daily new clients over last 6 months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Significant increase </a:t>
            </a:r>
            <a:r>
              <a:rPr lang="en-US" sz="1400" dirty="0">
                <a:solidFill>
                  <a:schemeClr val="tx1"/>
                </a:solidFill>
              </a:rPr>
              <a:t>in the number of inactive clients since January (+600%)</a:t>
            </a:r>
          </a:p>
          <a:p>
            <a:r>
              <a:rPr lang="en-US" sz="1400" dirty="0">
                <a:solidFill>
                  <a:schemeClr val="tx1"/>
                </a:solidFill>
              </a:rPr>
              <a:t>Current number of daily new clients near 0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Leading indicators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for company growth  Improving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retention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acquisition rate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priority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New and inactive clients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2B923-56EE-FABF-1C49-262437B6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27574" y="0"/>
            <a:ext cx="3475795" cy="2571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ACAEE-22B9-5DF6-CD43-352333A042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27573" y="2571404"/>
            <a:ext cx="3475795" cy="2571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12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5897" y="1514542"/>
            <a:ext cx="4625396" cy="22275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No correlation </a:t>
            </a:r>
            <a:r>
              <a:rPr lang="en-US" sz="1400" dirty="0">
                <a:solidFill>
                  <a:schemeClr val="tx1"/>
                </a:solidFill>
              </a:rPr>
              <a:t>between weekday and profits          (eta² = 0.0)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No correlation </a:t>
            </a:r>
            <a:r>
              <a:rPr lang="en-US" sz="1400" dirty="0">
                <a:solidFill>
                  <a:schemeClr val="tx1"/>
                </a:solidFill>
              </a:rPr>
              <a:t>between time of day and profits        (eta² = 0.0)</a:t>
            </a: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dirty="0">
                <a:solidFill>
                  <a:schemeClr val="tx1"/>
                </a:solidFill>
              </a:rPr>
              <a:t>No interest in targeting specific days or time blocks in marketing strategy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Weekday and time of day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2B923-56EE-FABF-1C49-262437B6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9145" y="20022"/>
            <a:ext cx="3292651" cy="2571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ACAEE-22B9-5DF6-CD43-352333A042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16614" y="2628299"/>
            <a:ext cx="3297713" cy="2481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600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209" y="148161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Strong correlation </a:t>
            </a:r>
            <a:r>
              <a:rPr lang="en-US" sz="1400" dirty="0">
                <a:solidFill>
                  <a:schemeClr val="tx1"/>
                </a:solidFill>
              </a:rPr>
              <a:t>between gender and item category bought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Chi² = 81.87 </a:t>
            </a:r>
            <a:r>
              <a:rPr lang="en-US" sz="1400" dirty="0">
                <a:solidFill>
                  <a:schemeClr val="tx1"/>
                </a:solidFill>
              </a:rPr>
              <a:t>(p &lt; 0,01, 2 degrees of freedom)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Category 2 biggest contributor to non-independence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Category 0 biggest contributor to independence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Gender and category of items bought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2B923-56EE-FABF-1C49-262437B6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67739" y="19031"/>
            <a:ext cx="3207469" cy="2542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ACAEE-22B9-5DF6-CD43-352333A042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96849" y="2581611"/>
            <a:ext cx="3337244" cy="253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626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209" y="104964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Strong correlation </a:t>
            </a:r>
            <a:r>
              <a:rPr lang="en-US" sz="1400" dirty="0">
                <a:solidFill>
                  <a:schemeClr val="tx1"/>
                </a:solidFill>
              </a:rPr>
              <a:t>between age and average profit (r = 0,76)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Customers aged 17-30 </a:t>
            </a:r>
            <a:r>
              <a:rPr lang="en-US" sz="1400" b="1" dirty="0">
                <a:solidFill>
                  <a:schemeClr val="tx1"/>
                </a:solidFill>
              </a:rPr>
              <a:t>twice as profitable </a:t>
            </a:r>
            <a:r>
              <a:rPr lang="en-US" sz="1400" dirty="0">
                <a:solidFill>
                  <a:schemeClr val="tx1"/>
                </a:solidFill>
              </a:rPr>
              <a:t>as other customer groups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Moderate correlation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between age and number of items bought (r = 0,57)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Customers aged 31-50 buy 40% more items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Marketing strategy 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Target young customers and increase basket value of customers 31-50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Influence of age on profits and items bought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2B923-56EE-FABF-1C49-262437B6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27575" y="23774"/>
            <a:ext cx="3475793" cy="2523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ACAEE-22B9-5DF6-CD43-352333A042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27574" y="2581611"/>
            <a:ext cx="3475795" cy="2538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209" y="956204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Weak correlation </a:t>
            </a:r>
            <a:r>
              <a:rPr lang="en-US" sz="1400" dirty="0">
                <a:solidFill>
                  <a:schemeClr val="tx1"/>
                </a:solidFill>
              </a:rPr>
              <a:t>between age and item category bought (eta = 0,35)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Category 2 items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only bought by 17-30 age group (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high correlation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between age and Cat2 items sold)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41-44 </a:t>
            </a:r>
            <a:r>
              <a:rPr lang="en-US" sz="1400" b="1" dirty="0">
                <a:solidFill>
                  <a:schemeClr val="tx1"/>
                </a:solidFill>
              </a:rPr>
              <a:t>top buying age group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After 50, decrease of the number of total items bought, high percentage of Cat1 items bought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New markets 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Sell Cat2 items to people over 30 and increase number of Cat0 items sold to 50+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Item category and age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ACAEE-22B9-5DF6-CD43-352333A0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0" y="1259303"/>
            <a:ext cx="4572000" cy="2624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840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209" y="956204"/>
            <a:ext cx="4752209" cy="355572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No significant correlation </a:t>
            </a:r>
            <a:r>
              <a:rPr lang="en-US" sz="1400" dirty="0">
                <a:solidFill>
                  <a:schemeClr val="tx1"/>
                </a:solidFill>
              </a:rPr>
              <a:t>between age and buying frequency (r = 0,16)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Buying frequency is higher for people under 30 and over 80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valuable customers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Females &gt; 80 have a particularly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high monthly buying frequency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Marketing opportunity 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Elderly women have a high buying frequency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Buying frequency and age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ACAEE-22B9-5DF6-CD43-352333A0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66651" y="902453"/>
            <a:ext cx="4577349" cy="334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45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1603249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Key figures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Correlation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analysis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914397"/>
            <a:ext cx="8521204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First priority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Increase customer retention and new customer acquisition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17-30 age group should be targeted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priority (highest average basket value)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Increase basket value of people 31-50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(top buyers)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Category 2 items (most profitable) should be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marketed to all age groups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Low sales to people over 60, but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elderly women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seem to be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especially valuable clients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New markets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Elderly people, category 2 items for people over 30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546192"/>
            <a:ext cx="8521204" cy="311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 based on Captain Book (dummy) data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Brick and Mortar Store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chemeClr val="tx1"/>
                </a:solidFill>
              </a:rPr>
              <a:t>recently expanded by going online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objective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Target new areas of growth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sales data,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highlighting key figures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Bivariate analyses  Measuring correlation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DD3EA-30AD-D3E0-365B-9475283C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507" y="124920"/>
            <a:ext cx="2064175" cy="15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148628"/>
            <a:ext cx="8521204" cy="365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Dataset = 3 csv tables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customers.csv : Data on the gender and birthdate of each customer. Key :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client_id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products.csv : Price and category of each product. Key :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id_prod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transactions.csv :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client_id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id_prod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and date information. Key :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session_id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(several lines per sessions if many items bought)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Limitations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Categories are not mentioned, only numbers are given (0-1-2)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No information on products apart from price and 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Client information limited to birthdate and gender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No explanation for the sharp drop in sales in October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148628"/>
            <a:ext cx="8521204" cy="365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Test data has to be removed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Negative price product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Converting the date column of the transactions DB into datetime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Data </a:t>
            </a:r>
            <a:r>
              <a:rPr lang="en-US" sz="1600">
                <a:solidFill>
                  <a:schemeClr val="tx1"/>
                </a:solidFill>
              </a:rPr>
              <a:t>imputation about </a:t>
            </a:r>
            <a:r>
              <a:rPr lang="en-US" sz="1600" dirty="0">
                <a:solidFill>
                  <a:schemeClr val="tx1"/>
                </a:solidFill>
              </a:rPr>
              <a:t>a product with missing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figures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1" y="1321571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Category 0 items represent 2/3</a:t>
            </a:r>
            <a:r>
              <a:rPr lang="en-US" sz="1400" baseline="30000" dirty="0">
                <a:solidFill>
                  <a:schemeClr val="tx1"/>
                </a:solidFill>
              </a:rPr>
              <a:t>rds </a:t>
            </a:r>
            <a:r>
              <a:rPr lang="en-US" sz="1400" dirty="0">
                <a:solidFill>
                  <a:schemeClr val="tx1"/>
                </a:solidFill>
              </a:rPr>
              <a:t>of sales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most sold category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Category 2 items represent only 5% of sales           but </a:t>
            </a:r>
            <a:r>
              <a:rPr lang="en-US" sz="1400" b="1" dirty="0">
                <a:solidFill>
                  <a:schemeClr val="tx1"/>
                </a:solidFill>
              </a:rPr>
              <a:t>23% of profits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Most profitable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Category 1 items represent 1/3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 of both profits and sales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Median price of Cat2 items much higher than Cat1 and Cat0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Sales and profits by item category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33" r="12033"/>
          <a:stretch/>
        </p:blipFill>
        <p:spPr>
          <a:xfrm>
            <a:off x="4562040" y="5048"/>
            <a:ext cx="2276196" cy="2105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FB512-129A-B156-2222-A470028A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92" r="11792"/>
          <a:stretch/>
        </p:blipFill>
        <p:spPr>
          <a:xfrm>
            <a:off x="6856888" y="8298"/>
            <a:ext cx="2287112" cy="210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FAC73-A1C4-981F-05DE-47C50E0D0214}"/>
              </a:ext>
            </a:extLst>
          </p:cNvPr>
          <p:cNvSpPr txBox="1"/>
          <p:nvPr/>
        </p:nvSpPr>
        <p:spPr>
          <a:xfrm>
            <a:off x="6973097" y="8298"/>
            <a:ext cx="2011576" cy="12311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/>
              <a:t>% of Profits by category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E4410-2E9D-C60C-4306-1598367D9FA1}"/>
              </a:ext>
            </a:extLst>
          </p:cNvPr>
          <p:cNvSpPr txBox="1"/>
          <p:nvPr/>
        </p:nvSpPr>
        <p:spPr>
          <a:xfrm>
            <a:off x="4601764" y="8298"/>
            <a:ext cx="2196748" cy="12311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/>
              <a:t>% of Sales by category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173032-EE85-3EBF-A34A-AA1C56DBB54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593421" y="2678902"/>
            <a:ext cx="2550579" cy="1902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DF6E1B-7D32-6048-D23C-8AED879FA1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63307" y="3642068"/>
            <a:ext cx="2011576" cy="1500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9C556C-0D96-DA46-DB0B-931DDFF1B64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63308" y="2129843"/>
            <a:ext cx="2011574" cy="15000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AB59CC-5E78-AF29-4025-33CEC5EEA00D}"/>
              </a:ext>
            </a:extLst>
          </p:cNvPr>
          <p:cNvCxnSpPr>
            <a:cxnSpLocks/>
          </p:cNvCxnSpPr>
          <p:nvPr/>
        </p:nvCxnSpPr>
        <p:spPr>
          <a:xfrm>
            <a:off x="5216236" y="2260815"/>
            <a:ext cx="0" cy="115433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7FE448-75CF-D5AA-2315-247A79CB85E2}"/>
              </a:ext>
            </a:extLst>
          </p:cNvPr>
          <p:cNvSpPr txBox="1"/>
          <p:nvPr/>
        </p:nvSpPr>
        <p:spPr>
          <a:xfrm>
            <a:off x="4728019" y="4890517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 = 19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1E6611-DEE2-C40A-8428-CFD739D01BF5}"/>
              </a:ext>
            </a:extLst>
          </p:cNvPr>
          <p:cNvCxnSpPr>
            <a:cxnSpLocks/>
          </p:cNvCxnSpPr>
          <p:nvPr/>
        </p:nvCxnSpPr>
        <p:spPr>
          <a:xfrm>
            <a:off x="5195455" y="3770960"/>
            <a:ext cx="0" cy="115433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E94E3B-8EBB-D3C1-327B-D87E415543B6}"/>
              </a:ext>
            </a:extLst>
          </p:cNvPr>
          <p:cNvSpPr txBox="1"/>
          <p:nvPr/>
        </p:nvSpPr>
        <p:spPr>
          <a:xfrm>
            <a:off x="4765267" y="336863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 =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55C1C-F21B-D7F3-B567-3BBA16F6C237}"/>
              </a:ext>
            </a:extLst>
          </p:cNvPr>
          <p:cNvSpPr txBox="1"/>
          <p:nvPr/>
        </p:nvSpPr>
        <p:spPr>
          <a:xfrm>
            <a:off x="6615042" y="4245538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 = 63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13B00D-2ABC-B58D-3A28-8C0A71A880FA}"/>
              </a:ext>
            </a:extLst>
          </p:cNvPr>
          <p:cNvCxnSpPr>
            <a:cxnSpLocks/>
          </p:cNvCxnSpPr>
          <p:nvPr/>
        </p:nvCxnSpPr>
        <p:spPr>
          <a:xfrm>
            <a:off x="7128163" y="2837980"/>
            <a:ext cx="0" cy="146385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109B08E-C55F-1234-35A2-46B10EE9C1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383" b="13686"/>
          <a:stretch/>
        </p:blipFill>
        <p:spPr>
          <a:xfrm>
            <a:off x="6305010" y="116663"/>
            <a:ext cx="406655" cy="4626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CBE0C3-CFBA-A779-263E-FB33D16062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383" r="5480" b="13686"/>
          <a:stretch/>
        </p:blipFill>
        <p:spPr>
          <a:xfrm>
            <a:off x="8741640" y="93368"/>
            <a:ext cx="380930" cy="4626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AEEA87D-94FC-EBAF-E76D-E3F923763515}"/>
              </a:ext>
            </a:extLst>
          </p:cNvPr>
          <p:cNvSpPr txBox="1"/>
          <p:nvPr/>
        </p:nvSpPr>
        <p:spPr>
          <a:xfrm>
            <a:off x="4728020" y="2254793"/>
            <a:ext cx="188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Cat0 Price Boxplot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1E1279-42B8-DCCD-5A53-3BBA60E2CBD9}"/>
              </a:ext>
            </a:extLst>
          </p:cNvPr>
          <p:cNvSpPr txBox="1"/>
          <p:nvPr/>
        </p:nvSpPr>
        <p:spPr>
          <a:xfrm>
            <a:off x="4711877" y="3718074"/>
            <a:ext cx="188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Cat1 Price Boxplot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86B4E3-87FE-4EE6-B824-A415AA97B120}"/>
              </a:ext>
            </a:extLst>
          </p:cNvPr>
          <p:cNvSpPr txBox="1"/>
          <p:nvPr/>
        </p:nvSpPr>
        <p:spPr>
          <a:xfrm>
            <a:off x="7103129" y="2734232"/>
            <a:ext cx="188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Cat2 Price Boxplot</a:t>
            </a:r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8545" y="1245374"/>
            <a:ext cx="4710545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Different categories of items have </a:t>
            </a:r>
            <a:r>
              <a:rPr lang="en-US" sz="1400" b="1" dirty="0">
                <a:solidFill>
                  <a:schemeClr val="tx1"/>
                </a:solidFill>
              </a:rPr>
              <a:t>very different average and median values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Category 0 has the lowest average and median value</a:t>
            </a:r>
            <a:r>
              <a:rPr lang="en-US" sz="1400" dirty="0">
                <a:solidFill>
                  <a:schemeClr val="tx1"/>
                </a:solidFill>
              </a:rPr>
              <a:t>, while </a:t>
            </a:r>
            <a:r>
              <a:rPr lang="en-US" sz="1400" b="1" dirty="0">
                <a:solidFill>
                  <a:schemeClr val="tx1"/>
                </a:solidFill>
              </a:rPr>
              <a:t>category 2 has the highest average and median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Category 1 items are in the middle but they are closer to Category 0 items in average and median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Dispersion of price by category (1/2)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6E19C2-0D52-618E-E31D-1FB4F2E82DB7}"/>
              </a:ext>
            </a:extLst>
          </p:cNvPr>
          <p:cNvGrpSpPr/>
          <p:nvPr/>
        </p:nvGrpSpPr>
        <p:grpSpPr>
          <a:xfrm>
            <a:off x="2022507" y="4288126"/>
            <a:ext cx="5098986" cy="723366"/>
            <a:chOff x="105212" y="4288126"/>
            <a:chExt cx="5098986" cy="7233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5D8F35-059B-F12C-06D9-C538E27D6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524" r="19706" b="53409"/>
            <a:stretch/>
          </p:blipFill>
          <p:spPr>
            <a:xfrm>
              <a:off x="105212" y="4288127"/>
              <a:ext cx="1585207" cy="7233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0BEA9A9-A890-18B9-9100-B7DF1FD33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80" r="17732" b="51449"/>
            <a:stretch/>
          </p:blipFill>
          <p:spPr>
            <a:xfrm>
              <a:off x="1718497" y="4288126"/>
              <a:ext cx="1709673" cy="723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C7D810-D699-6887-8A9E-BB06E4CCA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645" r="15890" b="53160"/>
            <a:stretch/>
          </p:blipFill>
          <p:spPr>
            <a:xfrm>
              <a:off x="3456248" y="4288126"/>
              <a:ext cx="1747950" cy="723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144818-8785-0C73-1311-306B7110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18" y="909812"/>
            <a:ext cx="4604232" cy="33238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563557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924</Words>
  <Application>Microsoft Office PowerPoint</Application>
  <PresentationFormat>On-screen Show (16:9)</PresentationFormat>
  <Paragraphs>127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Google Sans</vt:lpstr>
      <vt:lpstr>Wingdings</vt:lpstr>
      <vt:lpstr>Google Sans Medium</vt:lpstr>
      <vt:lpstr>Arial</vt:lpstr>
      <vt:lpstr>Roboto</vt:lpstr>
      <vt:lpstr>Helvetica Neue Light</vt:lpstr>
      <vt:lpstr>Google GBO Template</vt:lpstr>
      <vt:lpstr>PowerPoint Presentation</vt:lpstr>
      <vt:lpstr>Table of contents</vt:lpstr>
      <vt:lpstr>Introduction</vt:lpstr>
      <vt:lpstr>Dataset</vt:lpstr>
      <vt:lpstr>Dataset</vt:lpstr>
      <vt:lpstr>Data cleaning</vt:lpstr>
      <vt:lpstr>Key figures</vt:lpstr>
      <vt:lpstr>Sales and profits by item category</vt:lpstr>
      <vt:lpstr>Dispersion of price by category (1/2)</vt:lpstr>
      <vt:lpstr>Dispersion of price by category (2/2) </vt:lpstr>
      <vt:lpstr>Concentration of price</vt:lpstr>
      <vt:lpstr>Profits trend</vt:lpstr>
      <vt:lpstr>New and inactive clients</vt:lpstr>
      <vt:lpstr>Weekday and time of day</vt:lpstr>
      <vt:lpstr>Correlation Analysis </vt:lpstr>
      <vt:lpstr>Gender and category of items bought</vt:lpstr>
      <vt:lpstr>Influence of age on profits and items bought</vt:lpstr>
      <vt:lpstr>Item category and age</vt:lpstr>
      <vt:lpstr>Buying frequency and age</vt:lpstr>
      <vt:lpstr>Recommendations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Octave Antoni</cp:lastModifiedBy>
  <cp:revision>27</cp:revision>
  <dcterms:modified xsi:type="dcterms:W3CDTF">2022-08-19T10:54:40Z</dcterms:modified>
</cp:coreProperties>
</file>