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33" r:id="rId6"/>
    <p:sldId id="308" r:id="rId7"/>
    <p:sldId id="309" r:id="rId8"/>
    <p:sldId id="337" r:id="rId9"/>
    <p:sldId id="311" r:id="rId10"/>
    <p:sldId id="334" r:id="rId11"/>
    <p:sldId id="336" r:id="rId12"/>
    <p:sldId id="301" r:id="rId13"/>
    <p:sldId id="335" r:id="rId14"/>
    <p:sldId id="313" r:id="rId15"/>
    <p:sldId id="326" r:id="rId16"/>
    <p:sldId id="338" r:id="rId17"/>
    <p:sldId id="339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3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7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2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7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 preserve="1">
  <p:cSld name="1_Body Slide - Blu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4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4" r:id="rId5"/>
    <p:sldLayoutId id="2147483653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7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04/15492769529878_Capture%20d%E2%80%99e%CC%81cran%202019-02-04%20a%CC%80%2011.42.24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06_01_dendrogram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02/04/15492769529878_Capture%20d%E2%80%99e%CC%81cran%202019-02-04%20a%CC%80%2011.42.24.pn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o.org/faostat/en/#data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July 12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Conduct a market analysis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Witty illustration of chickens">
            <a:hlinkClick r:id="rId3"/>
            <a:extLst>
              <a:ext uri="{FF2B5EF4-FFF2-40B4-BE49-F238E27FC236}">
                <a16:creationId xmlns:a16="http://schemas.microsoft.com/office/drawing/2014/main" id="{DA720F27-A557-CC24-7937-9FB3CA61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82" y="158921"/>
            <a:ext cx="2785234" cy="175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7278" y="970184"/>
            <a:ext cx="4788153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179 countries studied with </a:t>
            </a:r>
            <a:r>
              <a:rPr lang="en-US" sz="1200" b="1" dirty="0">
                <a:solidFill>
                  <a:schemeClr val="tx1"/>
                </a:solidFill>
              </a:rPr>
              <a:t>hierarchical clustering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All data calculated (except growth) studied on a </a:t>
            </a:r>
            <a:r>
              <a:rPr lang="en-US" sz="1200" b="1" dirty="0">
                <a:solidFill>
                  <a:schemeClr val="tx1"/>
                </a:solidFill>
              </a:rPr>
              <a:t>per capita basis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Variables selected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ps_tot</a:t>
            </a:r>
            <a:r>
              <a:rPr lang="en-US" sz="1200" dirty="0">
                <a:solidFill>
                  <a:schemeClr val="tx1"/>
                </a:solidFill>
              </a:rPr>
              <a:t> / </a:t>
            </a:r>
            <a:r>
              <a:rPr lang="en-US" sz="1200" dirty="0" err="1">
                <a:solidFill>
                  <a:schemeClr val="tx1"/>
                </a:solidFill>
              </a:rPr>
              <a:t>fs_tot</a:t>
            </a:r>
            <a:r>
              <a:rPr lang="en-US" sz="1200" dirty="0">
                <a:solidFill>
                  <a:schemeClr val="tx1"/>
                </a:solidFill>
              </a:rPr>
              <a:t> : Protein and Food supply in g/kcal capita day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ps_anim_pct</a:t>
            </a:r>
            <a:r>
              <a:rPr lang="en-US" sz="1200" dirty="0">
                <a:solidFill>
                  <a:schemeClr val="tx1"/>
                </a:solidFill>
              </a:rPr>
              <a:t> : Percentage of protein supply from animal food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pop/</a:t>
            </a:r>
            <a:r>
              <a:rPr lang="en-US" sz="1200" dirty="0" err="1">
                <a:solidFill>
                  <a:schemeClr val="tx1"/>
                </a:solidFill>
              </a:rPr>
              <a:t>gdp_growth</a:t>
            </a:r>
            <a:r>
              <a:rPr lang="en-US" sz="1200" dirty="0">
                <a:solidFill>
                  <a:schemeClr val="tx1"/>
                </a:solidFill>
              </a:rPr>
              <a:t> : Population / GDP annual growth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gdp_pcapita</a:t>
            </a:r>
            <a:r>
              <a:rPr lang="en-US" sz="1200" dirty="0">
                <a:solidFill>
                  <a:schemeClr val="tx1"/>
                </a:solidFill>
              </a:rPr>
              <a:t> : GDP per capita (USD/capita)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poultry_supply</a:t>
            </a:r>
            <a:r>
              <a:rPr lang="en-US" sz="1200" dirty="0">
                <a:solidFill>
                  <a:schemeClr val="tx1"/>
                </a:solidFill>
              </a:rPr>
              <a:t> : Supply / capita of poultry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chicken_imports</a:t>
            </a:r>
            <a:r>
              <a:rPr lang="en-US" sz="1200" dirty="0">
                <a:solidFill>
                  <a:schemeClr val="tx1"/>
                </a:solidFill>
              </a:rPr>
              <a:t> : Per capita value of chicken imports (USD/capita)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99" y="0"/>
            <a:ext cx="3864600" cy="5163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Pinpointing candidate countries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5589A-C675-3A2C-C6A5-AC8AB355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74938"/>
            <a:ext cx="4572000" cy="21970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0B6ADCB-6988-28C9-5E50-BFC1171A1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15" y="0"/>
            <a:ext cx="3069372" cy="27549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6954" y="976638"/>
            <a:ext cx="8102962" cy="38211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Number of clusters defined as 5 IAW manager’s directives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Dendrogram shows that 6 (distance = 10) was probably a better number of clusters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hlinkClick r:id="rId3" action="ppaction://hlinkfile"/>
              </a:rPr>
              <a:t>Link to the </a:t>
            </a:r>
            <a:r>
              <a:rPr lang="en-US" sz="1400" dirty="0" err="1">
                <a:solidFill>
                  <a:schemeClr val="tx1"/>
                </a:solidFill>
                <a:hlinkClick r:id="rId3" action="ppaction://hlinkfile"/>
              </a:rPr>
              <a:t>dendogram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8 variables have been selected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Conclusions are identical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selected cluster has a low overall distance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118" y="266978"/>
            <a:ext cx="6554312" cy="5159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Hierarchical clustering model explained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9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5407" y="1107959"/>
            <a:ext cx="4717407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Hypothesis: </a:t>
            </a:r>
            <a:r>
              <a:rPr lang="en-US" sz="1400" dirty="0">
                <a:solidFill>
                  <a:schemeClr val="tx1"/>
                </a:solidFill>
              </a:rPr>
              <a:t>we will select high GDP countries with a high percentage of protein from animal food and high value of chicken imports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First cluster identified : cluster 3, very high value of chicken imports per capita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Problem : composed of </a:t>
            </a:r>
            <a:r>
              <a:rPr lang="en-US" sz="1400" b="1" dirty="0">
                <a:solidFill>
                  <a:schemeClr val="tx1"/>
                </a:solidFill>
              </a:rPr>
              <a:t>small insular countries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Selected cluster : cluster 4,</a:t>
            </a:r>
            <a:r>
              <a:rPr lang="en-US" sz="1400" dirty="0">
                <a:solidFill>
                  <a:schemeClr val="tx1"/>
                </a:solidFill>
              </a:rPr>
              <a:t> high </a:t>
            </a:r>
            <a:r>
              <a:rPr lang="en-US" sz="1400" dirty="0" err="1">
                <a:solidFill>
                  <a:schemeClr val="tx1"/>
                </a:solidFill>
              </a:rPr>
              <a:t>gdp</a:t>
            </a:r>
            <a:r>
              <a:rPr lang="en-US" sz="1400" dirty="0">
                <a:solidFill>
                  <a:schemeClr val="tx1"/>
                </a:solidFill>
              </a:rPr>
              <a:t> per capita and second highest chicken imports, high </a:t>
            </a:r>
            <a:r>
              <a:rPr lang="en-US" sz="1400" dirty="0" err="1">
                <a:solidFill>
                  <a:schemeClr val="tx1"/>
                </a:solidFill>
              </a:rPr>
              <a:t>ps_anim_pct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8" y="266978"/>
            <a:ext cx="3864600" cy="5163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Selecting the best cluster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5589A-C675-3A2C-C6A5-AC8AB355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61" y="685075"/>
            <a:ext cx="4611339" cy="22159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7A551-392A-D7C7-0DAA-59BB46929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661" y="2900993"/>
            <a:ext cx="4611339" cy="1572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23C4505-25FA-70E9-1A63-03554C8A1269}"/>
              </a:ext>
            </a:extLst>
          </p:cNvPr>
          <p:cNvSpPr/>
          <p:nvPr/>
        </p:nvSpPr>
        <p:spPr>
          <a:xfrm>
            <a:off x="4532660" y="2882816"/>
            <a:ext cx="1073881" cy="1572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2FF0F-D864-D839-D914-8A58F433FF12}"/>
              </a:ext>
            </a:extLst>
          </p:cNvPr>
          <p:cNvSpPr txBox="1"/>
          <p:nvPr/>
        </p:nvSpPr>
        <p:spPr>
          <a:xfrm>
            <a:off x="4572001" y="2836253"/>
            <a:ext cx="103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 </a:t>
            </a:r>
          </a:p>
          <a:p>
            <a:r>
              <a:rPr lang="en-US" dirty="0"/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50071"/>
            <a:ext cx="4461297" cy="38205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Analysis of cluster 4 : </a:t>
            </a:r>
            <a:r>
              <a:rPr lang="en-US" sz="1400" dirty="0">
                <a:solidFill>
                  <a:schemeClr val="tx1"/>
                </a:solidFill>
              </a:rPr>
              <a:t>Some countries have very low populations (&lt; 1 million)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too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small markets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Other countries have very </a:t>
            </a:r>
            <a:r>
              <a:rPr lang="en-US" sz="1400" b="1" dirty="0">
                <a:solidFill>
                  <a:schemeClr val="tx1"/>
                </a:solidFill>
              </a:rPr>
              <a:t>low </a:t>
            </a:r>
            <a:r>
              <a:rPr lang="en-US" sz="1400" b="1" dirty="0" err="1">
                <a:solidFill>
                  <a:schemeClr val="tx1"/>
                </a:solidFill>
              </a:rPr>
              <a:t>chicken_imports</a:t>
            </a:r>
            <a:r>
              <a:rPr lang="en-US" sz="1400" b="1" dirty="0">
                <a:solidFill>
                  <a:schemeClr val="tx1"/>
                </a:solidFill>
              </a:rPr>
              <a:t> value per capita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not interesting for our company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The remaining 9 countries are our selected candidates :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90" y="214984"/>
            <a:ext cx="3864600" cy="5163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Selecting candidate countries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02E2D-260D-5673-3D69-0D1F0B61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51" y="727516"/>
            <a:ext cx="4594149" cy="3704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5525AF-9431-3BC0-9AC7-A710D6087D54}"/>
              </a:ext>
            </a:extLst>
          </p:cNvPr>
          <p:cNvSpPr/>
          <p:nvPr/>
        </p:nvSpPr>
        <p:spPr>
          <a:xfrm>
            <a:off x="8576672" y="4218764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C99AA-68B0-EAA3-637A-3282E21EDF89}"/>
              </a:ext>
            </a:extLst>
          </p:cNvPr>
          <p:cNvSpPr/>
          <p:nvPr/>
        </p:nvSpPr>
        <p:spPr>
          <a:xfrm>
            <a:off x="8576672" y="2675853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1786C-265B-5454-9580-254F6DB91BD3}"/>
              </a:ext>
            </a:extLst>
          </p:cNvPr>
          <p:cNvSpPr/>
          <p:nvPr/>
        </p:nvSpPr>
        <p:spPr>
          <a:xfrm>
            <a:off x="8576672" y="2171248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88288-AA7C-46D1-B5F1-6A2C365E65E5}"/>
              </a:ext>
            </a:extLst>
          </p:cNvPr>
          <p:cNvSpPr/>
          <p:nvPr/>
        </p:nvSpPr>
        <p:spPr>
          <a:xfrm>
            <a:off x="8009344" y="1115885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2480B-EE30-3519-8ADC-3AE12F422E0B}"/>
              </a:ext>
            </a:extLst>
          </p:cNvPr>
          <p:cNvSpPr/>
          <p:nvPr/>
        </p:nvSpPr>
        <p:spPr>
          <a:xfrm>
            <a:off x="8009344" y="1849472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6ECFB-BFF4-524F-40A7-7E6E44483CE1}"/>
              </a:ext>
            </a:extLst>
          </p:cNvPr>
          <p:cNvSpPr/>
          <p:nvPr/>
        </p:nvSpPr>
        <p:spPr>
          <a:xfrm>
            <a:off x="8009344" y="2529513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6C8811-50BA-174C-08E1-6F230CCDE428}"/>
              </a:ext>
            </a:extLst>
          </p:cNvPr>
          <p:cNvSpPr/>
          <p:nvPr/>
        </p:nvSpPr>
        <p:spPr>
          <a:xfrm>
            <a:off x="8009344" y="3015873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67474-F387-CC5D-328C-EBA13C77BE98}"/>
              </a:ext>
            </a:extLst>
          </p:cNvPr>
          <p:cNvSpPr/>
          <p:nvPr/>
        </p:nvSpPr>
        <p:spPr>
          <a:xfrm>
            <a:off x="8009344" y="3214738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EA0969-D9AF-4E6E-5E4E-658C5F763957}"/>
              </a:ext>
            </a:extLst>
          </p:cNvPr>
          <p:cNvSpPr/>
          <p:nvPr/>
        </p:nvSpPr>
        <p:spPr>
          <a:xfrm>
            <a:off x="8009344" y="3858971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CB646-396C-8255-E703-DDE357D3CF19}"/>
              </a:ext>
            </a:extLst>
          </p:cNvPr>
          <p:cNvSpPr/>
          <p:nvPr/>
        </p:nvSpPr>
        <p:spPr>
          <a:xfrm>
            <a:off x="8009344" y="1482639"/>
            <a:ext cx="567328" cy="160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C795E68-A290-F480-943F-5A143C3D2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1421"/>
              </p:ext>
            </p:extLst>
          </p:nvPr>
        </p:nvGraphicFramePr>
        <p:xfrm>
          <a:off x="305915" y="3704321"/>
          <a:ext cx="4243936" cy="1375235"/>
        </p:xfrm>
        <a:graphic>
          <a:graphicData uri="http://schemas.openxmlformats.org/drawingml/2006/table">
            <a:tbl>
              <a:tblPr firstRow="1" bandRow="1">
                <a:tableStyleId>{47759F7B-54D6-413E-ACD6-0FCB2DC4F396}</a:tableStyleId>
              </a:tblPr>
              <a:tblGrid>
                <a:gridCol w="2121968">
                  <a:extLst>
                    <a:ext uri="{9D8B030D-6E8A-4147-A177-3AD203B41FA5}">
                      <a16:colId xmlns:a16="http://schemas.microsoft.com/office/drawing/2014/main" val="2989194775"/>
                    </a:ext>
                  </a:extLst>
                </a:gridCol>
                <a:gridCol w="2121968">
                  <a:extLst>
                    <a:ext uri="{9D8B030D-6E8A-4147-A177-3AD203B41FA5}">
                      <a16:colId xmlns:a16="http://schemas.microsoft.com/office/drawing/2014/main" val="2115035282"/>
                    </a:ext>
                  </a:extLst>
                </a:gridCol>
              </a:tblGrid>
              <a:tr h="275047">
                <a:tc>
                  <a:txBody>
                    <a:bodyPr/>
                    <a:lstStyle/>
                    <a:p>
                      <a:r>
                        <a:rPr lang="en-US" sz="1100" dirty="0"/>
                        <a:t>Austria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Denmark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9798"/>
                  </a:ext>
                </a:extLst>
              </a:tr>
              <a:tr h="275047">
                <a:tc>
                  <a:txBody>
                    <a:bodyPr/>
                    <a:lstStyle/>
                    <a:p>
                      <a:r>
                        <a:rPr lang="en-US" sz="11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Ireland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01452"/>
                  </a:ext>
                </a:extLst>
              </a:tr>
              <a:tr h="275047">
                <a:tc>
                  <a:txBody>
                    <a:bodyPr/>
                    <a:lstStyle/>
                    <a:p>
                      <a:r>
                        <a:rPr lang="en-US" sz="1100" dirty="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Sweden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93961"/>
                  </a:ext>
                </a:extLst>
              </a:tr>
              <a:tr h="275047">
                <a:tc>
                  <a:txBody>
                    <a:bodyPr/>
                    <a:lstStyle/>
                    <a:p>
                      <a:r>
                        <a:rPr lang="en-US" sz="1100" dirty="0"/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UK &amp; Northern Ireland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08417"/>
                  </a:ext>
                </a:extLst>
              </a:tr>
              <a:tr h="275047">
                <a:tc>
                  <a:txBody>
                    <a:bodyPr/>
                    <a:lstStyle/>
                    <a:p>
                      <a:r>
                        <a:rPr lang="en-US" sz="1100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8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0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Gaussian variables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2126" y="1052203"/>
            <a:ext cx="4706003" cy="37041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Analysis of the distribution of all variables with </a:t>
            </a:r>
            <a:r>
              <a:rPr lang="en-US" sz="1400" dirty="0" err="1">
                <a:solidFill>
                  <a:schemeClr val="tx1"/>
                </a:solidFill>
              </a:rPr>
              <a:t>sns.distplot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Visual selection of 3 potential normally distributed variables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Normalization of the variables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Test of variable distribution using the </a:t>
            </a:r>
            <a:r>
              <a:rPr lang="en-US" sz="1400" b="1" dirty="0">
                <a:solidFill>
                  <a:schemeClr val="tx1"/>
                </a:solidFill>
              </a:rPr>
              <a:t>Kolmogorov Smirnoff test </a:t>
            </a:r>
            <a:r>
              <a:rPr lang="en-US" sz="1400" dirty="0">
                <a:solidFill>
                  <a:schemeClr val="tx1"/>
                </a:solidFill>
              </a:rPr>
              <a:t>(null hypothesis = normally distributed)</a:t>
            </a:r>
            <a:endParaRPr lang="en-US" sz="14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GDP Growth : </a:t>
            </a:r>
            <a:r>
              <a:rPr lang="en-US" sz="1400" dirty="0" err="1">
                <a:solidFill>
                  <a:schemeClr val="tx1"/>
                </a:solidFill>
              </a:rPr>
              <a:t>KS_p</a:t>
            </a:r>
            <a:r>
              <a:rPr lang="en-US" sz="1400" dirty="0">
                <a:solidFill>
                  <a:schemeClr val="tx1"/>
                </a:solidFill>
              </a:rPr>
              <a:t> = 0.006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Population Growth : </a:t>
            </a:r>
            <a:r>
              <a:rPr lang="en-US" sz="1400" dirty="0" err="1">
                <a:solidFill>
                  <a:schemeClr val="tx1"/>
                </a:solidFill>
              </a:rPr>
              <a:t>KS_p</a:t>
            </a:r>
            <a:r>
              <a:rPr lang="en-US" sz="1400" dirty="0">
                <a:solidFill>
                  <a:schemeClr val="tx1"/>
                </a:solidFill>
              </a:rPr>
              <a:t> = 0.783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Protein Supply : </a:t>
            </a:r>
            <a:r>
              <a:rPr lang="en-US" sz="1400" dirty="0" err="1">
                <a:solidFill>
                  <a:schemeClr val="tx1"/>
                </a:solidFill>
              </a:rPr>
              <a:t>KS_p</a:t>
            </a:r>
            <a:r>
              <a:rPr lang="en-US" sz="1400" dirty="0">
                <a:solidFill>
                  <a:schemeClr val="tx1"/>
                </a:solidFill>
              </a:rPr>
              <a:t> = 0.736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239030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Testing potential Gaussian variables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0BC78-9A76-7A41-DD3D-95BD0CFA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6348" y="13348"/>
            <a:ext cx="2319262" cy="16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7F7C51-FF17-E3E9-6E46-3C955326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76348" y="3438152"/>
            <a:ext cx="2319262" cy="1666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83F86-E9D3-664A-1EDA-017DDB60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79565" y="1725750"/>
            <a:ext cx="2316045" cy="16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4B8492F-BBE6-7466-2FE9-AB4AE1A129F9}"/>
              </a:ext>
            </a:extLst>
          </p:cNvPr>
          <p:cNvSpPr/>
          <p:nvPr/>
        </p:nvSpPr>
        <p:spPr>
          <a:xfrm>
            <a:off x="2451100" y="3708400"/>
            <a:ext cx="6413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C8DFD9-F00F-B171-228A-33899E0F4744}"/>
              </a:ext>
            </a:extLst>
          </p:cNvPr>
          <p:cNvSpPr/>
          <p:nvPr/>
        </p:nvSpPr>
        <p:spPr>
          <a:xfrm>
            <a:off x="2946400" y="4040935"/>
            <a:ext cx="641350" cy="3238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19F793-E8D7-D0CC-8FC5-0B6BAB04E1C0}"/>
              </a:ext>
            </a:extLst>
          </p:cNvPr>
          <p:cNvSpPr/>
          <p:nvPr/>
        </p:nvSpPr>
        <p:spPr>
          <a:xfrm>
            <a:off x="2625725" y="4373470"/>
            <a:ext cx="641350" cy="3238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06CFF-241C-5AD4-FC31-B0A5D0BE8C8A}"/>
              </a:ext>
            </a:extLst>
          </p:cNvPr>
          <p:cNvSpPr txBox="1"/>
          <p:nvPr/>
        </p:nvSpPr>
        <p:spPr>
          <a:xfrm>
            <a:off x="4552553" y="59773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normally </a:t>
            </a:r>
          </a:p>
          <a:p>
            <a:r>
              <a:rPr lang="en-US" dirty="0">
                <a:solidFill>
                  <a:srgbClr val="FF0000"/>
                </a:solidFill>
              </a:rPr>
              <a:t>distributed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9FD8C-E2D0-2468-0F2F-F619ABDAA565}"/>
              </a:ext>
            </a:extLst>
          </p:cNvPr>
          <p:cNvSpPr txBox="1"/>
          <p:nvPr/>
        </p:nvSpPr>
        <p:spPr>
          <a:xfrm>
            <a:off x="4572000" y="231014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Normally </a:t>
            </a:r>
          </a:p>
          <a:p>
            <a:r>
              <a:rPr lang="en-US" dirty="0">
                <a:solidFill>
                  <a:srgbClr val="00B050"/>
                </a:solidFill>
              </a:rPr>
              <a:t>distributed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84F0A-4C7D-39E9-0EB5-A3B0529E91A9}"/>
              </a:ext>
            </a:extLst>
          </p:cNvPr>
          <p:cNvSpPr txBox="1"/>
          <p:nvPr/>
        </p:nvSpPr>
        <p:spPr>
          <a:xfrm>
            <a:off x="4597003" y="4022542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Normally </a:t>
            </a:r>
          </a:p>
          <a:p>
            <a:r>
              <a:rPr lang="en-US" dirty="0">
                <a:solidFill>
                  <a:srgbClr val="00B050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38626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055688"/>
            <a:ext cx="8678863" cy="333692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</a:rPr>
              <a:t>Since we have 2 normally distributed variables, we can </a:t>
            </a:r>
            <a:r>
              <a:rPr lang="en-US" sz="1400" b="1" dirty="0">
                <a:solidFill>
                  <a:schemeClr val="tx1"/>
                </a:solidFill>
              </a:rPr>
              <a:t>perform ANOVA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compare our clusters</a:t>
            </a:r>
          </a:p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First, we perform ANOVA on all clusters using a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“Variable ~ C(cluster)”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OLS model</a:t>
            </a:r>
          </a:p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Eta²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pop_growth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: 0,41 –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Large effect size</a:t>
            </a:r>
          </a:p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Eta²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ps_tot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: 0,65 –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Larger effect size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456" y="407988"/>
            <a:ext cx="3863975" cy="454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Comparing our clusters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6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0" y="639200"/>
            <a:ext cx="4699061" cy="388835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Building a script to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 ANOVA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on each cluster pair for both variables</a:t>
            </a: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Population growth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strongest meaningful difference is between, clusters 0 and 2 (eta² 0.42)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Protein supply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Very large effect size between clusters 1 and 4 (eta² = 0.87)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14950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Comparing cluster pairs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AE264-2E5E-A0A2-BFC9-CCDF6C80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52" y="0"/>
            <a:ext cx="3315497" cy="25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DF34D-0768-152B-7B5A-759BDE178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3"/>
          <a:stretch/>
        </p:blipFill>
        <p:spPr>
          <a:xfrm>
            <a:off x="5153852" y="2587499"/>
            <a:ext cx="3315497" cy="2556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2EAC20-08EE-7064-418A-03C4B8D832B6}"/>
              </a:ext>
            </a:extLst>
          </p:cNvPr>
          <p:cNvSpPr/>
          <p:nvPr/>
        </p:nvSpPr>
        <p:spPr>
          <a:xfrm>
            <a:off x="8083550" y="317500"/>
            <a:ext cx="385799" cy="256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554E8-9060-0CAD-9585-B1DCCE74C472}"/>
              </a:ext>
            </a:extLst>
          </p:cNvPr>
          <p:cNvSpPr/>
          <p:nvPr/>
        </p:nvSpPr>
        <p:spPr>
          <a:xfrm>
            <a:off x="7890650" y="4140200"/>
            <a:ext cx="385799" cy="256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914397"/>
            <a:ext cx="88326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Focus on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9 targeted countries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expand the business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Add distance and/or shipping cost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as a variable in our algorithm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Number of site visitors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could also be used as an additional variable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Start expanding by selecting countries with low distance and/or shipping cost from the list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Refine the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once the profitability of some countries has been assessed empirically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expand further, remove the selected countries and rerun the algorithm with refined metrics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1603249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Key </a:t>
            </a:r>
            <a:r>
              <a:rPr lang="fr-FR" sz="2000" dirty="0" err="1">
                <a:latin typeface="Google Sans" panose="020B0604020202020204" charset="0"/>
              </a:rPr>
              <a:t>findings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Analysis</a:t>
            </a:r>
            <a:r>
              <a:rPr lang="fr-FR" sz="2000" dirty="0">
                <a:latin typeface="Google Sans" panose="020B0604020202020204" charset="0"/>
              </a:rPr>
              <a:t> of </a:t>
            </a:r>
            <a:r>
              <a:rPr lang="fr-FR" sz="2000" dirty="0" err="1">
                <a:latin typeface="Google Sans" panose="020B0604020202020204" charset="0"/>
              </a:rPr>
              <a:t>Gaussian</a:t>
            </a:r>
            <a:r>
              <a:rPr lang="fr-FR" sz="2000" dirty="0">
                <a:latin typeface="Google Sans" panose="020B0604020202020204" charset="0"/>
              </a:rPr>
              <a:t> variables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305552"/>
            <a:ext cx="8521204" cy="359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Theme of the project : Conduct a market analysis in the food sector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Company : Agribusiness which specializes in chicken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Products will be exported to candidate countries and not produced locally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objective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Target specific countries for the company to expand internationally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each country’s diet, population and other factors to find best candidates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Cluster analysis  Find the best group of countries that could be targeted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Witty illustration of chickens">
            <a:hlinkClick r:id="rId2"/>
            <a:extLst>
              <a:ext uri="{FF2B5EF4-FFF2-40B4-BE49-F238E27FC236}">
                <a16:creationId xmlns:a16="http://schemas.microsoft.com/office/drawing/2014/main" id="{EF0C1496-512D-5810-3047-F8E5C7E8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63" y="264375"/>
            <a:ext cx="1807336" cy="11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650" y="265113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74975"/>
            <a:ext cx="8521204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Freely available 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https://www.fao.org/faostat/en/#data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Many different categories  mainly used : food balance, trade (chicken import value) and macro economic indicators (GDP)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Very flexible ways of downloading data, selecting only relevant years / items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Food balance data complete, some missing chicken imports / GDP Data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Year of data : 2019 (most recent food balance data)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Probably for political reasons, China data duplicated</a:t>
            </a:r>
          </a:p>
        </p:txBody>
      </p:sp>
    </p:spTree>
    <p:extLst>
      <p:ext uri="{BB962C8B-B14F-4D97-AF65-F5344CB8AC3E}">
        <p14:creationId xmlns:p14="http://schemas.microsoft.com/office/powerpoint/2010/main" val="2616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116" y="265113"/>
            <a:ext cx="7797800" cy="414337"/>
          </a:xfrm>
        </p:spPr>
        <p:txBody>
          <a:bodyPr/>
          <a:lstStyle/>
          <a:p>
            <a:r>
              <a:rPr lang="en-US" dirty="0"/>
              <a:t>FAO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269FC-4802-2296-1534-54C1DEE0D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8"/>
          <a:stretch/>
        </p:blipFill>
        <p:spPr>
          <a:xfrm>
            <a:off x="1173198" y="772620"/>
            <a:ext cx="7125976" cy="4370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4658FF-41FE-62C4-4345-729422836D17}"/>
              </a:ext>
            </a:extLst>
          </p:cNvPr>
          <p:cNvSpPr/>
          <p:nvPr/>
        </p:nvSpPr>
        <p:spPr>
          <a:xfrm>
            <a:off x="1325598" y="2991678"/>
            <a:ext cx="310725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3B33A-0D89-1315-6B63-35DCC257E43E}"/>
              </a:ext>
            </a:extLst>
          </p:cNvPr>
          <p:cNvSpPr/>
          <p:nvPr/>
        </p:nvSpPr>
        <p:spPr>
          <a:xfrm>
            <a:off x="4863548" y="2571750"/>
            <a:ext cx="310725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DFC47-F828-4B39-1418-BE4693ABBE13}"/>
              </a:ext>
            </a:extLst>
          </p:cNvPr>
          <p:cNvSpPr/>
          <p:nvPr/>
        </p:nvSpPr>
        <p:spPr>
          <a:xfrm>
            <a:off x="3182559" y="506896"/>
            <a:ext cx="3107254" cy="26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https://www.fao.org/faostat/en/#data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3130E-6B21-8B93-2857-371C0BA115B4}"/>
              </a:ext>
            </a:extLst>
          </p:cNvPr>
          <p:cNvSpPr/>
          <p:nvPr/>
        </p:nvSpPr>
        <p:spPr>
          <a:xfrm>
            <a:off x="1325598" y="3424911"/>
            <a:ext cx="310725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C7819-72F5-EAC0-A26D-510E83A74B8F}"/>
              </a:ext>
            </a:extLst>
          </p:cNvPr>
          <p:cNvSpPr txBox="1"/>
          <p:nvPr/>
        </p:nvSpPr>
        <p:spPr>
          <a:xfrm>
            <a:off x="2815101" y="2946265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 Food/Protein Supply</a:t>
            </a:r>
          </a:p>
          <a:p>
            <a:r>
              <a:rPr lang="en-US" sz="1100" dirty="0"/>
              <a:t>    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28278-1CCC-DECF-AA7D-C974141AB624}"/>
              </a:ext>
            </a:extLst>
          </p:cNvPr>
          <p:cNvSpPr txBox="1"/>
          <p:nvPr/>
        </p:nvSpPr>
        <p:spPr>
          <a:xfrm>
            <a:off x="2477084" y="3464137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Value of Chicken Imports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828EF-A5EF-B584-AE96-224FD34ABD82}"/>
              </a:ext>
            </a:extLst>
          </p:cNvPr>
          <p:cNvSpPr txBox="1"/>
          <p:nvPr/>
        </p:nvSpPr>
        <p:spPr>
          <a:xfrm>
            <a:off x="6938415" y="2610976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66046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CA8FEF-B303-514E-C26B-1C04CC7F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42" y="835557"/>
            <a:ext cx="5885420" cy="43122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116" y="265113"/>
            <a:ext cx="7797800" cy="414337"/>
          </a:xfrm>
        </p:spPr>
        <p:txBody>
          <a:bodyPr/>
          <a:lstStyle/>
          <a:p>
            <a:r>
              <a:rPr lang="en-US" dirty="0"/>
              <a:t>FAO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658FF-41FE-62C4-4345-729422836D17}"/>
              </a:ext>
            </a:extLst>
          </p:cNvPr>
          <p:cNvSpPr/>
          <p:nvPr/>
        </p:nvSpPr>
        <p:spPr>
          <a:xfrm>
            <a:off x="1530918" y="3054615"/>
            <a:ext cx="108307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3B33A-0D89-1315-6B63-35DCC257E43E}"/>
              </a:ext>
            </a:extLst>
          </p:cNvPr>
          <p:cNvSpPr/>
          <p:nvPr/>
        </p:nvSpPr>
        <p:spPr>
          <a:xfrm>
            <a:off x="1530918" y="1448140"/>
            <a:ext cx="1510456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DFC47-F828-4B39-1418-BE4693ABBE13}"/>
              </a:ext>
            </a:extLst>
          </p:cNvPr>
          <p:cNvSpPr/>
          <p:nvPr/>
        </p:nvSpPr>
        <p:spPr>
          <a:xfrm>
            <a:off x="2783975" y="475888"/>
            <a:ext cx="3576050" cy="26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https://www.fao.org/faostat/en/#data/FBS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ECE2D-4E6B-2B90-4DBD-0558563A5A74}"/>
              </a:ext>
            </a:extLst>
          </p:cNvPr>
          <p:cNvSpPr/>
          <p:nvPr/>
        </p:nvSpPr>
        <p:spPr>
          <a:xfrm>
            <a:off x="3732375" y="3054614"/>
            <a:ext cx="108307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24ED0-E05F-9039-12D4-9611AD9AEE1F}"/>
              </a:ext>
            </a:extLst>
          </p:cNvPr>
          <p:cNvSpPr/>
          <p:nvPr/>
        </p:nvSpPr>
        <p:spPr>
          <a:xfrm>
            <a:off x="3732375" y="1462573"/>
            <a:ext cx="108307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278" y="265113"/>
            <a:ext cx="7797800" cy="414337"/>
          </a:xfrm>
        </p:spPr>
        <p:txBody>
          <a:bodyPr/>
          <a:lstStyle/>
          <a:p>
            <a:r>
              <a:rPr lang="en-US" dirty="0"/>
              <a:t>Data Aggregation and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74975"/>
            <a:ext cx="8521204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Removed duplicated data from China (identical to the work done in Project 4)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Removed columns that do not provide a lot of information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Renamed columns to make them easily selectable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Pivoting the data so we end up with one row per country (year 2019)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Aggregating all the necessary data into a single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dataframe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all the relevant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67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854</Words>
  <Application>Microsoft Office PowerPoint</Application>
  <PresentationFormat>On-screen Show (16:9)</PresentationFormat>
  <Paragraphs>131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Wingdings</vt:lpstr>
      <vt:lpstr>Google Sans</vt:lpstr>
      <vt:lpstr>Google Sans Medium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Dataset</vt:lpstr>
      <vt:lpstr>Dataset</vt:lpstr>
      <vt:lpstr>FAO Dataset</vt:lpstr>
      <vt:lpstr>FAO Dataset</vt:lpstr>
      <vt:lpstr>Data Aggregation and cleaning</vt:lpstr>
      <vt:lpstr>Key findings</vt:lpstr>
      <vt:lpstr>Pinpointing candidate countries</vt:lpstr>
      <vt:lpstr>Hierarchical clustering model explained</vt:lpstr>
      <vt:lpstr>Selecting the best cluster</vt:lpstr>
      <vt:lpstr>Selecting candidate countries</vt:lpstr>
      <vt:lpstr>Analysis of Gaussian variables </vt:lpstr>
      <vt:lpstr>Testing potential Gaussian variables</vt:lpstr>
      <vt:lpstr>Comparing our clusters</vt:lpstr>
      <vt:lpstr>Comparing cluster pairs</vt:lpstr>
      <vt:lpstr>Recommendations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Octave Antoni</cp:lastModifiedBy>
  <cp:revision>27</cp:revision>
  <dcterms:modified xsi:type="dcterms:W3CDTF">2022-08-15T15:33:17Z</dcterms:modified>
</cp:coreProperties>
</file>