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0"/>
  </p:notesMasterIdLst>
  <p:sldIdLst>
    <p:sldId id="256" r:id="rId2"/>
    <p:sldId id="276" r:id="rId3"/>
    <p:sldId id="277" r:id="rId4"/>
    <p:sldId id="305" r:id="rId5"/>
    <p:sldId id="306" r:id="rId6"/>
    <p:sldId id="307" r:id="rId7"/>
    <p:sldId id="308" r:id="rId8"/>
    <p:sldId id="309" r:id="rId9"/>
    <p:sldId id="318" r:id="rId10"/>
    <p:sldId id="310" r:id="rId11"/>
    <p:sldId id="311" r:id="rId12"/>
    <p:sldId id="301" r:id="rId13"/>
    <p:sldId id="312" r:id="rId14"/>
    <p:sldId id="315" r:id="rId15"/>
    <p:sldId id="316" r:id="rId16"/>
    <p:sldId id="313" r:id="rId17"/>
    <p:sldId id="317" r:id="rId18"/>
    <p:sldId id="303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Google Sans Medium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5" r:id="rId19"/>
    <p:sldLayoutId id="2147483677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grapher/malnutrition-death-rates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o.org/faostat/en/#data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June 15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FAO Data on World Hunger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2502CF-5D5D-2823-11F1-8F2C2EE2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83" y="305828"/>
            <a:ext cx="3740433" cy="1035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797800" cy="414337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148628"/>
            <a:ext cx="8521204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Main year of data used for Food Balance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2018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Historic data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projections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Vegetal based food / animal based food aggregation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Additional data :  death rate from malnutrition from Our World in Data (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https://ourworldindata.org/grapher/malnutrition-death-rates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) 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122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figures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1067968"/>
            <a:ext cx="4180778" cy="33638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The overall trend is down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Numbers remain high :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239.670 people per year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657 people per day</a:t>
            </a:r>
          </a:p>
          <a:p>
            <a:pPr lvl="1"/>
            <a:r>
              <a:rPr lang="en-US" sz="1400" b="1" dirty="0">
                <a:solidFill>
                  <a:schemeClr val="tx1"/>
                </a:solidFill>
              </a:rPr>
              <a:t>1 person every 2 minutes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Flattening of the curve since 2015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171450" indent="0"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Outlook is rather good, but it remains to be seen whether numbers will increase with Covid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Death rate from undernutrition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944723"/>
            <a:ext cx="4572000" cy="3254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1321594"/>
            <a:ext cx="3946200" cy="337961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Currently about </a:t>
            </a:r>
            <a:r>
              <a:rPr lang="en-US" sz="1400" b="1" dirty="0">
                <a:solidFill>
                  <a:schemeClr val="tx1"/>
                </a:solidFill>
              </a:rPr>
              <a:t>10% of the population undernourished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Recent Covid related hike </a:t>
            </a:r>
          </a:p>
          <a:p>
            <a:pPr marL="17145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Ukraine crisis </a:t>
            </a:r>
            <a:r>
              <a:rPr lang="en-US" sz="1400" dirty="0">
                <a:solidFill>
                  <a:schemeClr val="tx1"/>
                </a:solidFill>
              </a:rPr>
              <a:t>will probably accentuate this hike</a:t>
            </a:r>
          </a:p>
          <a:p>
            <a:pPr marL="17145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Short-term outlook : negative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Medium-long term outlook : hopefully will follow global downwards trend</a:t>
            </a:r>
          </a:p>
          <a:p>
            <a:pPr marL="171450" indent="0">
              <a:buNone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Global undernutrition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85FE8-F3A0-6318-B9D3-A94E2E5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06900" y="932046"/>
            <a:ext cx="4537100" cy="3279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928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35731"/>
            <a:ext cx="7797800" cy="414337"/>
          </a:xfrm>
        </p:spPr>
        <p:txBody>
          <a:bodyPr/>
          <a:lstStyle/>
          <a:p>
            <a:r>
              <a:rPr lang="en-US" b="1" dirty="0"/>
              <a:t>Cause of undernutrition : Analysis of food supply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914397"/>
            <a:ext cx="8521204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Current food supply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feed 124% of population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Only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43% of the vegetal supply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76% of the animal supply used as food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Total vegetal supply could feed 130% of the world population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if it wasn’t used for animal feeding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grain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used for animal feeding purposes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   51 million additional people (16% of current US population) could be fed if the animal production reduced by 10%</a:t>
            </a:r>
          </a:p>
        </p:txBody>
      </p:sp>
    </p:spTree>
    <p:extLst>
      <p:ext uri="{BB962C8B-B14F-4D97-AF65-F5344CB8AC3E}">
        <p14:creationId xmlns:p14="http://schemas.microsoft.com/office/powerpoint/2010/main" val="346556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36341"/>
            <a:ext cx="8521204" cy="414337"/>
          </a:xfrm>
        </p:spPr>
        <p:txBody>
          <a:bodyPr/>
          <a:lstStyle/>
          <a:p>
            <a:r>
              <a:rPr lang="en-US" b="1" dirty="0"/>
              <a:t>Analysis of countries with undernutrition issues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470556"/>
            <a:ext cx="8952918" cy="459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the top 25 items exported by undernourished countries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Used mainly as feed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Maize, Pelagic Fish and Pulse 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Problem  These food categories could provide a lot of nutriments if used to feed people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Some items are not only used as food 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Alcohol : pharmaceutical and detergents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Oil crops (non palm) : all kinds of motor oil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Palm Oil : Cosmetic and detergents</a:t>
            </a:r>
          </a:p>
          <a:p>
            <a:pPr lvl="1"/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505 million people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could be fed by oil used for other uses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Export of food in Thailand : exports 56% of its cassava but &gt;8% population undernourished</a:t>
            </a:r>
          </a:p>
        </p:txBody>
      </p:sp>
    </p:spTree>
    <p:extLst>
      <p:ext uri="{BB962C8B-B14F-4D97-AF65-F5344CB8AC3E}">
        <p14:creationId xmlns:p14="http://schemas.microsoft.com/office/powerpoint/2010/main" val="146300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678675"/>
            <a:ext cx="8521204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Undernutrition still a problem in our modernized world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Recent events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have led to an increase in chronic undernutrition</a:t>
            </a:r>
          </a:p>
          <a:p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Current food production is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enough to feed 124% of the world population</a:t>
            </a:r>
          </a:p>
          <a:p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Several problems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Food production isn’t being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distributed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equally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High amount of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supply used as animal feed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Some food items used for other uses (especially oil)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Conflicts and the Covid pandemic are worsening the trend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10 billion people by 2050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feeding everyone will be a huge challenge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Production will need to drastically increase and food waste needs to be reduced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1603249"/>
            <a:ext cx="779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FAO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Key figures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4786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148627"/>
            <a:ext cx="8521204" cy="310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Modern world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Still persistent undernutrition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Malnutrition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Leading cause of death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even during COVID Pandemic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Global undernutrition trend down, but stagnation since 2014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Sharp rise in 2020, probably due to COVID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Outlook is dire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10 billion people planned by 2050 and increasing number of conflicts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FAO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797800" cy="414337"/>
          </a:xfrm>
        </p:spPr>
        <p:txBody>
          <a:bodyPr/>
          <a:lstStyle/>
          <a:p>
            <a:r>
              <a:rPr lang="en-US" dirty="0"/>
              <a:t>FAO 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1148628"/>
            <a:ext cx="8659066" cy="365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Freely available 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https://www.fao.org/faostat/en/#data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Many different categories  mainly used : food balance and food security indicators</a:t>
            </a:r>
          </a:p>
          <a:p>
            <a:pPr marL="17145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Possibility to aggregate the items and countries (regions)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Slight </a:t>
            </a:r>
            <a:r>
              <a:rPr lang="en-US" sz="1600" b="1" dirty="0">
                <a:solidFill>
                  <a:schemeClr val="tx1"/>
                </a:solidFill>
              </a:rPr>
              <a:t>inconsistencies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between values and theoretical formulas </a:t>
            </a:r>
            <a:r>
              <a:rPr lang="en-US" sz="1600" dirty="0">
                <a:solidFill>
                  <a:schemeClr val="tx1"/>
                </a:solidFill>
              </a:rPr>
              <a:t>(domestic supply, food)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Food balance data complete, some missing food security indicators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Probably for political reasons, </a:t>
            </a:r>
            <a:r>
              <a:rPr lang="en-US" sz="1600" b="1" dirty="0">
                <a:solidFill>
                  <a:schemeClr val="tx1"/>
                </a:solidFill>
              </a:rPr>
              <a:t>China data duplicated</a:t>
            </a: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797800" cy="414337"/>
          </a:xfrm>
        </p:spPr>
        <p:txBody>
          <a:bodyPr/>
          <a:lstStyle/>
          <a:p>
            <a:r>
              <a:rPr lang="en-US" dirty="0"/>
              <a:t>FAO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269FC-4802-2296-1534-54C1DEE0D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8"/>
          <a:stretch/>
        </p:blipFill>
        <p:spPr>
          <a:xfrm>
            <a:off x="1173198" y="772620"/>
            <a:ext cx="7125976" cy="4370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4658FF-41FE-62C4-4345-729422836D17}"/>
              </a:ext>
            </a:extLst>
          </p:cNvPr>
          <p:cNvSpPr/>
          <p:nvPr/>
        </p:nvSpPr>
        <p:spPr>
          <a:xfrm>
            <a:off x="1325598" y="2991678"/>
            <a:ext cx="1803381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3B33A-0D89-1315-6B63-35DCC257E43E}"/>
              </a:ext>
            </a:extLst>
          </p:cNvPr>
          <p:cNvSpPr/>
          <p:nvPr/>
        </p:nvSpPr>
        <p:spPr>
          <a:xfrm>
            <a:off x="1325598" y="2557670"/>
            <a:ext cx="310725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DFC47-F828-4B39-1418-BE4693ABBE13}"/>
              </a:ext>
            </a:extLst>
          </p:cNvPr>
          <p:cNvSpPr/>
          <p:nvPr/>
        </p:nvSpPr>
        <p:spPr>
          <a:xfrm>
            <a:off x="3182559" y="506896"/>
            <a:ext cx="3107254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https://www.fao.org/faostat/en/#data</a:t>
            </a:r>
          </a:p>
        </p:txBody>
      </p:sp>
    </p:spTree>
    <p:extLst>
      <p:ext uri="{BB962C8B-B14F-4D97-AF65-F5344CB8AC3E}">
        <p14:creationId xmlns:p14="http://schemas.microsoft.com/office/powerpoint/2010/main" val="36604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A8FEF-B303-514E-C26B-1C04CC7F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42" y="835557"/>
            <a:ext cx="5885420" cy="43122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797800" cy="414337"/>
          </a:xfrm>
        </p:spPr>
        <p:txBody>
          <a:bodyPr/>
          <a:lstStyle/>
          <a:p>
            <a:r>
              <a:rPr lang="en-US" dirty="0"/>
              <a:t>FAO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658FF-41FE-62C4-4345-729422836D17}"/>
              </a:ext>
            </a:extLst>
          </p:cNvPr>
          <p:cNvSpPr/>
          <p:nvPr/>
        </p:nvSpPr>
        <p:spPr>
          <a:xfrm>
            <a:off x="1530918" y="3054615"/>
            <a:ext cx="1083074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3B33A-0D89-1315-6B63-35DCC257E43E}"/>
              </a:ext>
            </a:extLst>
          </p:cNvPr>
          <p:cNvSpPr/>
          <p:nvPr/>
        </p:nvSpPr>
        <p:spPr>
          <a:xfrm>
            <a:off x="1530918" y="1448140"/>
            <a:ext cx="1510456" cy="34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DFC47-F828-4B39-1418-BE4693ABBE13}"/>
              </a:ext>
            </a:extLst>
          </p:cNvPr>
          <p:cNvSpPr/>
          <p:nvPr/>
        </p:nvSpPr>
        <p:spPr>
          <a:xfrm>
            <a:off x="2783975" y="475888"/>
            <a:ext cx="3576050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https://www.fao.org/faostat/en/#data/FBS</a:t>
            </a:r>
          </a:p>
        </p:txBody>
      </p:sp>
    </p:spTree>
    <p:extLst>
      <p:ext uri="{BB962C8B-B14F-4D97-AF65-F5344CB8AC3E}">
        <p14:creationId xmlns:p14="http://schemas.microsoft.com/office/powerpoint/2010/main" val="25369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5113"/>
            <a:ext cx="7797800" cy="414337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dataframe</a:t>
            </a:r>
            <a:r>
              <a:rPr lang="en-US" dirty="0"/>
              <a:t> 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2051561"/>
            <a:ext cx="8521204" cy="309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One column per year, country and “item” (category of product)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Primary key : composite key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made of year,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country_code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item_code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18 additional columns with additional information,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main columns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food,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domestic_supply_quantity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import_quantity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export_quantity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production…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DC0D1-4BE6-C865-E258-23CC64BBD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48"/>
          <a:stretch/>
        </p:blipFill>
        <p:spPr>
          <a:xfrm>
            <a:off x="1195738" y="883462"/>
            <a:ext cx="5406324" cy="12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507450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669</Words>
  <Application>Microsoft Office PowerPoint</Application>
  <PresentationFormat>On-screen Show (16:9)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Roboto</vt:lpstr>
      <vt:lpstr>Helvetica Neue Light</vt:lpstr>
      <vt:lpstr>Wingdings</vt:lpstr>
      <vt:lpstr>Arial</vt:lpstr>
      <vt:lpstr>Google Sans</vt:lpstr>
      <vt:lpstr>Google Sans Medium</vt:lpstr>
      <vt:lpstr>Google GBO Template</vt:lpstr>
      <vt:lpstr>PowerPoint Presentation</vt:lpstr>
      <vt:lpstr>Table of contents</vt:lpstr>
      <vt:lpstr>Introduction</vt:lpstr>
      <vt:lpstr>Introduction</vt:lpstr>
      <vt:lpstr>FAO Dataset</vt:lpstr>
      <vt:lpstr>FAO Dataset</vt:lpstr>
      <vt:lpstr>FAO Dataset</vt:lpstr>
      <vt:lpstr>FAO Dataset</vt:lpstr>
      <vt:lpstr>Main dataframe :</vt:lpstr>
      <vt:lpstr>Analysis</vt:lpstr>
      <vt:lpstr>Key figures</vt:lpstr>
      <vt:lpstr>Death rate from undernutrition</vt:lpstr>
      <vt:lpstr>Global undernutrition </vt:lpstr>
      <vt:lpstr>Cause of undernutrition : Analysis of food supply</vt:lpstr>
      <vt:lpstr>Analysis of countries with undernutrition issues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Octave Antoni</cp:lastModifiedBy>
  <cp:revision>18</cp:revision>
  <dcterms:modified xsi:type="dcterms:W3CDTF">2022-07-19T09:12:37Z</dcterms:modified>
</cp:coreProperties>
</file>