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1"/>
  </p:notesMasterIdLst>
  <p:sldIdLst>
    <p:sldId id="256" r:id="rId2"/>
    <p:sldId id="276" r:id="rId3"/>
    <p:sldId id="305" r:id="rId4"/>
    <p:sldId id="306" r:id="rId5"/>
    <p:sldId id="307" r:id="rId6"/>
    <p:sldId id="318" r:id="rId7"/>
    <p:sldId id="350" r:id="rId8"/>
    <p:sldId id="351" r:id="rId9"/>
    <p:sldId id="353" r:id="rId10"/>
    <p:sldId id="311" r:id="rId11"/>
    <p:sldId id="301" r:id="rId12"/>
    <p:sldId id="338" r:id="rId13"/>
    <p:sldId id="354" r:id="rId14"/>
    <p:sldId id="313" r:id="rId15"/>
    <p:sldId id="335" r:id="rId16"/>
    <p:sldId id="355" r:id="rId17"/>
    <p:sldId id="328" r:id="rId18"/>
    <p:sldId id="317" r:id="rId19"/>
    <p:sldId id="303" r:id="rId20"/>
  </p:sldIdLst>
  <p:sldSz cx="9144000" cy="5143500" type="screen16x9"/>
  <p:notesSz cx="6858000" cy="9144000"/>
  <p:embeddedFontLst>
    <p:embeddedFont>
      <p:font typeface="Google Sans" panose="020B0604020202020204" charset="0"/>
      <p:regular r:id="rId22"/>
      <p:bold r:id="rId23"/>
      <p:italic r:id="rId24"/>
      <p:boldItalic r:id="rId25"/>
    </p:embeddedFont>
    <p:embeddedFont>
      <p:font typeface="Google Sans Medium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462" autoAdjust="0"/>
  </p:normalViewPr>
  <p:slideViewPr>
    <p:cSldViewPr snapToGrid="0">
      <p:cViewPr>
        <p:scale>
          <a:sx n="125" d="100"/>
          <a:sy n="125" d="100"/>
        </p:scale>
        <p:origin x="12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20133168342_3ae0774f-86f2-4fd3-b5bc-d9d70eadc4d0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14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Yelp Image and Text Data Preprocessing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good dinner">
            <a:hlinkClick r:id="rId3"/>
            <a:extLst>
              <a:ext uri="{FF2B5EF4-FFF2-40B4-BE49-F238E27FC236}">
                <a16:creationId xmlns:a16="http://schemas.microsoft.com/office/drawing/2014/main" id="{5AA62B57-1599-6306-6E18-EDA9DB1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67" y="300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754262-C341-C958-3A3F-4B29E85F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139" y="479924"/>
            <a:ext cx="2597057" cy="999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661471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Dataset overview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1 JSON file with 200k rows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200k photos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Kept only photos from restaurants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Removed corrupted files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Basic preprocessing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Grayscaling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Image Normalization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Rescaling</a:t>
            </a:r>
          </a:p>
          <a:p>
            <a:pPr marL="171450" indent="0">
              <a:lnSpc>
                <a:spcPct val="200000"/>
              </a:lnSpc>
              <a:buNone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Image Preprocessing 1/2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60D02-C826-2F04-45B6-9D2AC32D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06" y="0"/>
            <a:ext cx="3391694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AE39243-70EB-5FA2-8D8C-8CE0B2BB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752306" y="2571776"/>
            <a:ext cx="3391694" cy="2571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74FD6-0385-FADD-EEB9-4964394F2E3D}"/>
              </a:ext>
            </a:extLst>
          </p:cNvPr>
          <p:cNvSpPr txBox="1"/>
          <p:nvPr/>
        </p:nvSpPr>
        <p:spPr>
          <a:xfrm>
            <a:off x="4776812" y="1024265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Original</a:t>
            </a:r>
          </a:p>
          <a:p>
            <a:pPr algn="ctr"/>
            <a:r>
              <a:rPr lang="fr-FR" b="1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A7C3-BABA-A060-4952-583DE5B86F96}"/>
              </a:ext>
            </a:extLst>
          </p:cNvPr>
          <p:cNvSpPr txBox="1"/>
          <p:nvPr/>
        </p:nvSpPr>
        <p:spPr>
          <a:xfrm>
            <a:off x="4447142" y="3596015"/>
            <a:ext cx="1305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Grayscale</a:t>
            </a:r>
            <a:endParaRPr lang="fr-FR" b="1" dirty="0"/>
          </a:p>
          <a:p>
            <a:pPr algn="ctr"/>
            <a:r>
              <a:rPr lang="fr-FR" b="1" dirty="0"/>
              <a:t>+ </a:t>
            </a:r>
            <a:r>
              <a:rPr lang="fr-FR" b="1" dirty="0" err="1"/>
              <a:t>Normalized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Input image size </a:t>
            </a:r>
            <a:r>
              <a:rPr lang="en-US" sz="1400" dirty="0">
                <a:solidFill>
                  <a:schemeClr val="tx1"/>
                </a:solidFill>
              </a:rPr>
              <a:t>defined as </a:t>
            </a:r>
            <a:r>
              <a:rPr lang="en-US" sz="1400" b="1" dirty="0">
                <a:solidFill>
                  <a:schemeClr val="tx1"/>
                </a:solidFill>
              </a:rPr>
              <a:t>160x160 </a:t>
            </a:r>
            <a:r>
              <a:rPr lang="en-US" sz="1400" b="1" dirty="0" err="1">
                <a:solidFill>
                  <a:schemeClr val="tx1"/>
                </a:solidFill>
              </a:rPr>
              <a:t>px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Gaussian smoothing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Histogram equalization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Data augmentation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flip (horizontal and vertical)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zoom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Random Rotation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One hot encoding </a:t>
            </a:r>
            <a:r>
              <a:rPr lang="en-US" sz="1400" dirty="0">
                <a:solidFill>
                  <a:schemeClr val="tx1"/>
                </a:solidFill>
              </a:rPr>
              <a:t>labels</a:t>
            </a: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</a:rPr>
              <a:t>Goal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Reducing overfitting, improving model performance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Image Preprocessing 2/2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B12BB-0733-5654-C106-3AE0CD86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36" y="3017520"/>
            <a:ext cx="3751304" cy="1889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9283A-E581-0983-8451-AFA9E097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736" y="534484"/>
            <a:ext cx="3751304" cy="1942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9220DF-DAF3-3982-3E7F-A2E81904C17B}"/>
              </a:ext>
            </a:extLst>
          </p:cNvPr>
          <p:cNvSpPr txBox="1"/>
          <p:nvPr/>
        </p:nvSpPr>
        <p:spPr>
          <a:xfrm>
            <a:off x="5963310" y="170801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Before</a:t>
            </a:r>
            <a:r>
              <a:rPr lang="fr-FR" b="1" u="sng" dirty="0"/>
              <a:t> </a:t>
            </a:r>
            <a:r>
              <a:rPr lang="fr-FR" b="1" u="sng" dirty="0" err="1"/>
              <a:t>equalization</a:t>
            </a:r>
            <a:endParaRPr lang="fr-FR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3128F-776A-1F96-85DF-4179F4EED49C}"/>
              </a:ext>
            </a:extLst>
          </p:cNvPr>
          <p:cNvSpPr txBox="1"/>
          <p:nvPr/>
        </p:nvSpPr>
        <p:spPr>
          <a:xfrm>
            <a:off x="5950276" y="2676744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After</a:t>
            </a:r>
            <a:r>
              <a:rPr lang="fr-FR" b="1" u="sng" dirty="0"/>
              <a:t> </a:t>
            </a:r>
            <a:r>
              <a:rPr lang="fr-FR" b="1" u="sng" dirty="0" err="1"/>
              <a:t>equalization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Feature extraction </a:t>
            </a:r>
            <a:r>
              <a:rPr lang="en-US" sz="1400" dirty="0">
                <a:solidFill>
                  <a:schemeClr val="tx1"/>
                </a:solidFill>
              </a:rPr>
              <a:t>using MobileNetV2 model without top layers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5*5*1280 features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Reducing dimension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by applying a Global Average Pooling 2D layer  1280 features</a:t>
            </a:r>
          </a:p>
          <a:p>
            <a:pPr>
              <a:lnSpc>
                <a:spcPct val="2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with UMAP  3 components</a:t>
            </a:r>
          </a:p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/>
                </a:solidFill>
              </a:rPr>
              <a:t>3D Visualization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No separation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between the 5 clusters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99" y="114894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Feature extraction and dimensionality reduction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CC7F1-E907-30A5-41B7-8A80BD21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00150"/>
            <a:ext cx="4572001" cy="2743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09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the </a:t>
            </a:r>
            <a:r>
              <a:rPr lang="en-US" sz="1400" b="1" dirty="0">
                <a:solidFill>
                  <a:schemeClr val="tx1"/>
                </a:solidFill>
              </a:rPr>
              <a:t>MobileNetV2 model </a:t>
            </a:r>
            <a:r>
              <a:rPr lang="en-US" sz="1400" dirty="0">
                <a:solidFill>
                  <a:schemeClr val="tx1"/>
                </a:solidFill>
              </a:rPr>
              <a:t>without top layers.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Added </a:t>
            </a:r>
            <a:r>
              <a:rPr lang="en-US" sz="1400" b="1" dirty="0">
                <a:solidFill>
                  <a:schemeClr val="tx1"/>
                </a:solidFill>
              </a:rPr>
              <a:t>Global Average Pooling 2D layer </a:t>
            </a:r>
            <a:r>
              <a:rPr lang="en-US" sz="1400" dirty="0">
                <a:solidFill>
                  <a:schemeClr val="tx1"/>
                </a:solidFill>
              </a:rPr>
              <a:t>to reduce the dimensionality of features.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Added prediction layers</a:t>
            </a:r>
            <a:r>
              <a:rPr lang="en-US" sz="1400" dirty="0">
                <a:solidFill>
                  <a:schemeClr val="tx1"/>
                </a:solidFill>
              </a:rPr>
              <a:t>, with final </a:t>
            </a:r>
            <a:r>
              <a:rPr lang="en-US" sz="1400" dirty="0" err="1">
                <a:solidFill>
                  <a:schemeClr val="tx1"/>
                </a:solidFill>
              </a:rPr>
              <a:t>softmax</a:t>
            </a:r>
            <a:r>
              <a:rPr lang="en-US" sz="1400" dirty="0">
                <a:solidFill>
                  <a:schemeClr val="tx1"/>
                </a:solidFill>
              </a:rPr>
              <a:t> layer with shape = number of labels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Integrated preprocessing and data augmentation</a:t>
            </a:r>
            <a:r>
              <a:rPr lang="en-US" sz="1400" dirty="0">
                <a:solidFill>
                  <a:schemeClr val="tx1"/>
                </a:solidFill>
              </a:rPr>
              <a:t> steps within model.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Split our dataset in test, training and validation set and trained model on train set.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Implementation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2" descr="An Ultimate Guide To Transfer Learning In NLP">
            <a:extLst>
              <a:ext uri="{FF2B5EF4-FFF2-40B4-BE49-F238E27FC236}">
                <a16:creationId xmlns:a16="http://schemas.microsoft.com/office/drawing/2014/main" id="{836F709D-0E85-516E-38B3-14A6F1EE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28750"/>
            <a:ext cx="45720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583907"/>
            <a:ext cx="4199578" cy="386942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Loss function </a:t>
            </a:r>
            <a:r>
              <a:rPr lang="en-US" sz="1400" dirty="0">
                <a:solidFill>
                  <a:schemeClr val="tx1"/>
                </a:solidFill>
              </a:rPr>
              <a:t>: Categorical Cross-Entropy</a:t>
            </a:r>
          </a:p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Performance metric </a:t>
            </a:r>
            <a:r>
              <a:rPr lang="en-US" sz="1400" dirty="0">
                <a:solidFill>
                  <a:schemeClr val="tx1"/>
                </a:solidFill>
              </a:rPr>
              <a:t>: Accuracy.</a:t>
            </a:r>
          </a:p>
          <a:p>
            <a:pPr>
              <a:lnSpc>
                <a:spcPct val="300000"/>
              </a:lnSpc>
            </a:pPr>
            <a:r>
              <a:rPr lang="en-US" sz="1400" dirty="0">
                <a:solidFill>
                  <a:schemeClr val="tx1"/>
                </a:solidFill>
              </a:rPr>
              <a:t>Trained the model with only 5 epochs due to high RAM usage.</a:t>
            </a:r>
          </a:p>
          <a:p>
            <a:pPr>
              <a:lnSpc>
                <a:spcPct val="3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accuracy on the test set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0.94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Classification results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630BA-3891-1715-5491-FFCF4C09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63930"/>
            <a:ext cx="4572000" cy="3318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CA460-CDAB-FDF8-E48E-A4B27D788D16}"/>
              </a:ext>
            </a:extLst>
          </p:cNvPr>
          <p:cNvSpPr txBox="1"/>
          <p:nvPr/>
        </p:nvSpPr>
        <p:spPr>
          <a:xfrm>
            <a:off x="4602481" y="610590"/>
            <a:ext cx="451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Model </a:t>
            </a:r>
            <a:r>
              <a:rPr lang="fr-FR" b="1" u="sng" dirty="0" err="1"/>
              <a:t>Summary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image and text data from the Yelp dataset has been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analyzed and preprocessed.</a:t>
            </a:r>
          </a:p>
          <a:p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outlined a topic identification algorithm and identified the 3 main topics of dissatisfaction among Yelp Reviews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Restaurant cleanliness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Bad attitude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bartender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Overpriced food and poor service</a:t>
            </a:r>
          </a:p>
          <a:p>
            <a:pPr marL="171450" indent="0">
              <a:buNone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defined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draft image classification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proof that Good Dinner’s AI will be able to label images with collected images.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restaurant cleanliness, serving staff attitude and value for money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Improve classification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fine tuning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 identify labels with high accuracy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These segments can be used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optimize marketing efforts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different ways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marL="171450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Reduce costs and improve marketing ROI by targeting ideal customers.</a:t>
            </a:r>
          </a:p>
          <a:p>
            <a:pPr marL="1073150" lvl="2" indent="0">
              <a:buNone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local ad campaigns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, focus on the products interesting the customers.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Write custom advertisements depending on customer needs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(i.e. short shipping delay or possibility to buy without credit card).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More generally,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target high paying customers with low cancellation rates.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providing additional information like customer age and gender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Image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Multiclass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using</a:t>
            </a:r>
            <a:r>
              <a:rPr lang="fr-FR" sz="2000" dirty="0">
                <a:latin typeface="Google Sans" panose="020B0604020202020204" charset="0"/>
              </a:rPr>
              <a:t> Transfer Learning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Detect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topics of dissatisfaction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 Yelp reviews and automatically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posted photos.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Task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Preprocess and Analyze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Yelp image and reviews datasets.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techniques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Visualization of high-dimensional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Collection of samples via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Extra work  Perform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 identification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photo labelling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using dedicated algorithms in order to fulfill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Overview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json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Businesses, Check-ins, Reviews, Tips and Users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businesses and reviews are relevant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to business need.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positive reviews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Selecting restaurants from business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Filtering out reviews not belonging to restaurants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review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Keeping only reviews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 stars or less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and with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negative polarity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69B53FD-A524-7120-3D62-C877D1BA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45" y="0"/>
            <a:ext cx="3467100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E7FC60E-B9BB-CC9F-0045-8796A90F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179273" y="2571750"/>
            <a:ext cx="3467972" cy="25717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C60DA3-380C-5BDF-0E99-CFE36EA3FE3A}"/>
              </a:ext>
            </a:extLst>
          </p:cNvPr>
          <p:cNvSpPr/>
          <p:nvPr/>
        </p:nvSpPr>
        <p:spPr>
          <a:xfrm>
            <a:off x="5570161" y="1396032"/>
            <a:ext cx="1221527" cy="1043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4BB8B-BC79-6AA3-5750-3C52CBF371A9}"/>
              </a:ext>
            </a:extLst>
          </p:cNvPr>
          <p:cNvSpPr/>
          <p:nvPr/>
        </p:nvSpPr>
        <p:spPr>
          <a:xfrm>
            <a:off x="5869145" y="3901908"/>
            <a:ext cx="1214546" cy="1109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 and </a:t>
            </a:r>
            <a:r>
              <a:rPr lang="en-US" sz="1600" b="1" dirty="0">
                <a:solidFill>
                  <a:schemeClr val="tx1"/>
                </a:solidFill>
              </a:rPr>
              <a:t>remove stop words and punctuation.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Vectorization </a:t>
            </a:r>
            <a:r>
              <a:rPr lang="en-US" sz="1600" dirty="0">
                <a:solidFill>
                  <a:schemeClr val="tx1"/>
                </a:solidFill>
              </a:rPr>
              <a:t>using TF-IDF Vectorizer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(10 features)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baseline="30000" dirty="0">
                <a:solidFill>
                  <a:schemeClr val="tx1"/>
                </a:solidFill>
              </a:rPr>
              <a:t>nd</a:t>
            </a:r>
            <a:r>
              <a:rPr lang="en-US" sz="1600" dirty="0">
                <a:solidFill>
                  <a:schemeClr val="tx1"/>
                </a:solidFill>
              </a:rPr>
              <a:t> Dimensionality reduction with UMAP (2 features)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Visualization of created clusters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2A1F-427C-201F-00C3-C3FAFD3B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88" y="1272915"/>
            <a:ext cx="4607656" cy="2597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C1AE6-A03F-739D-81A8-1792270C37B6}"/>
              </a:ext>
            </a:extLst>
          </p:cNvPr>
          <p:cNvSpPr txBox="1"/>
          <p:nvPr/>
        </p:nvSpPr>
        <p:spPr>
          <a:xfrm>
            <a:off x="5067591" y="965138"/>
            <a:ext cx="3315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Visualization</a:t>
            </a:r>
            <a:r>
              <a:rPr lang="fr-FR" b="1" u="sng" dirty="0"/>
              <a:t> of </a:t>
            </a:r>
            <a:r>
              <a:rPr lang="fr-FR" b="1" u="sng" dirty="0" err="1"/>
              <a:t>Text</a:t>
            </a:r>
            <a:r>
              <a:rPr lang="fr-FR" b="1" u="sng" dirty="0"/>
              <a:t> data </a:t>
            </a:r>
            <a:r>
              <a:rPr lang="fr-FR" b="1" u="sng" dirty="0" err="1"/>
              <a:t>with</a:t>
            </a:r>
            <a:r>
              <a:rPr lang="fr-FR" b="1" u="sng" dirty="0"/>
              <a:t> UMAP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Topic Identification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0" y="697425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b="1" dirty="0" err="1">
                <a:solidFill>
                  <a:schemeClr val="tx1"/>
                </a:solidFill>
              </a:rPr>
              <a:t>BERTopic</a:t>
            </a:r>
            <a:r>
              <a:rPr lang="en-US" sz="1600" dirty="0">
                <a:solidFill>
                  <a:schemeClr val="tx1"/>
                </a:solidFill>
              </a:rPr>
              <a:t> algorithm.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Embedding </a:t>
            </a:r>
            <a:r>
              <a:rPr lang="en-US" sz="1600" dirty="0">
                <a:solidFill>
                  <a:schemeClr val="tx1"/>
                </a:solidFill>
              </a:rPr>
              <a:t>with SBERT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Dimensionality reduction </a:t>
            </a:r>
            <a:r>
              <a:rPr lang="en-US" sz="1600" dirty="0">
                <a:solidFill>
                  <a:schemeClr val="tx1"/>
                </a:solidFill>
              </a:rPr>
              <a:t>with UMAP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Clustering</a:t>
            </a:r>
            <a:r>
              <a:rPr lang="en-US" sz="1600" dirty="0">
                <a:solidFill>
                  <a:schemeClr val="tx1"/>
                </a:solidFill>
              </a:rPr>
              <a:t> with HDBSCAN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Tokenizing topics with </a:t>
            </a:r>
            <a:r>
              <a:rPr lang="en-US" sz="1600" b="1" dirty="0">
                <a:solidFill>
                  <a:schemeClr val="tx1"/>
                </a:solidFill>
              </a:rPr>
              <a:t>Bag-of-Words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Topic Representation </a:t>
            </a:r>
            <a:r>
              <a:rPr lang="en-US" sz="1600" dirty="0">
                <a:solidFill>
                  <a:schemeClr val="tx1"/>
                </a:solidFill>
              </a:rPr>
              <a:t>with c-TF-IDF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3FBA05-8B0E-BF17-E614-8EA65F5CA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15" y="0"/>
            <a:ext cx="3597275" cy="5143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B172F9-00C1-43F9-308C-566183B71D54}"/>
              </a:ext>
            </a:extLst>
          </p:cNvPr>
          <p:cNvSpPr/>
          <p:nvPr/>
        </p:nvSpPr>
        <p:spPr>
          <a:xfrm>
            <a:off x="5325856" y="1333209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E7F2C-180C-6AD3-B6AC-5048E865C7AA}"/>
              </a:ext>
            </a:extLst>
          </p:cNvPr>
          <p:cNvSpPr/>
          <p:nvPr/>
        </p:nvSpPr>
        <p:spPr>
          <a:xfrm>
            <a:off x="5310733" y="3070103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60EE5-280D-54D5-B9D8-BE4E91702ABF}"/>
              </a:ext>
            </a:extLst>
          </p:cNvPr>
          <p:cNvSpPr/>
          <p:nvPr/>
        </p:nvSpPr>
        <p:spPr>
          <a:xfrm>
            <a:off x="7103469" y="3070102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5B5C2-4266-68AE-4087-78DA0D234087}"/>
              </a:ext>
            </a:extLst>
          </p:cNvPr>
          <p:cNvSpPr/>
          <p:nvPr/>
        </p:nvSpPr>
        <p:spPr>
          <a:xfrm>
            <a:off x="7074385" y="4793037"/>
            <a:ext cx="383909" cy="2163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2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Identified topics of dissatisfaction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3237" y="906829"/>
            <a:ext cx="4546788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20 topics of dissatisfaction identified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Top 3 topics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Dirtiness</a:t>
            </a:r>
            <a:r>
              <a:rPr lang="en-US" sz="1600" dirty="0">
                <a:solidFill>
                  <a:schemeClr val="tx1"/>
                </a:solidFill>
              </a:rPr>
              <a:t> (bathroom / floor) and </a:t>
            </a:r>
            <a:r>
              <a:rPr lang="en-US" sz="1600" b="1" dirty="0">
                <a:solidFill>
                  <a:schemeClr val="tx1"/>
                </a:solidFill>
              </a:rPr>
              <a:t>bad smell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Rudeness of the bartender</a:t>
            </a:r>
            <a:r>
              <a:rPr lang="en-US" sz="1600" dirty="0">
                <a:solidFill>
                  <a:schemeClr val="tx1"/>
                </a:solidFill>
              </a:rPr>
              <a:t>, ignoring females and serving drunk people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Overpriced food </a:t>
            </a:r>
            <a:r>
              <a:rPr lang="en-US" sz="1600" dirty="0">
                <a:solidFill>
                  <a:schemeClr val="tx1"/>
                </a:solidFill>
              </a:rPr>
              <a:t>with small portions and </a:t>
            </a:r>
            <a:r>
              <a:rPr lang="en-US" sz="1600" b="1" dirty="0">
                <a:solidFill>
                  <a:schemeClr val="tx1"/>
                </a:solidFill>
              </a:rPr>
              <a:t>poor service</a:t>
            </a:r>
          </a:p>
          <a:p>
            <a:pPr marL="17145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6709D-9B93-E004-1C07-B08F8F24F4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30"/>
          <a:stretch/>
        </p:blipFill>
        <p:spPr>
          <a:xfrm>
            <a:off x="4554714" y="323850"/>
            <a:ext cx="4589286" cy="4495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17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Updating the topics with new reviews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95883" y="701694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Verification of the possibility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retrieving new reviews with Yelp API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Performed sample collection by gathering information about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200 businesses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extracting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600 reviews.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Limitations :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Limited number of queries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per day and month.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Location has to be included in business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Only 3 reviews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gathered by 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Low percentage of reviews are negative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High number of queries needed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to change our topic identification model.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87C65-00B0-44A8-7B16-0F455FA0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96" y="57378"/>
            <a:ext cx="976026" cy="3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04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5836</TotalTime>
  <Words>778</Words>
  <Application>Microsoft Office PowerPoint</Application>
  <PresentationFormat>On-screen Show (16:9)</PresentationFormat>
  <Paragraphs>167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Google Sans</vt:lpstr>
      <vt:lpstr>Roboto</vt:lpstr>
      <vt:lpstr>Google Sans Medium</vt:lpstr>
      <vt:lpstr>Helvetica Neue Light</vt:lpstr>
      <vt:lpstr>Wingdings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Topic Identification </vt:lpstr>
      <vt:lpstr>Identified topics of dissatisfaction</vt:lpstr>
      <vt:lpstr>Updating the topics with new reviews</vt:lpstr>
      <vt:lpstr>Image Data Preprocessing</vt:lpstr>
      <vt:lpstr>Image Preprocessing 1/2</vt:lpstr>
      <vt:lpstr>Image Preprocessing 2/2</vt:lpstr>
      <vt:lpstr>Feature extraction and dimensionality reduction</vt:lpstr>
      <vt:lpstr>Classification with Transfer Learning</vt:lpstr>
      <vt:lpstr>Implementation</vt:lpstr>
      <vt:lpstr>Classification results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66</cp:revision>
  <dcterms:modified xsi:type="dcterms:W3CDTF">2022-10-13T13:38:54Z</dcterms:modified>
</cp:coreProperties>
</file>