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21"/>
  </p:notesMasterIdLst>
  <p:sldIdLst>
    <p:sldId id="256" r:id="rId2"/>
    <p:sldId id="276" r:id="rId3"/>
    <p:sldId id="305" r:id="rId4"/>
    <p:sldId id="306" r:id="rId5"/>
    <p:sldId id="307" r:id="rId6"/>
    <p:sldId id="318" r:id="rId7"/>
    <p:sldId id="350" r:id="rId8"/>
    <p:sldId id="351" r:id="rId9"/>
    <p:sldId id="353" r:id="rId10"/>
    <p:sldId id="311" r:id="rId11"/>
    <p:sldId id="301" r:id="rId12"/>
    <p:sldId id="338" r:id="rId13"/>
    <p:sldId id="354" r:id="rId14"/>
    <p:sldId id="313" r:id="rId15"/>
    <p:sldId id="335" r:id="rId16"/>
    <p:sldId id="355" r:id="rId17"/>
    <p:sldId id="328" r:id="rId18"/>
    <p:sldId id="317" r:id="rId19"/>
    <p:sldId id="303" r:id="rId20"/>
  </p:sldIdLst>
  <p:sldSz cx="9144000" cy="5143500" type="screen16x9"/>
  <p:notesSz cx="6858000" cy="9144000"/>
  <p:embeddedFontLst>
    <p:embeddedFont>
      <p:font typeface="Google Sans" panose="020B0604020202020204" charset="0"/>
      <p:regular r:id="rId22"/>
      <p:bold r:id="rId23"/>
      <p:italic r:id="rId24"/>
      <p:boldItalic r:id="rId25"/>
    </p:embeddedFont>
    <p:embeddedFont>
      <p:font typeface="Google Sans Medium" panose="020B0604020202020204" charset="0"/>
      <p:regular r:id="rId26"/>
      <p:bold r:id="rId27"/>
      <p:italic r:id="rId28"/>
      <p:boldItalic r:id="rId29"/>
    </p:embeddedFont>
    <p:embeddedFont>
      <p:font typeface="Helvetica Neue Light" panose="020B0604020202020204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ctave Antoni" initials="OA" lastIdx="2" clrIdx="0">
    <p:extLst>
      <p:ext uri="{19B8F6BF-5375-455C-9EA6-DF929625EA0E}">
        <p15:presenceInfo xmlns:p15="http://schemas.microsoft.com/office/powerpoint/2012/main" userId="ca96be18017120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B20B"/>
    <a:srgbClr val="794007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F6AF3F-0343-4A23-BE9C-02CC7B9B73EC}">
  <a:tblStyle styleId="{4BF6AF3F-0343-4A23-BE9C-02CC7B9B73EC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9F7B-54D6-413E-ACD6-0FCB2DC4F3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1462" autoAdjust="0"/>
  </p:normalViewPr>
  <p:slideViewPr>
    <p:cSldViewPr snapToGrid="0">
      <p:cViewPr varScale="1">
        <p:scale>
          <a:sx n="137" d="100"/>
          <a:sy n="137" d="100"/>
        </p:scale>
        <p:origin x="8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cbf6ac24_6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cbf6ac24_6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71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71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41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5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27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347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47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88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37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69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7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Red">
  <p:cSld name="CUSTOM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">
  <p:cSld name="TITLE_2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Yellow 700">
  <p:cSld name="CUSTOM_1_1_1_1_1_1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Green 900">
  <p:cSld name="CUSTOM_1_1_1_1_1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Red 800">
  <p:cSld name="CUSTOM_1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Intro/Context Slide">
  <p:cSld name="Blank - Title_1_1_3_1_1">
    <p:bg>
      <p:bgPr>
        <a:solidFill>
          <a:srgbClr val="FBBC04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header">
  <p:cSld name="Blank - Title_1_1_3_1_1_2"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6"/>
          <p:cNvSpPr txBox="1">
            <a:spLocks noGrp="1"/>
          </p:cNvSpPr>
          <p:nvPr>
            <p:ph type="body" idx="1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Red">
  <p:cSld name="TITLE_2_3_3_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 1">
  <p:cSld name="Blank - Title_1_1_3_1_1_1_1">
    <p:bg>
      <p:bgPr>
        <a:solidFill>
          <a:srgbClr val="FBBC04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Blue">
  <p:cSld name="CUSTO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 1">
  <p:cSld name="CUSTOM_2_1_1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subTitle" idx="1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>
            <a:spLocks noGrp="1"/>
          </p:cNvSpPr>
          <p:nvPr>
            <p:ph type="subTitle" idx="2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 1">
  <p:cSld name="TITLE_2_1_2_1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 1">
  <p:cSld name="TITLE_2_2_1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3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3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 1">
  <p:cSld name="TITLE_2_1_1_2_1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 1">
  <p:cSld name="TITLE_2_1_1_1_1_1_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">
  <p:cSld name="CUSTOM_2_1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>
  <p:cSld name="TITLE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Blue">
  <p:cSld name="TITLE_2_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Yellow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Yellow">
  <p:cSld name="TITLE_2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Green">
  <p:cSld name="CUSTOM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9" r:id="rId9"/>
    <p:sldLayoutId id="2147483661" r:id="rId10"/>
    <p:sldLayoutId id="2147483665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7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10/25/15720133168342_3ae0774f-86f2-4fd3-b5bc-d9d70eadc4d0_200x200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485175" y="3846487"/>
            <a:ext cx="8310300" cy="90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Presented by: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Octave Antoni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Last Updated: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October 14</a:t>
            </a:r>
            <a:r>
              <a:rPr lang="en" sz="1800" baseline="300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, 2022</a:t>
            </a:r>
            <a:endParaRPr sz="8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16848" y="1721842"/>
            <a:ext cx="8310300" cy="1385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3C4043"/>
                </a:solidFill>
                <a:latin typeface="Google Sans Medium"/>
                <a:ea typeface="Roboto"/>
                <a:cs typeface="Roboto"/>
                <a:sym typeface="Google Sans Medium"/>
              </a:rPr>
              <a:t>Yelp Image and Text Data Preprocessing</a:t>
            </a:r>
            <a:endParaRPr sz="4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522575" y="3505418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7"/>
          <p:cNvSpPr txBox="1"/>
          <p:nvPr/>
        </p:nvSpPr>
        <p:spPr>
          <a:xfrm>
            <a:off x="7814375" y="292125"/>
            <a:ext cx="1210200" cy="1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2" descr="good dinner">
            <a:hlinkClick r:id="rId3"/>
            <a:extLst>
              <a:ext uri="{FF2B5EF4-FFF2-40B4-BE49-F238E27FC236}">
                <a16:creationId xmlns:a16="http://schemas.microsoft.com/office/drawing/2014/main" id="{5AA62B57-1599-6306-6E18-EDA9DB13E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67" y="3001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754262-C341-C958-3A3F-4B29E85F1C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2139" y="479924"/>
            <a:ext cx="2597057" cy="9998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3848909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412" y="661471"/>
            <a:ext cx="4180778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Dataset overview 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1 JSON file with 200k rows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200k photos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Data cleaning and filtering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Kept only photos from restaurants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Removed corrupted files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Basic preprocessing :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Grayscaling</a:t>
            </a:r>
            <a:endParaRPr lang="en-US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Image Normalization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Rescaling</a:t>
            </a:r>
          </a:p>
          <a:p>
            <a:pPr marL="171450" indent="0">
              <a:lnSpc>
                <a:spcPct val="200000"/>
              </a:lnSpc>
              <a:buNone/>
            </a:pPr>
            <a:endParaRPr lang="en-US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71450" indent="0">
              <a:lnSpc>
                <a:spcPct val="200000"/>
              </a:lnSpc>
              <a:buNone/>
            </a:pP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Image Preprocessing 1/2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760D02-C826-2F04-45B6-9D2AC32D6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306" y="0"/>
            <a:ext cx="3391694" cy="2571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AE39243-70EB-5FA2-8D8C-8CE0B2BB1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5752306" y="2571776"/>
            <a:ext cx="3391694" cy="25717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374FD6-0385-FADD-EEB9-4964394F2E3D}"/>
              </a:ext>
            </a:extLst>
          </p:cNvPr>
          <p:cNvSpPr txBox="1"/>
          <p:nvPr/>
        </p:nvSpPr>
        <p:spPr>
          <a:xfrm>
            <a:off x="4776812" y="1024265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Original</a:t>
            </a:r>
          </a:p>
          <a:p>
            <a:pPr algn="ctr"/>
            <a:r>
              <a:rPr lang="fr-FR" b="1" dirty="0"/>
              <a:t>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C1A7C3-BABA-A060-4952-583DE5B86F96}"/>
              </a:ext>
            </a:extLst>
          </p:cNvPr>
          <p:cNvSpPr txBox="1"/>
          <p:nvPr/>
        </p:nvSpPr>
        <p:spPr>
          <a:xfrm>
            <a:off x="4447142" y="3596015"/>
            <a:ext cx="1305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err="1"/>
              <a:t>Grayscale</a:t>
            </a:r>
            <a:endParaRPr lang="fr-FR" b="1" dirty="0"/>
          </a:p>
          <a:p>
            <a:pPr algn="ctr"/>
            <a:r>
              <a:rPr lang="fr-FR" b="1" dirty="0"/>
              <a:t>+ </a:t>
            </a:r>
            <a:r>
              <a:rPr lang="fr-FR" b="1" dirty="0" err="1"/>
              <a:t>Normalized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684087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61471"/>
            <a:ext cx="4571999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Input image size </a:t>
            </a:r>
            <a:r>
              <a:rPr lang="en-US" sz="1400" dirty="0">
                <a:solidFill>
                  <a:schemeClr val="tx1"/>
                </a:solidFill>
              </a:rPr>
              <a:t>defined as </a:t>
            </a:r>
            <a:r>
              <a:rPr lang="en-US" sz="1400" b="1" dirty="0">
                <a:solidFill>
                  <a:schemeClr val="tx1"/>
                </a:solidFill>
              </a:rPr>
              <a:t>160x160 </a:t>
            </a:r>
            <a:r>
              <a:rPr lang="en-US" sz="1400" b="1" dirty="0" err="1">
                <a:solidFill>
                  <a:schemeClr val="tx1"/>
                </a:solidFill>
              </a:rPr>
              <a:t>px</a:t>
            </a:r>
            <a:endParaRPr lang="en-US" sz="14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Gaussian smoothing 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Histogram equalization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Data augmentation 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Random flip (horizontal and vertical)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Random zoom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Random Rotation</a:t>
            </a:r>
            <a:endParaRPr lang="en-US" sz="8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One hot encoding </a:t>
            </a:r>
            <a:r>
              <a:rPr lang="en-US" sz="1400" dirty="0">
                <a:solidFill>
                  <a:schemeClr val="tx1"/>
                </a:solidFill>
              </a:rPr>
              <a:t>labels</a:t>
            </a:r>
          </a:p>
          <a:p>
            <a:pPr>
              <a:lnSpc>
                <a:spcPct val="200000"/>
              </a:lnSpc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0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tx1"/>
                </a:solidFill>
              </a:rPr>
              <a:t>Goal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Reducing overfitting, improving model performance</a:t>
            </a:r>
            <a:endParaRPr lang="en-US" sz="14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419589"/>
          </a:xfrm>
        </p:spPr>
        <p:txBody>
          <a:bodyPr/>
          <a:lstStyle/>
          <a:p>
            <a:r>
              <a:rPr lang="en-US" sz="2200" b="1" dirty="0">
                <a:solidFill>
                  <a:schemeClr val="tx1"/>
                </a:solidFill>
              </a:rPr>
              <a:t>Image Preprocessing 2/2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9B12BB-0733-5654-C106-3AE0CD860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736" y="3017520"/>
            <a:ext cx="3751304" cy="18891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99283A-E581-0983-8451-AFA9E097E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736" y="534484"/>
            <a:ext cx="3751304" cy="19420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9220DF-DAF3-3982-3E7F-A2E81904C17B}"/>
              </a:ext>
            </a:extLst>
          </p:cNvPr>
          <p:cNvSpPr txBox="1"/>
          <p:nvPr/>
        </p:nvSpPr>
        <p:spPr>
          <a:xfrm>
            <a:off x="5963310" y="170801"/>
            <a:ext cx="1834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err="1"/>
              <a:t>Before</a:t>
            </a:r>
            <a:r>
              <a:rPr lang="fr-FR" b="1" u="sng" dirty="0"/>
              <a:t> </a:t>
            </a:r>
            <a:r>
              <a:rPr lang="fr-FR" b="1" u="sng" dirty="0" err="1"/>
              <a:t>equalization</a:t>
            </a:r>
            <a:endParaRPr lang="fr-FR" b="1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13128F-776A-1F96-85DF-4179F4EED49C}"/>
              </a:ext>
            </a:extLst>
          </p:cNvPr>
          <p:cNvSpPr txBox="1"/>
          <p:nvPr/>
        </p:nvSpPr>
        <p:spPr>
          <a:xfrm>
            <a:off x="5950276" y="2676744"/>
            <a:ext cx="1685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err="1"/>
              <a:t>After</a:t>
            </a:r>
            <a:r>
              <a:rPr lang="fr-FR" b="1" u="sng" dirty="0"/>
              <a:t> </a:t>
            </a:r>
            <a:r>
              <a:rPr lang="fr-FR" b="1" u="sng" dirty="0" err="1"/>
              <a:t>equalization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3319550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61471"/>
            <a:ext cx="4571999" cy="3820557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sz="1400" b="1" dirty="0">
                <a:solidFill>
                  <a:schemeClr val="tx1"/>
                </a:solidFill>
              </a:rPr>
              <a:t>Feature extraction </a:t>
            </a:r>
            <a:r>
              <a:rPr lang="en-US" sz="1400" dirty="0">
                <a:solidFill>
                  <a:schemeClr val="tx1"/>
                </a:solidFill>
              </a:rPr>
              <a:t>using MobileNetV2 model without top layers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5*5*1280 features</a:t>
            </a:r>
          </a:p>
          <a:p>
            <a:pPr>
              <a:lnSpc>
                <a:spcPct val="25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Averaging Convolutional Layers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by applying a Global Average Pooling 2D layer  1280 features</a:t>
            </a:r>
          </a:p>
          <a:p>
            <a:pPr>
              <a:lnSpc>
                <a:spcPct val="25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Dimensionality reduction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with UMAP  3 components</a:t>
            </a:r>
          </a:p>
          <a:p>
            <a:pPr>
              <a:lnSpc>
                <a:spcPct val="250000"/>
              </a:lnSpc>
            </a:pPr>
            <a:r>
              <a:rPr lang="en-US" sz="1400" dirty="0">
                <a:solidFill>
                  <a:schemeClr val="tx1"/>
                </a:solidFill>
              </a:rPr>
              <a:t>3D Visualization</a:t>
            </a:r>
          </a:p>
          <a:p>
            <a:pPr marL="171450" indent="0">
              <a:lnSpc>
                <a:spcPct val="200000"/>
              </a:lnSpc>
              <a:buNone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No clear separation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between the 5 clusters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99" y="114894"/>
            <a:ext cx="3864600" cy="419589"/>
          </a:xfrm>
        </p:spPr>
        <p:txBody>
          <a:bodyPr/>
          <a:lstStyle/>
          <a:p>
            <a:r>
              <a:rPr lang="en-US" sz="2200" b="1" dirty="0">
                <a:solidFill>
                  <a:schemeClr val="tx1"/>
                </a:solidFill>
              </a:rPr>
              <a:t>Feature extraction and dimensionality reduction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CC7F1-E907-30A5-41B7-8A80BD218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200150"/>
            <a:ext cx="4572001" cy="27432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090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with 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1500296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720" y="583907"/>
            <a:ext cx="4199578" cy="386942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Loaded the </a:t>
            </a:r>
            <a:r>
              <a:rPr lang="en-US" sz="1400" b="1" dirty="0">
                <a:solidFill>
                  <a:schemeClr val="tx1"/>
                </a:solidFill>
              </a:rPr>
              <a:t>MobileNetV2 model </a:t>
            </a:r>
            <a:r>
              <a:rPr lang="en-US" sz="1400" dirty="0">
                <a:solidFill>
                  <a:schemeClr val="tx1"/>
                </a:solidFill>
              </a:rPr>
              <a:t>without top layers. 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Added </a:t>
            </a:r>
            <a:r>
              <a:rPr lang="en-US" sz="1400" b="1" dirty="0">
                <a:solidFill>
                  <a:schemeClr val="tx1"/>
                </a:solidFill>
              </a:rPr>
              <a:t>Global Average Pooling 2D layer </a:t>
            </a:r>
            <a:r>
              <a:rPr lang="en-US" sz="1400" dirty="0">
                <a:solidFill>
                  <a:schemeClr val="tx1"/>
                </a:solidFill>
              </a:rPr>
              <a:t>to reduce the dimensionality of features.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Added prediction layers</a:t>
            </a:r>
            <a:r>
              <a:rPr lang="en-US" sz="1400" dirty="0">
                <a:solidFill>
                  <a:schemeClr val="tx1"/>
                </a:solidFill>
              </a:rPr>
              <a:t>, with final </a:t>
            </a:r>
            <a:r>
              <a:rPr lang="en-US" sz="1400" dirty="0" err="1">
                <a:solidFill>
                  <a:schemeClr val="tx1"/>
                </a:solidFill>
              </a:rPr>
              <a:t>softmax</a:t>
            </a:r>
            <a:r>
              <a:rPr lang="en-US" sz="1400" dirty="0">
                <a:solidFill>
                  <a:schemeClr val="tx1"/>
                </a:solidFill>
              </a:rPr>
              <a:t> layer with shape = number of labels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Integrated preprocessing and data augmentation</a:t>
            </a:r>
            <a:r>
              <a:rPr lang="en-US" sz="1400" dirty="0">
                <a:solidFill>
                  <a:schemeClr val="tx1"/>
                </a:solidFill>
              </a:rPr>
              <a:t> steps within model.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Split our dataset in test, training and validation set and trained model on train set.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102492"/>
            <a:ext cx="3864600" cy="4143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Implementation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2" descr="An Ultimate Guide To Transfer Learning In NLP">
            <a:extLst>
              <a:ext uri="{FF2B5EF4-FFF2-40B4-BE49-F238E27FC236}">
                <a16:creationId xmlns:a16="http://schemas.microsoft.com/office/drawing/2014/main" id="{836F709D-0E85-516E-38B3-14A6F1EEA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28750"/>
            <a:ext cx="4572000" cy="2286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889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720" y="583907"/>
            <a:ext cx="4199578" cy="3869429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Loss function </a:t>
            </a:r>
            <a:r>
              <a:rPr lang="en-US" sz="1400" dirty="0">
                <a:solidFill>
                  <a:schemeClr val="tx1"/>
                </a:solidFill>
              </a:rPr>
              <a:t>: Categorical Cross-Entropy</a:t>
            </a:r>
          </a:p>
          <a:p>
            <a:pPr>
              <a:lnSpc>
                <a:spcPct val="3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Performance metric </a:t>
            </a:r>
            <a:r>
              <a:rPr lang="en-US" sz="1400" dirty="0">
                <a:solidFill>
                  <a:schemeClr val="tx1"/>
                </a:solidFill>
              </a:rPr>
              <a:t>: Accuracy.</a:t>
            </a:r>
          </a:p>
          <a:p>
            <a:pPr>
              <a:lnSpc>
                <a:spcPct val="300000"/>
              </a:lnSpc>
            </a:pPr>
            <a:r>
              <a:rPr lang="en-US" sz="1400" dirty="0">
                <a:solidFill>
                  <a:schemeClr val="tx1"/>
                </a:solidFill>
              </a:rPr>
              <a:t>Trained the model with only 5 epochs due to high RAM usage.</a:t>
            </a:r>
          </a:p>
          <a:p>
            <a:pPr>
              <a:lnSpc>
                <a:spcPct val="3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Final accuracy on the test set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0.94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102492"/>
            <a:ext cx="3864600" cy="4143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Classification results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F630BA-3891-1715-5491-FFCF4C09B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963930"/>
            <a:ext cx="4572000" cy="33188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0CA460-CDAB-FDF8-E48E-A4B27D788D16}"/>
              </a:ext>
            </a:extLst>
          </p:cNvPr>
          <p:cNvSpPr txBox="1"/>
          <p:nvPr/>
        </p:nvSpPr>
        <p:spPr>
          <a:xfrm>
            <a:off x="4602481" y="610590"/>
            <a:ext cx="451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Model </a:t>
            </a:r>
            <a:r>
              <a:rPr lang="fr-FR" b="1" u="sng" dirty="0" err="1"/>
              <a:t>Summary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2528310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20686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117599" y="489502"/>
            <a:ext cx="8908802" cy="416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During this project, image and text data from the Yelp dataset has been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analyzed and preprocessed.</a:t>
            </a:r>
          </a:p>
          <a:p>
            <a:endParaRPr lang="en-US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We have outlined a topic identification algorithm and identified the 3 main topics of dissatisfaction among Yelp Reviews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Restaurant cleanliness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Bad attitude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from the bartender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Overpriced food and poor service</a:t>
            </a:r>
          </a:p>
          <a:p>
            <a:pPr marL="171450" indent="0">
              <a:buNone/>
            </a:pPr>
            <a:endParaRPr lang="en-US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We have defined a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draft image classification model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proof that Good Dinner’s AI will be able to label images with collected images.</a:t>
            </a:r>
          </a:p>
          <a:p>
            <a:endParaRPr lang="en-US" sz="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Recommendations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Improve restaurant cleanliness, serving staff attitude and value for money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Improve classification model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with fine tuning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to identify labels with high accuracy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These segments can be used to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optimize marketing efforts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in different ways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</a:p>
          <a:p>
            <a:pPr marL="171450" indent="0">
              <a:buNone/>
            </a:pPr>
            <a:endParaRPr lang="en-US" sz="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Reduce costs and improve marketing ROI by targeting ideal customers.</a:t>
            </a:r>
          </a:p>
          <a:p>
            <a:pPr marL="1073150" lvl="2" indent="0">
              <a:buNone/>
            </a:pPr>
            <a:endParaRPr lang="en-US" sz="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For local ad campaigns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, focus on the products interesting the customers.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Write custom advertisements depending on customer needs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(i.e. short shipping delay or possibility to buy without credit card).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More generally,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target high paying customers with low cancellation rates.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71450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The model could be improved by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providing additional information like customer age and gender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41" y="38100"/>
            <a:ext cx="7797000" cy="414300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0205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6970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F24A-EB88-79D1-5D17-DD39597F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Table of contents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CDB-A930-C137-DF22-D3377441CBBC}"/>
              </a:ext>
            </a:extLst>
          </p:cNvPr>
          <p:cNvSpPr txBox="1"/>
          <p:nvPr/>
        </p:nvSpPr>
        <p:spPr>
          <a:xfrm>
            <a:off x="673500" y="975928"/>
            <a:ext cx="779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err="1">
                <a:latin typeface="Google Sans" panose="020B0604020202020204" charset="0"/>
              </a:rPr>
              <a:t>Text</a:t>
            </a:r>
            <a:r>
              <a:rPr lang="fr-FR" sz="2000" dirty="0">
                <a:latin typeface="Google Sans" panose="020B0604020202020204" charset="0"/>
              </a:rPr>
              <a:t> data </a:t>
            </a:r>
            <a:r>
              <a:rPr lang="fr-FR" sz="2000" dirty="0" err="1">
                <a:latin typeface="Google Sans" panose="020B0604020202020204" charset="0"/>
              </a:rPr>
              <a:t>Preprocessing</a:t>
            </a:r>
            <a:endParaRPr lang="fr-FR" sz="2000" dirty="0">
              <a:latin typeface="Google Sans" panose="020B0604020202020204" charset="0"/>
            </a:endParaRP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Image data </a:t>
            </a:r>
            <a:r>
              <a:rPr lang="fr-FR" sz="2000" dirty="0" err="1">
                <a:latin typeface="Google Sans" panose="020B0604020202020204" charset="0"/>
              </a:rPr>
              <a:t>Preprocessing</a:t>
            </a: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err="1">
                <a:latin typeface="Google Sans" panose="020B0604020202020204" charset="0"/>
              </a:rPr>
              <a:t>Multiclass</a:t>
            </a:r>
            <a:r>
              <a:rPr lang="fr-FR" sz="2000" dirty="0">
                <a:latin typeface="Google Sans" panose="020B0604020202020204" charset="0"/>
              </a:rPr>
              <a:t> Classification </a:t>
            </a:r>
            <a:r>
              <a:rPr lang="fr-FR" sz="2000" dirty="0" err="1">
                <a:latin typeface="Google Sans" panose="020B0604020202020204" charset="0"/>
              </a:rPr>
              <a:t>using</a:t>
            </a:r>
            <a:r>
              <a:rPr lang="fr-FR" sz="2000" dirty="0">
                <a:latin typeface="Google Sans" panose="020B0604020202020204" charset="0"/>
              </a:rPr>
              <a:t> Transfer Learning</a:t>
            </a: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1013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23846" y="678675"/>
            <a:ext cx="8637217" cy="41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Main goal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Detect the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topics of dissatisfaction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in Yelp reviews and automatically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label posted photos.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Task 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Preprocess and Analyze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Yelp image and reviews datasets.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Key points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Use of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dimensionality reduction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techniques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Visualization of high-dimensional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Collection of samples via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Yelp API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Extra work  Perform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label identification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and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photo labelling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using dedicated algorithms in order to fulfill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business need</a:t>
            </a:r>
          </a:p>
        </p:txBody>
      </p:sp>
    </p:spTree>
    <p:extLst>
      <p:ext uri="{BB962C8B-B14F-4D97-AF65-F5344CB8AC3E}">
        <p14:creationId xmlns:p14="http://schemas.microsoft.com/office/powerpoint/2010/main" val="2797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7936-7DC4-1625-15D7-6DCEB7D2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405058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41" y="-51071"/>
            <a:ext cx="3864600" cy="414300"/>
          </a:xfrm>
        </p:spPr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-160545" y="274742"/>
            <a:ext cx="4788385" cy="4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Overview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5 </a:t>
            </a: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json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Businesses, Check-ins, Reviews, Tips and Users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Only businesses and reviews are relevant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to business need.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High number of positive reviews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Data cleaning and Filtering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Selecting restaurants from business list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Filtering out reviews not belonging to restaurants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Calculation of review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Sentiment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Keeping only reviews with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2 stars or less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and with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negative polarity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69B53FD-A524-7120-3D62-C877D1BA8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145" y="0"/>
            <a:ext cx="3467100" cy="2571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E7FC60E-B9BB-CC9F-0045-8796A90FA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5179273" y="2571750"/>
            <a:ext cx="3467972" cy="25717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C60DA3-380C-5BDF-0E99-CFE36EA3FE3A}"/>
              </a:ext>
            </a:extLst>
          </p:cNvPr>
          <p:cNvSpPr/>
          <p:nvPr/>
        </p:nvSpPr>
        <p:spPr>
          <a:xfrm>
            <a:off x="5570161" y="1396032"/>
            <a:ext cx="1221527" cy="1043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E4BB8B-BC79-6AA3-5750-3C52CBF371A9}"/>
              </a:ext>
            </a:extLst>
          </p:cNvPr>
          <p:cNvSpPr/>
          <p:nvPr/>
        </p:nvSpPr>
        <p:spPr>
          <a:xfrm>
            <a:off x="5869145" y="3901908"/>
            <a:ext cx="1214546" cy="11098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97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02" y="123433"/>
            <a:ext cx="3864600" cy="414300"/>
          </a:xfrm>
        </p:spPr>
        <p:txBody>
          <a:bodyPr/>
          <a:lstStyle/>
          <a:p>
            <a:r>
              <a:rPr lang="en-US" dirty="0"/>
              <a:t>Text Data Preprocessing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0" y="697425"/>
            <a:ext cx="4546788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Text Normalization </a:t>
            </a:r>
            <a:r>
              <a:rPr lang="en-US" sz="1600" dirty="0">
                <a:solidFill>
                  <a:schemeClr val="tx1"/>
                </a:solidFill>
              </a:rPr>
              <a:t>using </a:t>
            </a:r>
            <a:r>
              <a:rPr lang="en-US" sz="1600" dirty="0" err="1">
                <a:solidFill>
                  <a:schemeClr val="tx1"/>
                </a:solidFill>
              </a:rPr>
              <a:t>SpaCy</a:t>
            </a:r>
            <a:r>
              <a:rPr lang="en-US" sz="1600" dirty="0">
                <a:solidFill>
                  <a:schemeClr val="tx1"/>
                </a:solidFill>
              </a:rPr>
              <a:t> to </a:t>
            </a:r>
            <a:r>
              <a:rPr lang="en-US" sz="1600" b="1" dirty="0">
                <a:solidFill>
                  <a:schemeClr val="tx1"/>
                </a:solidFill>
              </a:rPr>
              <a:t>lemmatize</a:t>
            </a:r>
            <a:r>
              <a:rPr lang="en-US" sz="1600" dirty="0">
                <a:solidFill>
                  <a:schemeClr val="tx1"/>
                </a:solidFill>
              </a:rPr>
              <a:t> dataset and </a:t>
            </a:r>
            <a:r>
              <a:rPr lang="en-US" sz="1600" b="1" dirty="0">
                <a:solidFill>
                  <a:schemeClr val="tx1"/>
                </a:solidFill>
              </a:rPr>
              <a:t>remove stop words and punctuation.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Text Vectorization </a:t>
            </a:r>
            <a:r>
              <a:rPr lang="en-US" sz="1600" dirty="0">
                <a:solidFill>
                  <a:schemeClr val="tx1"/>
                </a:solidFill>
              </a:rPr>
              <a:t>using TF-IDF Vectorizer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Dimensionality reduction </a:t>
            </a:r>
            <a:r>
              <a:rPr lang="en-US" sz="1600" dirty="0">
                <a:solidFill>
                  <a:schemeClr val="tx1"/>
                </a:solidFill>
              </a:rPr>
              <a:t>with UMAP (10 features)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Clustering</a:t>
            </a:r>
            <a:r>
              <a:rPr lang="en-US" sz="1600" dirty="0">
                <a:solidFill>
                  <a:schemeClr val="tx1"/>
                </a:solidFill>
              </a:rPr>
              <a:t> with HDBSCAN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2</a:t>
            </a:r>
            <a:r>
              <a:rPr lang="en-US" sz="1600" baseline="30000" dirty="0">
                <a:solidFill>
                  <a:schemeClr val="tx1"/>
                </a:solidFill>
              </a:rPr>
              <a:t>nd</a:t>
            </a:r>
            <a:r>
              <a:rPr lang="en-US" sz="1600" dirty="0">
                <a:solidFill>
                  <a:schemeClr val="tx1"/>
                </a:solidFill>
              </a:rPr>
              <a:t> Dimensionality reduction with UMAP (2 features)</a:t>
            </a:r>
          </a:p>
          <a:p>
            <a:pPr>
              <a:lnSpc>
                <a:spcPct val="100000"/>
              </a:lnSpc>
            </a:pP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Visualization of created clusters</a:t>
            </a:r>
          </a:p>
          <a:p>
            <a:pPr marL="171450" indent="0">
              <a:lnSpc>
                <a:spcPct val="10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171450" indent="0">
              <a:lnSpc>
                <a:spcPct val="10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112A1F-427C-201F-00C3-C3FAFD3B3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788" y="1272915"/>
            <a:ext cx="4607656" cy="25976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CC1AE6-A03F-739D-81A8-1792270C37B6}"/>
              </a:ext>
            </a:extLst>
          </p:cNvPr>
          <p:cNvSpPr txBox="1"/>
          <p:nvPr/>
        </p:nvSpPr>
        <p:spPr>
          <a:xfrm>
            <a:off x="5067591" y="965138"/>
            <a:ext cx="3315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err="1"/>
              <a:t>Visualization</a:t>
            </a:r>
            <a:r>
              <a:rPr lang="fr-FR" b="1" u="sng" dirty="0"/>
              <a:t> of </a:t>
            </a:r>
            <a:r>
              <a:rPr lang="fr-FR" b="1" u="sng" dirty="0" err="1"/>
              <a:t>Text</a:t>
            </a:r>
            <a:r>
              <a:rPr lang="fr-FR" b="1" u="sng" dirty="0"/>
              <a:t> data </a:t>
            </a:r>
            <a:r>
              <a:rPr lang="fr-FR" b="1" u="sng" dirty="0" err="1"/>
              <a:t>with</a:t>
            </a:r>
            <a:r>
              <a:rPr lang="fr-FR" b="1" u="sng" dirty="0"/>
              <a:t> UMAP</a:t>
            </a:r>
          </a:p>
        </p:txBody>
      </p:sp>
    </p:spTree>
    <p:extLst>
      <p:ext uri="{BB962C8B-B14F-4D97-AF65-F5344CB8AC3E}">
        <p14:creationId xmlns:p14="http://schemas.microsoft.com/office/powerpoint/2010/main" val="13732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02" y="123433"/>
            <a:ext cx="3864600" cy="414300"/>
          </a:xfrm>
        </p:spPr>
        <p:txBody>
          <a:bodyPr/>
          <a:lstStyle/>
          <a:p>
            <a:r>
              <a:rPr lang="en-US" dirty="0"/>
              <a:t>Topic Identification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0" y="697425"/>
            <a:ext cx="4546788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Using </a:t>
            </a:r>
            <a:r>
              <a:rPr lang="en-US" sz="1600" b="1" dirty="0" err="1">
                <a:solidFill>
                  <a:schemeClr val="tx1"/>
                </a:solidFill>
              </a:rPr>
              <a:t>BERTopic</a:t>
            </a:r>
            <a:r>
              <a:rPr lang="en-US" sz="1600" dirty="0">
                <a:solidFill>
                  <a:schemeClr val="tx1"/>
                </a:solidFill>
              </a:rPr>
              <a:t> algorithm.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Embedding </a:t>
            </a:r>
            <a:r>
              <a:rPr lang="en-US" sz="1600" dirty="0">
                <a:solidFill>
                  <a:schemeClr val="tx1"/>
                </a:solidFill>
              </a:rPr>
              <a:t>with SBERT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Dimensionality reduction </a:t>
            </a:r>
            <a:r>
              <a:rPr lang="en-US" sz="1600" dirty="0">
                <a:solidFill>
                  <a:schemeClr val="tx1"/>
                </a:solidFill>
              </a:rPr>
              <a:t>with UMAP 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Clustering</a:t>
            </a:r>
            <a:r>
              <a:rPr lang="en-US" sz="1600" dirty="0">
                <a:solidFill>
                  <a:schemeClr val="tx1"/>
                </a:solidFill>
              </a:rPr>
              <a:t> with HDBSCAN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Tokenizing topics with </a:t>
            </a:r>
            <a:r>
              <a:rPr lang="en-US" sz="1600" b="1" dirty="0">
                <a:solidFill>
                  <a:schemeClr val="tx1"/>
                </a:solidFill>
              </a:rPr>
              <a:t>Bag-of-Words</a:t>
            </a:r>
          </a:p>
          <a:p>
            <a:pPr>
              <a:lnSpc>
                <a:spcPct val="150000"/>
              </a:lnSpc>
            </a:pP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Topic Representation </a:t>
            </a:r>
            <a:r>
              <a:rPr lang="en-US" sz="1600" dirty="0">
                <a:solidFill>
                  <a:schemeClr val="tx1"/>
                </a:solidFill>
              </a:rPr>
              <a:t>with c-TF-IDF</a:t>
            </a:r>
          </a:p>
          <a:p>
            <a:pPr marL="171450" indent="0">
              <a:lnSpc>
                <a:spcPct val="10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171450" indent="0">
              <a:lnSpc>
                <a:spcPct val="10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03FBA05-8B0E-BF17-E614-8EA65F5CA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15" y="0"/>
            <a:ext cx="3597275" cy="5143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2B172F9-00C1-43F9-308C-566183B71D54}"/>
              </a:ext>
            </a:extLst>
          </p:cNvPr>
          <p:cNvSpPr/>
          <p:nvPr/>
        </p:nvSpPr>
        <p:spPr>
          <a:xfrm>
            <a:off x="5325856" y="1333209"/>
            <a:ext cx="383909" cy="21638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5E7F2C-180C-6AD3-B6AC-5048E865C7AA}"/>
              </a:ext>
            </a:extLst>
          </p:cNvPr>
          <p:cNvSpPr/>
          <p:nvPr/>
        </p:nvSpPr>
        <p:spPr>
          <a:xfrm>
            <a:off x="5310733" y="3070103"/>
            <a:ext cx="383909" cy="21638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E60EE5-280D-54D5-B9D8-BE4E91702ABF}"/>
              </a:ext>
            </a:extLst>
          </p:cNvPr>
          <p:cNvSpPr/>
          <p:nvPr/>
        </p:nvSpPr>
        <p:spPr>
          <a:xfrm>
            <a:off x="7103469" y="3070102"/>
            <a:ext cx="383909" cy="21638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75B5C2-4266-68AE-4087-78DA0D234087}"/>
              </a:ext>
            </a:extLst>
          </p:cNvPr>
          <p:cNvSpPr/>
          <p:nvPr/>
        </p:nvSpPr>
        <p:spPr>
          <a:xfrm>
            <a:off x="7074385" y="4793037"/>
            <a:ext cx="383909" cy="21638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92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02" y="123433"/>
            <a:ext cx="3864600" cy="414300"/>
          </a:xfrm>
        </p:spPr>
        <p:txBody>
          <a:bodyPr/>
          <a:lstStyle/>
          <a:p>
            <a:r>
              <a:rPr lang="en-US" dirty="0"/>
              <a:t>Identified topics of dissatisfaction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53237" y="906829"/>
            <a:ext cx="4546788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20 topics of dissatisfaction identified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Top 3 topics 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Dirtiness</a:t>
            </a:r>
            <a:r>
              <a:rPr lang="en-US" sz="1600" dirty="0">
                <a:solidFill>
                  <a:schemeClr val="tx1"/>
                </a:solidFill>
              </a:rPr>
              <a:t> (bathroom / floor) and </a:t>
            </a:r>
            <a:r>
              <a:rPr lang="en-US" sz="1600" b="1" dirty="0">
                <a:solidFill>
                  <a:schemeClr val="tx1"/>
                </a:solidFill>
              </a:rPr>
              <a:t>bad smell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Rudeness of the bartender</a:t>
            </a:r>
            <a:r>
              <a:rPr lang="en-US" sz="1600" dirty="0">
                <a:solidFill>
                  <a:schemeClr val="tx1"/>
                </a:solidFill>
              </a:rPr>
              <a:t>, ignoring females and serving drunk people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Overpriced food </a:t>
            </a:r>
            <a:r>
              <a:rPr lang="en-US" sz="1600" dirty="0">
                <a:solidFill>
                  <a:schemeClr val="tx1"/>
                </a:solidFill>
              </a:rPr>
              <a:t>with small portions and </a:t>
            </a:r>
            <a:r>
              <a:rPr lang="en-US" sz="1600" b="1" dirty="0">
                <a:solidFill>
                  <a:schemeClr val="tx1"/>
                </a:solidFill>
              </a:rPr>
              <a:t>poor service</a:t>
            </a:r>
          </a:p>
          <a:p>
            <a:pPr marL="171450" indent="0">
              <a:lnSpc>
                <a:spcPct val="15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6709D-9B93-E004-1C07-B08F8F24F4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630"/>
          <a:stretch/>
        </p:blipFill>
        <p:spPr>
          <a:xfrm>
            <a:off x="4554714" y="323850"/>
            <a:ext cx="4589286" cy="44958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177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2031" y="15132"/>
            <a:ext cx="7797800" cy="414337"/>
          </a:xfrm>
        </p:spPr>
        <p:txBody>
          <a:bodyPr/>
          <a:lstStyle/>
          <a:p>
            <a:r>
              <a:rPr lang="en-US" dirty="0"/>
              <a:t>Updating the topics with new reviews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95883" y="701694"/>
            <a:ext cx="8521204" cy="4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Verification of the possibility of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retrieving new reviews with Yelp API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Performed sample collection by gathering information about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200 businesses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and extracting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600 reviews.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Limitations : 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Limited number of queries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per day and month.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Location has to be included in business search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Only 3 reviews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gathered by query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Low percentage of reviews are negative 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High number of queries needed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to change our topic identification model.</a:t>
            </a:r>
          </a:p>
          <a:p>
            <a:pPr marL="171450" indent="0">
              <a:buNone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987C65-00B0-44A8-7B16-0F455FA05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196" y="57378"/>
            <a:ext cx="976026" cy="37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9044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5836</TotalTime>
  <Words>780</Words>
  <Application>Microsoft Office PowerPoint</Application>
  <PresentationFormat>On-screen Show (16:9)</PresentationFormat>
  <Paragraphs>167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Google Sans</vt:lpstr>
      <vt:lpstr>Roboto</vt:lpstr>
      <vt:lpstr>Wingdings</vt:lpstr>
      <vt:lpstr>Arial</vt:lpstr>
      <vt:lpstr>Google Sans Medium</vt:lpstr>
      <vt:lpstr>Helvetica Neue Light</vt:lpstr>
      <vt:lpstr>Google GBO Template</vt:lpstr>
      <vt:lpstr>PowerPoint Presentation</vt:lpstr>
      <vt:lpstr>Table of contents</vt:lpstr>
      <vt:lpstr>Introduction</vt:lpstr>
      <vt:lpstr>Text Data Preprocessing</vt:lpstr>
      <vt:lpstr>Dataset</vt:lpstr>
      <vt:lpstr>Text Data Preprocessing</vt:lpstr>
      <vt:lpstr>Topic Identification </vt:lpstr>
      <vt:lpstr>Identified topics of dissatisfaction</vt:lpstr>
      <vt:lpstr>Updating the topics with new reviews</vt:lpstr>
      <vt:lpstr>Image Data Preprocessing</vt:lpstr>
      <vt:lpstr>Image Preprocessing 1/2</vt:lpstr>
      <vt:lpstr>Image Preprocessing 2/2</vt:lpstr>
      <vt:lpstr>Feature extraction and dimensionality reduction</vt:lpstr>
      <vt:lpstr>Classification with Transfer Learning</vt:lpstr>
      <vt:lpstr>Implementation</vt:lpstr>
      <vt:lpstr>Classification results</vt:lpstr>
      <vt:lpstr>Conclusion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Octave Antoni</dc:creator>
  <cp:lastModifiedBy>Octave Antoni</cp:lastModifiedBy>
  <cp:revision>68</cp:revision>
  <dcterms:modified xsi:type="dcterms:W3CDTF">2022-10-14T08:48:08Z</dcterms:modified>
</cp:coreProperties>
</file>