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1"/>
  </p:notesMasterIdLst>
  <p:sldIdLst>
    <p:sldId id="256" r:id="rId2"/>
    <p:sldId id="276" r:id="rId3"/>
    <p:sldId id="305" r:id="rId4"/>
    <p:sldId id="306" r:id="rId5"/>
    <p:sldId id="307" r:id="rId6"/>
    <p:sldId id="318" r:id="rId7"/>
    <p:sldId id="350" r:id="rId8"/>
    <p:sldId id="351" r:id="rId9"/>
    <p:sldId id="353" r:id="rId10"/>
    <p:sldId id="311" r:id="rId11"/>
    <p:sldId id="301" r:id="rId12"/>
    <p:sldId id="338" r:id="rId13"/>
    <p:sldId id="313" r:id="rId14"/>
    <p:sldId id="335" r:id="rId15"/>
    <p:sldId id="348" r:id="rId16"/>
    <p:sldId id="331" r:id="rId17"/>
    <p:sldId id="328" r:id="rId18"/>
    <p:sldId id="317" r:id="rId19"/>
    <p:sldId id="303" r:id="rId20"/>
  </p:sldIdLst>
  <p:sldSz cx="9144000" cy="5143500" type="screen16x9"/>
  <p:notesSz cx="6858000" cy="9144000"/>
  <p:embeddedFontLst>
    <p:embeddedFont>
      <p:font typeface="Google Sans" panose="020B0604020202020204" charset="0"/>
      <p:regular r:id="rId22"/>
      <p:bold r:id="rId23"/>
      <p:italic r:id="rId24"/>
      <p:boldItalic r:id="rId25"/>
    </p:embeddedFont>
    <p:embeddedFont>
      <p:font typeface="Google Sans Medium" panose="020B0604020202020204" charset="0"/>
      <p:regular r:id="rId26"/>
      <p:bold r:id="rId27"/>
      <p:italic r:id="rId28"/>
      <p:boldItalic r:id="rId29"/>
    </p:embeddedFont>
    <p:embeddedFont>
      <p:font typeface="Helvetica Neue Light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20B"/>
    <a:srgbClr val="794007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1462" autoAdjust="0"/>
  </p:normalViewPr>
  <p:slideViewPr>
    <p:cSldViewPr snapToGrid="0">
      <p:cViewPr varScale="1">
        <p:scale>
          <a:sx n="137" d="100"/>
          <a:sy n="137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4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4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8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25/15720133168342_3ae0774f-86f2-4fd3-b5bc-d9d70eadc4d0_200x200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October 14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Yelp Image and Text Data Preprocessing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good dinner">
            <a:hlinkClick r:id="rId3"/>
            <a:extLst>
              <a:ext uri="{FF2B5EF4-FFF2-40B4-BE49-F238E27FC236}">
                <a16:creationId xmlns:a16="http://schemas.microsoft.com/office/drawing/2014/main" id="{5AA62B57-1599-6306-6E18-EDA9DB13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67" y="300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754262-C341-C958-3A3F-4B29E85F1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139" y="479924"/>
            <a:ext cx="2597057" cy="9998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2" y="832804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studied options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Inertia minimization algorithm  </a:t>
            </a:r>
          </a:p>
          <a:p>
            <a:pPr marL="628650" lvl="1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	K-means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Density based algorithm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DBSCAN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 indicator : Silhouette score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Measures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the similarity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of objects within clusters and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the separation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of different clusters.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Ranges from -1 to 1.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Candidate Models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Understanding DBSCAN Algorithm and Implementation from Scratch | by  Andrewngai | Towards Data Science">
            <a:extLst>
              <a:ext uri="{FF2B5EF4-FFF2-40B4-BE49-F238E27FC236}">
                <a16:creationId xmlns:a16="http://schemas.microsoft.com/office/drawing/2014/main" id="{EB2ACCFC-B370-74E4-FF73-AB41EC65E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82" y="1717097"/>
            <a:ext cx="4577218" cy="1709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Optimization of the parameters </a:t>
            </a:r>
            <a:r>
              <a:rPr lang="en-US" sz="1400" dirty="0">
                <a:solidFill>
                  <a:schemeClr val="tx1"/>
                </a:solidFill>
              </a:rPr>
              <a:t>of the 2 models using manual Grid search</a:t>
            </a: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Compute </a:t>
            </a:r>
            <a:r>
              <a:rPr lang="en-US" sz="1400" b="1" dirty="0">
                <a:solidFill>
                  <a:schemeClr val="tx1"/>
                </a:solidFill>
              </a:rPr>
              <a:t>Silhouette score and Stability index </a:t>
            </a:r>
            <a:r>
              <a:rPr lang="en-US" sz="1400" dirty="0">
                <a:solidFill>
                  <a:schemeClr val="tx1"/>
                </a:solidFill>
              </a:rPr>
              <a:t>on the 2 models with the best hyperparameters</a:t>
            </a: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Investigate the </a:t>
            </a:r>
            <a:r>
              <a:rPr lang="en-US" sz="1400" b="1" dirty="0">
                <a:solidFill>
                  <a:schemeClr val="tx1"/>
                </a:solidFill>
              </a:rPr>
              <a:t>shape</a:t>
            </a:r>
            <a:r>
              <a:rPr lang="en-US" sz="1400" dirty="0">
                <a:solidFill>
                  <a:schemeClr val="tx1"/>
                </a:solidFill>
              </a:rPr>
              <a:t> of both models using </a:t>
            </a:r>
            <a:r>
              <a:rPr lang="en-US" sz="1400" b="1" dirty="0">
                <a:solidFill>
                  <a:schemeClr val="tx1"/>
                </a:solidFill>
              </a:rPr>
              <a:t>PCA visualization</a:t>
            </a: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DBSCAN has the best performance and will be chosen as our model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Model Selection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418CC-1F65-970C-AE54-BA41A8CF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362559" y="-1"/>
            <a:ext cx="2990505" cy="2665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7321810-4463-2275-97F9-C1133283C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79" y="2666274"/>
            <a:ext cx="2233171" cy="1909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B03D4CA-56A1-6719-EE3D-6B7F02259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6903801" y="2665595"/>
            <a:ext cx="2198317" cy="1913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0ACC2-4283-0B8C-15BB-C69480C3338C}"/>
              </a:ext>
            </a:extLst>
          </p:cNvPr>
          <p:cNvSpPr txBox="1"/>
          <p:nvPr/>
        </p:nvSpPr>
        <p:spPr>
          <a:xfrm>
            <a:off x="7110538" y="4676701"/>
            <a:ext cx="169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DBSCAN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EE615-A44F-3650-A163-3187B1ED3B85}"/>
              </a:ext>
            </a:extLst>
          </p:cNvPr>
          <p:cNvSpPr txBox="1"/>
          <p:nvPr/>
        </p:nvSpPr>
        <p:spPr>
          <a:xfrm>
            <a:off x="4840495" y="4676700"/>
            <a:ext cx="169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K-</a:t>
            </a:r>
            <a:r>
              <a:rPr lang="fr-FR" b="1" u="sng" dirty="0" err="1"/>
              <a:t>means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583907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Our model has a </a:t>
            </a:r>
            <a:r>
              <a:rPr lang="en-US" sz="1400" b="1" dirty="0">
                <a:solidFill>
                  <a:schemeClr val="tx1"/>
                </a:solidFill>
              </a:rPr>
              <a:t>good Silhouette score at 0,597 </a:t>
            </a:r>
            <a:r>
              <a:rPr lang="en-US" sz="1400" dirty="0">
                <a:solidFill>
                  <a:schemeClr val="tx1"/>
                </a:solidFill>
              </a:rPr>
              <a:t>on the whole dataset.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Stability score = 1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It separates the dataset in </a:t>
            </a:r>
            <a:r>
              <a:rPr lang="en-US" sz="1400" b="1" dirty="0">
                <a:solidFill>
                  <a:schemeClr val="tx1"/>
                </a:solidFill>
              </a:rPr>
              <a:t>6 clusters.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There is an </a:t>
            </a:r>
            <a:r>
              <a:rPr lang="en-US" sz="1400" b="1" dirty="0">
                <a:solidFill>
                  <a:schemeClr val="tx1"/>
                </a:solidFill>
              </a:rPr>
              <a:t>unequal distribution of the samples in those clusters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Cluster 1 </a:t>
            </a:r>
            <a:r>
              <a:rPr lang="en-US" sz="1400" dirty="0">
                <a:solidFill>
                  <a:schemeClr val="tx1"/>
                </a:solidFill>
              </a:rPr>
              <a:t>contains </a:t>
            </a:r>
            <a:r>
              <a:rPr lang="en-US" sz="1400" b="1" dirty="0">
                <a:solidFill>
                  <a:schemeClr val="tx1"/>
                </a:solidFill>
              </a:rPr>
              <a:t>42% of samples.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Cluster 2 : ~23% of samples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Performance Metrics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BBC463-10EE-08A2-79CF-7DC2A094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029127" y="0"/>
            <a:ext cx="3636150" cy="26873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EA3C179-4F6E-EE7C-2220-B3078F712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553504" y="2687358"/>
            <a:ext cx="4587397" cy="245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A6BD1-A3C1-D883-2717-0E6453427874}"/>
              </a:ext>
            </a:extLst>
          </p:cNvPr>
          <p:cNvSpPr txBox="1"/>
          <p:nvPr/>
        </p:nvSpPr>
        <p:spPr>
          <a:xfrm>
            <a:off x="4572000" y="4160171"/>
            <a:ext cx="133321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Disclaimer :</a:t>
            </a:r>
          </a:p>
          <a:p>
            <a:pPr algn="just"/>
            <a:r>
              <a:rPr lang="fr-FR" sz="1050" dirty="0"/>
              <a:t>The clusters have been </a:t>
            </a:r>
            <a:r>
              <a:rPr lang="fr-FR" sz="1050" dirty="0" err="1"/>
              <a:t>shifted</a:t>
            </a:r>
            <a:r>
              <a:rPr lang="fr-FR" sz="1050" dirty="0"/>
              <a:t> from 0-5 to 1-6 for </a:t>
            </a:r>
            <a:r>
              <a:rPr lang="fr-FR" sz="1050" dirty="0" err="1"/>
              <a:t>easier</a:t>
            </a:r>
            <a:r>
              <a:rPr lang="fr-FR" sz="1050" dirty="0"/>
              <a:t> </a:t>
            </a:r>
            <a:r>
              <a:rPr lang="fr-FR" sz="1050" dirty="0" err="1"/>
              <a:t>visualization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9602" y="800016"/>
            <a:ext cx="4711602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1</a:t>
            </a:r>
            <a:r>
              <a:rPr lang="en-US" sz="1400" b="1" baseline="30000" dirty="0">
                <a:solidFill>
                  <a:schemeClr val="tx1"/>
                </a:solidFill>
              </a:rPr>
              <a:t>st</a:t>
            </a:r>
            <a:r>
              <a:rPr lang="en-US" sz="1400" b="1" dirty="0">
                <a:solidFill>
                  <a:schemeClr val="tx1"/>
                </a:solidFill>
              </a:rPr>
              <a:t> PCA plane : </a:t>
            </a:r>
            <a:r>
              <a:rPr lang="en-US" sz="1400" dirty="0">
                <a:solidFill>
                  <a:schemeClr val="tx1"/>
                </a:solidFill>
              </a:rPr>
              <a:t>Good separation of 5 clusters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2</a:t>
            </a:r>
            <a:r>
              <a:rPr lang="en-US" sz="1400" b="1" baseline="30000" dirty="0">
                <a:solidFill>
                  <a:schemeClr val="tx1"/>
                </a:solidFill>
              </a:rPr>
              <a:t>nd</a:t>
            </a:r>
            <a:r>
              <a:rPr lang="en-US" sz="1400" b="1" dirty="0">
                <a:solidFill>
                  <a:schemeClr val="tx1"/>
                </a:solidFill>
              </a:rPr>
              <a:t> PCA plane : </a:t>
            </a:r>
            <a:r>
              <a:rPr lang="en-US" sz="1400" dirty="0">
                <a:solidFill>
                  <a:schemeClr val="tx1"/>
                </a:solidFill>
              </a:rPr>
              <a:t>2 clusters clearly separated, slight separation of 3 additional clusters </a:t>
            </a:r>
          </a:p>
          <a:p>
            <a:pPr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baseline="30000" dirty="0">
                <a:solidFill>
                  <a:schemeClr val="tx1"/>
                </a:solidFill>
              </a:rPr>
              <a:t>rd</a:t>
            </a:r>
            <a:r>
              <a:rPr lang="en-US" sz="1400" b="1" dirty="0">
                <a:solidFill>
                  <a:schemeClr val="tx1"/>
                </a:solidFill>
              </a:rPr>
              <a:t> and 4</a:t>
            </a:r>
            <a:r>
              <a:rPr lang="en-US" sz="1400" b="1" baseline="30000" dirty="0">
                <a:solidFill>
                  <a:schemeClr val="tx1"/>
                </a:solidFill>
              </a:rPr>
              <a:t>th</a:t>
            </a:r>
            <a:r>
              <a:rPr lang="en-US" sz="1400" b="1" dirty="0">
                <a:solidFill>
                  <a:schemeClr val="tx1"/>
                </a:solidFill>
              </a:rPr>
              <a:t> PCA plane : 6 clusters cleanly separated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Analysis of the shape of our clusters with PCA visualization (5 first components represent 90% of variance)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proves the efficiency of our model</a:t>
            </a:r>
            <a:endParaRPr lang="en-US" sz="1400" b="1" dirty="0">
              <a:solidFill>
                <a:schemeClr val="tx1"/>
              </a:solidFill>
            </a:endParaRP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Model Shape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A4DC42-0529-034E-CDA4-0C21B9F5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617309"/>
            <a:ext cx="2285612" cy="1954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FD999A7-E9AB-DF69-08B4-46D1AEA2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862596" y="617308"/>
            <a:ext cx="2253483" cy="19340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779E4C7-4EB5-2EF6-63AE-2556A83B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4576208" y="2571751"/>
            <a:ext cx="2277193" cy="1954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AAB9DB4-B11C-E88D-4868-F8B1EE249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860389" y="2571751"/>
            <a:ext cx="2253483" cy="1954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71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67523" y="451604"/>
            <a:ext cx="4739523" cy="42402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1: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b="1" dirty="0">
                <a:solidFill>
                  <a:schemeClr val="tx1"/>
                </a:solidFill>
              </a:rPr>
              <a:t>Sao Paulo area</a:t>
            </a:r>
            <a:r>
              <a:rPr lang="en-US" sz="900" dirty="0">
                <a:solidFill>
                  <a:schemeClr val="tx1"/>
                </a:solidFill>
              </a:rPr>
              <a:t>, mostly interested </a:t>
            </a:r>
            <a:r>
              <a:rPr lang="en-US" sz="900" b="1" dirty="0">
                <a:solidFill>
                  <a:schemeClr val="tx1"/>
                </a:solidFill>
              </a:rPr>
              <a:t>in health, beauty, housewares, bed, bath, tables and perfumery products, </a:t>
            </a:r>
            <a:r>
              <a:rPr lang="en-US" sz="900" dirty="0">
                <a:solidFill>
                  <a:schemeClr val="tx1"/>
                </a:solidFill>
              </a:rPr>
              <a:t>requests </a:t>
            </a:r>
            <a:r>
              <a:rPr lang="en-US" sz="900" b="1" dirty="0">
                <a:solidFill>
                  <a:schemeClr val="tx1"/>
                </a:solidFill>
              </a:rPr>
              <a:t>low shipping delay </a:t>
            </a:r>
            <a:r>
              <a:rPr lang="en-US" sz="900" dirty="0">
                <a:solidFill>
                  <a:schemeClr val="tx1"/>
                </a:solidFill>
              </a:rPr>
              <a:t>and buys </a:t>
            </a:r>
            <a:r>
              <a:rPr lang="en-US" sz="900" b="1" dirty="0">
                <a:solidFill>
                  <a:schemeClr val="tx1"/>
                </a:solidFill>
              </a:rPr>
              <a:t>low price products</a:t>
            </a:r>
            <a:r>
              <a:rPr lang="en-US" sz="900" dirty="0">
                <a:solidFill>
                  <a:schemeClr val="tx1"/>
                </a:solidFill>
              </a:rPr>
              <a:t>, gives good review scores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F5B20B"/>
                </a:solidFill>
              </a:rPr>
              <a:t>Segment 2</a:t>
            </a:r>
            <a:r>
              <a:rPr lang="en-US" sz="900" b="1" dirty="0">
                <a:solidFill>
                  <a:srgbClr val="FFC000"/>
                </a:solidFill>
              </a:rPr>
              <a:t>: </a:t>
            </a:r>
            <a:r>
              <a:rPr lang="en-US" sz="900" b="1" dirty="0">
                <a:solidFill>
                  <a:schemeClr val="tx1"/>
                </a:solidFill>
              </a:rPr>
              <a:t>Likely to cancel order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telephony, health, beauty and auto products,</a:t>
            </a:r>
            <a:r>
              <a:rPr lang="en-US" sz="900" dirty="0">
                <a:solidFill>
                  <a:schemeClr val="tx1"/>
                </a:solidFill>
              </a:rPr>
              <a:t> orders from sellers far from its location, buys a low amount of items but with at a </a:t>
            </a:r>
            <a:r>
              <a:rPr lang="en-US" sz="900" b="1" dirty="0">
                <a:solidFill>
                  <a:schemeClr val="tx1"/>
                </a:solidFill>
              </a:rPr>
              <a:t>high price and with a high number of photos</a:t>
            </a:r>
            <a:r>
              <a:rPr lang="en-US" sz="9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accent4">
                    <a:lumMod val="75000"/>
                  </a:schemeClr>
                </a:solidFill>
              </a:rPr>
              <a:t>Segment 3: </a:t>
            </a:r>
            <a:r>
              <a:rPr lang="en-US" sz="900" b="1" dirty="0">
                <a:solidFill>
                  <a:schemeClr val="tx1"/>
                </a:solidFill>
              </a:rPr>
              <a:t>Rio de Janeiro area</a:t>
            </a:r>
            <a:r>
              <a:rPr lang="en-US" sz="900" dirty="0">
                <a:solidFill>
                  <a:schemeClr val="tx1"/>
                </a:solidFill>
              </a:rPr>
              <a:t>, mostly interested in t</a:t>
            </a:r>
            <a:r>
              <a:rPr lang="en-US" sz="900" b="1" dirty="0">
                <a:solidFill>
                  <a:schemeClr val="tx1"/>
                </a:solidFill>
              </a:rPr>
              <a:t>oys, perfumery, garden tools, bed, bath and table products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b="1" dirty="0">
                <a:solidFill>
                  <a:schemeClr val="tx1"/>
                </a:solidFill>
              </a:rPr>
              <a:t>mostly pays by credit card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b="1" dirty="0">
                <a:solidFill>
                  <a:schemeClr val="tx1"/>
                </a:solidFill>
              </a:rPr>
              <a:t>high number of item bought and number of orders.  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FF0000"/>
                </a:solidFill>
              </a:rPr>
              <a:t>Segment 4: </a:t>
            </a:r>
            <a:r>
              <a:rPr lang="en-US" sz="900" b="1" dirty="0">
                <a:solidFill>
                  <a:schemeClr val="tx1"/>
                </a:solidFill>
              </a:rPr>
              <a:t>Rio Grande do Sul area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housewares, garden tools, furniture, decor, cool stuff and computer accessories</a:t>
            </a:r>
            <a:r>
              <a:rPr lang="en-US" sz="900" dirty="0">
                <a:solidFill>
                  <a:schemeClr val="tx1"/>
                </a:solidFill>
              </a:rPr>
              <a:t>, accepts higher shipping delay, </a:t>
            </a:r>
            <a:r>
              <a:rPr lang="en-US" sz="900" b="1" dirty="0">
                <a:solidFill>
                  <a:schemeClr val="tx1"/>
                </a:solidFill>
              </a:rPr>
              <a:t>less likely to use credit card and overpays items</a:t>
            </a:r>
            <a:r>
              <a:rPr lang="en-US" sz="9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7030A0"/>
                </a:solidFill>
              </a:rPr>
              <a:t>Segment 5: </a:t>
            </a:r>
            <a:r>
              <a:rPr lang="en-US" sz="900" dirty="0">
                <a:solidFill>
                  <a:schemeClr val="tx1"/>
                </a:solidFill>
              </a:rPr>
              <a:t>Likely to be a </a:t>
            </a:r>
            <a:r>
              <a:rPr lang="en-US" sz="900" b="1" dirty="0">
                <a:solidFill>
                  <a:schemeClr val="tx1"/>
                </a:solidFill>
              </a:rPr>
              <a:t>returning customer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perfumery, garden tools and computer accessories</a:t>
            </a:r>
            <a:r>
              <a:rPr lang="en-US" sz="900" dirty="0">
                <a:solidFill>
                  <a:schemeClr val="tx1"/>
                </a:solidFill>
              </a:rPr>
              <a:t>, high review delay.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794007"/>
                </a:solidFill>
              </a:rPr>
              <a:t>Segment 6: </a:t>
            </a:r>
            <a:r>
              <a:rPr lang="en-US" sz="900" b="1" dirty="0">
                <a:solidFill>
                  <a:schemeClr val="tx1"/>
                </a:solidFill>
              </a:rPr>
              <a:t>Minas Gerais state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sports, leisure, furniture, decor and auto products</a:t>
            </a:r>
            <a:r>
              <a:rPr lang="en-US" sz="900" dirty="0">
                <a:solidFill>
                  <a:schemeClr val="tx1"/>
                </a:solidFill>
              </a:rPr>
              <a:t>, gives high rated reviews.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38" y="0"/>
            <a:ext cx="3864600" cy="5500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Segment characteristics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9E9BBE-0BDC-520E-2EB8-44801A73D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461" y="0"/>
            <a:ext cx="3598685" cy="17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DA228D0-4681-4C5E-1E70-16FB856C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009460" y="1723501"/>
            <a:ext cx="3598685" cy="17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62BC5BF-F4D4-F3BC-2489-E20B8271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009460" y="3440141"/>
            <a:ext cx="3598685" cy="16967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68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This project has outlined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6 stable customer segments  fulfill business need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These segments can be used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optimize marketing efforts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 different ways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171450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Reduce costs and improve marketing ROI by targeting ideal customers.</a:t>
            </a:r>
          </a:p>
          <a:p>
            <a:pPr marL="1073150" lvl="2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For local ad campaigns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, focus on the products interesting the customers.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Write custom advertisements depending on customer needs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(i.e. short shipping delay or possibility to buy without credit card).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More generally,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target high paying customers with low cancellation rates.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could be improved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providing additional information like customer age and gender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36782"/>
            <a:ext cx="7797000" cy="414300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data </a:t>
            </a:r>
            <a:r>
              <a:rPr lang="fr-FR" sz="2000" dirty="0" err="1">
                <a:latin typeface="Google Sans" panose="020B0604020202020204" charset="0"/>
              </a:rPr>
              <a:t>Preprocessing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Image data </a:t>
            </a:r>
            <a:r>
              <a:rPr lang="fr-FR" sz="2000" dirty="0" err="1">
                <a:latin typeface="Google Sans" panose="020B0604020202020204" charset="0"/>
              </a:rPr>
              <a:t>Preprocessing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Multi-class Classification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23846" y="6786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Detect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topics of dissatisfaction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 Yelp reviews and automatically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 posted photos.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Task 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Preprocess and Analyze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Yelp image and reviews datasets.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dimensionality reduction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techniques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Visualization of high-dimensional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Collection of samples via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Yelp API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Extra work  Perform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 identification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photo labelling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using dedicated algorithms in order to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fullfil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business need</a:t>
            </a: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74742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Overview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5 csv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Businesses, Check-ins, Reviews, Tips and Users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Only businesses and reviews are relevant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to business need.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High number of positive reviews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 cleaning and Filtering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Selecting restaurants from business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Filtering out reviews not belonging to restaurants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Calculation of review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Sentiment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Keeping only reviews with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2 stars or less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and with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negative polarity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69B53FD-A524-7120-3D62-C877D1BA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45" y="0"/>
            <a:ext cx="3467100" cy="2571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E7FC60E-B9BB-CC9F-0045-8796A90F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179273" y="2571750"/>
            <a:ext cx="3467972" cy="25717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C60DA3-380C-5BDF-0E99-CFE36EA3FE3A}"/>
              </a:ext>
            </a:extLst>
          </p:cNvPr>
          <p:cNvSpPr/>
          <p:nvPr/>
        </p:nvSpPr>
        <p:spPr>
          <a:xfrm>
            <a:off x="5570161" y="1396032"/>
            <a:ext cx="1221527" cy="1043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4BB8B-BC79-6AA3-5750-3C52CBF371A9}"/>
              </a:ext>
            </a:extLst>
          </p:cNvPr>
          <p:cNvSpPr/>
          <p:nvPr/>
        </p:nvSpPr>
        <p:spPr>
          <a:xfrm>
            <a:off x="5869145" y="3901908"/>
            <a:ext cx="1214546" cy="1109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0" y="697425"/>
            <a:ext cx="4546788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Text Normalization </a:t>
            </a: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dirty="0" err="1">
                <a:solidFill>
                  <a:schemeClr val="tx1"/>
                </a:solidFill>
              </a:rPr>
              <a:t>SpaCy</a:t>
            </a:r>
            <a:r>
              <a:rPr lang="en-US" sz="1600" dirty="0">
                <a:solidFill>
                  <a:schemeClr val="tx1"/>
                </a:solidFill>
              </a:rPr>
              <a:t> to </a:t>
            </a:r>
            <a:r>
              <a:rPr lang="en-US" sz="1600" b="1" dirty="0">
                <a:solidFill>
                  <a:schemeClr val="tx1"/>
                </a:solidFill>
              </a:rPr>
              <a:t>lemmatize</a:t>
            </a:r>
            <a:r>
              <a:rPr lang="en-US" sz="1600" dirty="0">
                <a:solidFill>
                  <a:schemeClr val="tx1"/>
                </a:solidFill>
              </a:rPr>
              <a:t> dataset and </a:t>
            </a:r>
            <a:r>
              <a:rPr lang="en-US" sz="1600" b="1" dirty="0">
                <a:solidFill>
                  <a:schemeClr val="tx1"/>
                </a:solidFill>
              </a:rPr>
              <a:t>remove stop words and punctuation.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Text Vectorization </a:t>
            </a:r>
            <a:r>
              <a:rPr lang="en-US" sz="1600" dirty="0">
                <a:solidFill>
                  <a:schemeClr val="tx1"/>
                </a:solidFill>
              </a:rPr>
              <a:t>using TF-IDF Vectorizer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Dimensionality reduction </a:t>
            </a:r>
            <a:r>
              <a:rPr lang="en-US" sz="1600" dirty="0">
                <a:solidFill>
                  <a:schemeClr val="tx1"/>
                </a:solidFill>
              </a:rPr>
              <a:t>with UMAP (10 features)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Clustering</a:t>
            </a:r>
            <a:r>
              <a:rPr lang="en-US" sz="1600" dirty="0">
                <a:solidFill>
                  <a:schemeClr val="tx1"/>
                </a:solidFill>
              </a:rPr>
              <a:t> with HDBSCAN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baseline="30000" dirty="0">
                <a:solidFill>
                  <a:schemeClr val="tx1"/>
                </a:solidFill>
              </a:rPr>
              <a:t>nd</a:t>
            </a:r>
            <a:r>
              <a:rPr lang="en-US" sz="1600" dirty="0">
                <a:solidFill>
                  <a:schemeClr val="tx1"/>
                </a:solidFill>
              </a:rPr>
              <a:t> Dimensionality reduction with UMAP (2 features)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Visualization of created clusters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112A1F-427C-201F-00C3-C3FAFD3B3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788" y="1272915"/>
            <a:ext cx="4607656" cy="25976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CC1AE6-A03F-739D-81A8-1792270C37B6}"/>
              </a:ext>
            </a:extLst>
          </p:cNvPr>
          <p:cNvSpPr txBox="1"/>
          <p:nvPr/>
        </p:nvSpPr>
        <p:spPr>
          <a:xfrm>
            <a:off x="5067591" y="965138"/>
            <a:ext cx="3315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Visualization</a:t>
            </a:r>
            <a:r>
              <a:rPr lang="fr-FR" b="1" u="sng" dirty="0"/>
              <a:t> of </a:t>
            </a:r>
            <a:r>
              <a:rPr lang="fr-FR" b="1" u="sng" dirty="0" err="1"/>
              <a:t>Text</a:t>
            </a:r>
            <a:r>
              <a:rPr lang="fr-FR" b="1" u="sng" dirty="0"/>
              <a:t> data </a:t>
            </a:r>
            <a:r>
              <a:rPr lang="fr-FR" b="1" u="sng" dirty="0" err="1"/>
              <a:t>with</a:t>
            </a:r>
            <a:r>
              <a:rPr lang="fr-FR" b="1" u="sng" dirty="0"/>
              <a:t> UMAP</a:t>
            </a: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Topic Identification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0" y="697425"/>
            <a:ext cx="4546788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b="1" dirty="0" err="1">
                <a:solidFill>
                  <a:schemeClr val="tx1"/>
                </a:solidFill>
              </a:rPr>
              <a:t>BERTopic</a:t>
            </a:r>
            <a:r>
              <a:rPr lang="en-US" sz="1600" dirty="0">
                <a:solidFill>
                  <a:schemeClr val="tx1"/>
                </a:solidFill>
              </a:rPr>
              <a:t> algorithm.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Embedding </a:t>
            </a:r>
            <a:r>
              <a:rPr lang="en-US" sz="1600" dirty="0">
                <a:solidFill>
                  <a:schemeClr val="tx1"/>
                </a:solidFill>
              </a:rPr>
              <a:t>with SBERT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Dimensionality reduction </a:t>
            </a:r>
            <a:r>
              <a:rPr lang="en-US" sz="1600" dirty="0">
                <a:solidFill>
                  <a:schemeClr val="tx1"/>
                </a:solidFill>
              </a:rPr>
              <a:t>with UMAP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Clustering</a:t>
            </a:r>
            <a:r>
              <a:rPr lang="en-US" sz="1600" dirty="0">
                <a:solidFill>
                  <a:schemeClr val="tx1"/>
                </a:solidFill>
              </a:rPr>
              <a:t> with HDBSCAN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Tokenizing topics with </a:t>
            </a:r>
            <a:r>
              <a:rPr lang="en-US" sz="1600" b="1" dirty="0">
                <a:solidFill>
                  <a:schemeClr val="tx1"/>
                </a:solidFill>
              </a:rPr>
              <a:t>Bag-of-Words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Topic Representation </a:t>
            </a:r>
            <a:r>
              <a:rPr lang="en-US" sz="1600" dirty="0">
                <a:solidFill>
                  <a:schemeClr val="tx1"/>
                </a:solidFill>
              </a:rPr>
              <a:t>with c-TF-IDF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3FBA05-8B0E-BF17-E614-8EA65F5CA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15" y="0"/>
            <a:ext cx="3597275" cy="5143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B172F9-00C1-43F9-308C-566183B71D54}"/>
              </a:ext>
            </a:extLst>
          </p:cNvPr>
          <p:cNvSpPr/>
          <p:nvPr/>
        </p:nvSpPr>
        <p:spPr>
          <a:xfrm>
            <a:off x="5325856" y="1333209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E7F2C-180C-6AD3-B6AC-5048E865C7AA}"/>
              </a:ext>
            </a:extLst>
          </p:cNvPr>
          <p:cNvSpPr/>
          <p:nvPr/>
        </p:nvSpPr>
        <p:spPr>
          <a:xfrm>
            <a:off x="5310733" y="3070103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60EE5-280D-54D5-B9D8-BE4E91702ABF}"/>
              </a:ext>
            </a:extLst>
          </p:cNvPr>
          <p:cNvSpPr/>
          <p:nvPr/>
        </p:nvSpPr>
        <p:spPr>
          <a:xfrm>
            <a:off x="7103469" y="3070102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5B5C2-4266-68AE-4087-78DA0D234087}"/>
              </a:ext>
            </a:extLst>
          </p:cNvPr>
          <p:cNvSpPr/>
          <p:nvPr/>
        </p:nvSpPr>
        <p:spPr>
          <a:xfrm>
            <a:off x="7074385" y="4793037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92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Identified topics of dissatisfaction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3237" y="906829"/>
            <a:ext cx="4546788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20 topics of dissatisfaction identified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Top 3 topics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Dirtiness</a:t>
            </a:r>
            <a:r>
              <a:rPr lang="en-US" sz="1600" dirty="0">
                <a:solidFill>
                  <a:schemeClr val="tx1"/>
                </a:solidFill>
              </a:rPr>
              <a:t> (bathroom / floor) and </a:t>
            </a:r>
            <a:r>
              <a:rPr lang="en-US" sz="1600" b="1" dirty="0">
                <a:solidFill>
                  <a:schemeClr val="tx1"/>
                </a:solidFill>
              </a:rPr>
              <a:t>bad smell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Rudeness of the bartender</a:t>
            </a:r>
            <a:r>
              <a:rPr lang="en-US" sz="1600" dirty="0">
                <a:solidFill>
                  <a:schemeClr val="tx1"/>
                </a:solidFill>
              </a:rPr>
              <a:t>, ignoring females and serving drunk people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Overpriced food </a:t>
            </a:r>
            <a:r>
              <a:rPr lang="en-US" sz="1600" dirty="0">
                <a:solidFill>
                  <a:schemeClr val="tx1"/>
                </a:solidFill>
              </a:rPr>
              <a:t>with small portions and </a:t>
            </a:r>
            <a:r>
              <a:rPr lang="en-US" sz="1600" b="1" dirty="0">
                <a:solidFill>
                  <a:schemeClr val="tx1"/>
                </a:solidFill>
              </a:rPr>
              <a:t>poor service</a:t>
            </a:r>
          </a:p>
          <a:p>
            <a:pPr marL="171450" indent="0">
              <a:lnSpc>
                <a:spcPct val="15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7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031" y="15132"/>
            <a:ext cx="7797800" cy="414337"/>
          </a:xfrm>
        </p:spPr>
        <p:txBody>
          <a:bodyPr/>
          <a:lstStyle/>
          <a:p>
            <a:r>
              <a:rPr lang="en-US" dirty="0"/>
              <a:t>Updating the topics with new reviews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95883" y="701694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Verification of the possibility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retrieving new reviews with Yelp API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Performed sample collection by gathering information about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200 businesses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extracting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600 reviews.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Limitations : 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Limited number of queries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per day and month.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Location has to be included in business 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Only 3 reviews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gathered by query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Low percentage of reviews are negative 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High number of queries needed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to change our topic identification model.</a:t>
            </a:r>
          </a:p>
          <a:p>
            <a:pPr marL="171450" indent="0">
              <a:buNone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87C65-00B0-44A8-7B16-0F455FA0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196" y="57378"/>
            <a:ext cx="976026" cy="37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044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917</Words>
  <Application>Microsoft Office PowerPoint</Application>
  <PresentationFormat>On-screen Show (16:9)</PresentationFormat>
  <Paragraphs>148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Google Sans</vt:lpstr>
      <vt:lpstr>Google Sans Medium</vt:lpstr>
      <vt:lpstr>Roboto</vt:lpstr>
      <vt:lpstr>Wingdings</vt:lpstr>
      <vt:lpstr>Helvetica Neue Light</vt:lpstr>
      <vt:lpstr>Google GBO Template</vt:lpstr>
      <vt:lpstr>PowerPoint Presentation</vt:lpstr>
      <vt:lpstr>Table of contents</vt:lpstr>
      <vt:lpstr>Introduction</vt:lpstr>
      <vt:lpstr>Text Data Preprocessing</vt:lpstr>
      <vt:lpstr>Dataset</vt:lpstr>
      <vt:lpstr>Text Data Preprocessing</vt:lpstr>
      <vt:lpstr>Topic Identification </vt:lpstr>
      <vt:lpstr>Identified topics of dissatisfaction</vt:lpstr>
      <vt:lpstr>Updating the topics with new reviews</vt:lpstr>
      <vt:lpstr>Model Selection and Optimization</vt:lpstr>
      <vt:lpstr>Candidate Models</vt:lpstr>
      <vt:lpstr>Model Selection</vt:lpstr>
      <vt:lpstr>Final Model Performance</vt:lpstr>
      <vt:lpstr>Performance Metrics</vt:lpstr>
      <vt:lpstr>Model Shape</vt:lpstr>
      <vt:lpstr>Segment characteristics</vt:lpstr>
      <vt:lpstr>Conclusion</vt:lpstr>
      <vt:lpstr>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57</cp:revision>
  <dcterms:modified xsi:type="dcterms:W3CDTF">2022-10-13T10:15:46Z</dcterms:modified>
</cp:coreProperties>
</file>