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56" r:id="rId10"/>
    <p:sldId id="313" r:id="rId11"/>
    <p:sldId id="335" r:id="rId12"/>
    <p:sldId id="35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069" autoAdjust="0"/>
  </p:normalViewPr>
  <p:slideViewPr>
    <p:cSldViewPr snapToGrid="0">
      <p:cViewPr varScale="1">
        <p:scale>
          <a:sx n="137" d="100"/>
          <a:sy n="137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635A2-76DD-ECD9-879C-158A95870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8F48928-2830-CE6A-0F2A-6D3F47FC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456361735_15717382019055_Capture%20d%E2%80%99e%CC%81cran%202019-10-22%20a%CC%80%2011.50.29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21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Sentiment Analysis of Twitter reviews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ir">
            <a:hlinkClick r:id="rId3"/>
            <a:extLst>
              <a:ext uri="{FF2B5EF4-FFF2-40B4-BE49-F238E27FC236}">
                <a16:creationId xmlns:a16="http://schemas.microsoft.com/office/drawing/2014/main" id="{2036506B-D3A2-81A2-DE1E-8BEE19E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5" y="55508"/>
            <a:ext cx="3590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and Commercial API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73" y="747624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Using Azure ML Designer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</a:t>
            </a:r>
            <a:r>
              <a:rPr lang="en-US" sz="1400" b="1" dirty="0">
                <a:solidFill>
                  <a:schemeClr val="tx1"/>
                </a:solidFill>
              </a:rPr>
              <a:t>lemmatized Dataset </a:t>
            </a:r>
            <a:r>
              <a:rPr lang="en-US" sz="1400" dirty="0">
                <a:solidFill>
                  <a:schemeClr val="tx1"/>
                </a:solidFill>
              </a:rPr>
              <a:t>to reduce computation time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Necessity to </a:t>
            </a:r>
            <a:r>
              <a:rPr lang="en-US" sz="1400" b="1" dirty="0">
                <a:solidFill>
                  <a:srgbClr val="FF0000"/>
                </a:solidFill>
              </a:rPr>
              <a:t>reduce the number of rows</a:t>
            </a:r>
            <a:r>
              <a:rPr lang="en-US" sz="1400" b="1" dirty="0">
                <a:solidFill>
                  <a:schemeClr val="tx1"/>
                </a:solidFill>
              </a:rPr>
              <a:t> of the dataset to prevent crashes (50% used).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Performed </a:t>
            </a:r>
            <a:r>
              <a:rPr lang="en-US" sz="1400" b="1" dirty="0">
                <a:solidFill>
                  <a:schemeClr val="tx1"/>
                </a:solidFill>
              </a:rPr>
              <a:t>Bigram Feature Hashing of text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Used Logistic Regression Model 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=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Model </a:t>
            </a:r>
            <a:r>
              <a:rPr lang="en-US" b="1" dirty="0" err="1">
                <a:solidFill>
                  <a:schemeClr val="tx1"/>
                </a:solidFill>
              </a:rPr>
              <a:t>Implementaiton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457F-E73C-A05B-54B5-0B8370F2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949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7B582-8455-1731-64C6-63B811BD8E0F}"/>
              </a:ext>
            </a:extLst>
          </p:cNvPr>
          <p:cNvSpPr txBox="1"/>
          <p:nvPr/>
        </p:nvSpPr>
        <p:spPr>
          <a:xfrm>
            <a:off x="5999555" y="516792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Reducing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Dataset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to </a:t>
            </a:r>
            <a:r>
              <a:rPr lang="fr-FR" sz="1200" dirty="0" err="1">
                <a:solidFill>
                  <a:srgbClr val="FF0000"/>
                </a:solidFill>
              </a:rPr>
              <a:t>Prevent</a:t>
            </a:r>
            <a:r>
              <a:rPr lang="fr-FR" sz="1200" dirty="0">
                <a:solidFill>
                  <a:srgbClr val="FF0000"/>
                </a:solidFill>
              </a:rPr>
              <a:t> Crashes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8F5E3-0A54-A60B-828A-32F7A0DBA15B}"/>
              </a:ext>
            </a:extLst>
          </p:cNvPr>
          <p:cNvSpPr txBox="1"/>
          <p:nvPr/>
        </p:nvSpPr>
        <p:spPr>
          <a:xfrm>
            <a:off x="6280080" y="123075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Test/Train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7B15-95BE-4B37-3242-B9D7E77BFA5F}"/>
              </a:ext>
            </a:extLst>
          </p:cNvPr>
          <p:cNvSpPr txBox="1"/>
          <p:nvPr/>
        </p:nvSpPr>
        <p:spPr>
          <a:xfrm>
            <a:off x="4681566" y="174394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Bigram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Hashing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6C6C-66FA-E5D8-2494-80AF416F5DB7}"/>
              </a:ext>
            </a:extLst>
          </p:cNvPr>
          <p:cNvSpPr txBox="1"/>
          <p:nvPr/>
        </p:nvSpPr>
        <p:spPr>
          <a:xfrm>
            <a:off x="4681565" y="30829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Logistic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Regress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Training and </a:t>
            </a:r>
            <a:r>
              <a:rPr lang="fr-FR" sz="1200" dirty="0" err="1">
                <a:solidFill>
                  <a:schemeClr val="tx1"/>
                </a:solidFill>
              </a:rPr>
              <a:t>Scoring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849152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Creation necessary of Azure Cognitive Service account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Maximal request size : 10 documents / request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Free up until 5000 requests / months, paying tier above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Big advantage : Very fast classification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Accuracy 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0.72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Commercial off-the-shelf API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B7E1-86A8-56B3-68E7-F39B2C1E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0289D-3C7B-30F3-B653-B714DF97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4544475" y="209405"/>
            <a:ext cx="4599525" cy="45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D55F4-D803-5646-6488-3828F7C9C86E}"/>
              </a:ext>
            </a:extLst>
          </p:cNvPr>
          <p:cNvSpPr/>
          <p:nvPr/>
        </p:nvSpPr>
        <p:spPr>
          <a:xfrm>
            <a:off x="6428721" y="2868843"/>
            <a:ext cx="858558" cy="286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image and text data from the Yelp dataset has been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analyzed and preprocessed.</a:t>
            </a:r>
          </a:p>
          <a:p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outlined a topic identification algorithm and identified the 3 main topics of dissatisfaction among Yelp Reviews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Restaurant cleanliness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Bad attitude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bartender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Overpriced food and poor service</a:t>
            </a:r>
          </a:p>
          <a:p>
            <a:pPr marL="171450" indent="0">
              <a:buNone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defined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draft image classification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proof that Good Dinner’s AI will be able to label images with collected images.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restaurant cleanliness, serving staff attitude and value for money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classification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fine tuning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 identify labels with high accuracy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with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Deep</a:t>
            </a:r>
            <a:r>
              <a:rPr lang="fr-FR" sz="2000" dirty="0">
                <a:latin typeface="Google Sans" panose="020B060402020202020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Basic model and Commercial API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 tiers of Sentiment Analysis models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will be used to predict the polarity of a tweet.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ML Designer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Commercial off-the-shelf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Cognitive Service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Advanced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Deep Learning Model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Machine Learning Studio platform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Comparison of different kinds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High accuracy sentiment prediction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Extra task  Write a blog article comparing the 3 methods. 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Open source twitter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with 1.6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Label, date, user name and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Labels are either 0 (negative) or 1 (positive)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Balanced class distribution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(50/50)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date and user name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tweet polarity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VaderSentiment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empty tweets to clean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48D11-681D-843D-C957-220BAF0D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05" y="0"/>
            <a:ext cx="3538826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6E52A-2EDA-71F2-18A2-684880E2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05" y="2571750"/>
            <a:ext cx="3538827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76782" y="739306"/>
            <a:ext cx="4643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</a:t>
            </a:r>
            <a:r>
              <a:rPr lang="en-US" sz="1600" b="1" dirty="0">
                <a:solidFill>
                  <a:schemeClr val="tx1"/>
                </a:solidFill>
              </a:rPr>
              <a:t>stop words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punctuation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Testing of different text embeddings :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TextVectorization</a:t>
            </a:r>
            <a:r>
              <a:rPr lang="en-US" sz="1600" dirty="0">
                <a:solidFill>
                  <a:schemeClr val="tx1"/>
                </a:solidFill>
              </a:rPr>
              <a:t> (integer)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BERT Embedding </a:t>
            </a:r>
            <a:r>
              <a:rPr lang="en-US" sz="1600" dirty="0">
                <a:solidFill>
                  <a:schemeClr val="tx1"/>
                </a:solidFill>
              </a:rPr>
              <a:t>(raw text)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Word2vec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Bigram Feature Hashing (Basic Model)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Most performant embedding technique </a:t>
            </a:r>
            <a:r>
              <a:rPr lang="en-US" sz="1600" dirty="0">
                <a:solidFill>
                  <a:schemeClr val="tx1"/>
                </a:solidFill>
              </a:rPr>
              <a:t>: BERT 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36F69-8C9C-6C7B-C771-040FCC0B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3567666"/>
            <a:ext cx="2057400" cy="274637"/>
          </a:xfrm>
        </p:spPr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8667-D76A-6691-A79C-501C284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34" y="0"/>
            <a:ext cx="4577566" cy="254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D483C-5908-F008-B20D-8804CA6142AF}"/>
              </a:ext>
            </a:extLst>
          </p:cNvPr>
          <p:cNvSpPr/>
          <p:nvPr/>
        </p:nvSpPr>
        <p:spPr>
          <a:xfrm>
            <a:off x="6707927" y="66913"/>
            <a:ext cx="2359291" cy="238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23374-9593-0B2A-0462-F36246FA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34" y="3173865"/>
            <a:ext cx="4577566" cy="148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816678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Embedding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TextVectorization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layer on lemmatized text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Recurrent Neural Network (RNN)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reading Comparative study of CNN and RNN for NLP (research paper)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Adam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model tested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Single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Long Term Short Memory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2* LSTM layers + Dropout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0.77, overfitting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7 epochs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Simple Vectorization + RNN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53797-91CF-1A84-F205-2D15AC69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78"/>
            <a:ext cx="4576877" cy="11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B0426-943E-6E27-A09E-EBC0A6A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4735"/>
            <a:ext cx="4572000" cy="23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A1B8F7-9993-55D5-32E1-1B793A6197C9}"/>
              </a:ext>
            </a:extLst>
          </p:cNvPr>
          <p:cNvSpPr/>
          <p:nvPr/>
        </p:nvSpPr>
        <p:spPr>
          <a:xfrm>
            <a:off x="6247237" y="1249447"/>
            <a:ext cx="893459" cy="283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FB1C-5E3B-1EF1-5C7A-9CA06C30E0DC}"/>
              </a:ext>
            </a:extLst>
          </p:cNvPr>
          <p:cNvSpPr txBox="1"/>
          <p:nvPr/>
        </p:nvSpPr>
        <p:spPr>
          <a:xfrm>
            <a:off x="5819566" y="127108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SmallBERT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L-2 H-128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(smallest BERT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Outputs a vector with 128 dimensions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neural networks tested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CNN with Dropout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RNN with GRU and Dropout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XXX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BERT (CNN and RNN)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663</Words>
  <Application>Microsoft Office PowerPoint</Application>
  <PresentationFormat>On-screen Show (16:9)</PresentationFormat>
  <Paragraphs>144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Google Sans</vt:lpstr>
      <vt:lpstr>Wingdings</vt:lpstr>
      <vt:lpstr>Arial</vt:lpstr>
      <vt:lpstr>Google Sans Medium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Deep Learning Text Classification</vt:lpstr>
      <vt:lpstr>Simple Vectorization + RNN</vt:lpstr>
      <vt:lpstr>BERT (CNN and RNN)</vt:lpstr>
      <vt:lpstr>Basic Model and Commercial API </vt:lpstr>
      <vt:lpstr>Basic Model Implementaiton</vt:lpstr>
      <vt:lpstr>Commercial off-the-shelf API 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70</cp:revision>
  <dcterms:modified xsi:type="dcterms:W3CDTF">2022-10-21T08:51:14Z</dcterms:modified>
</cp:coreProperties>
</file>