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305" r:id="rId4"/>
    <p:sldId id="306" r:id="rId5"/>
    <p:sldId id="307" r:id="rId6"/>
    <p:sldId id="318" r:id="rId7"/>
    <p:sldId id="311" r:id="rId8"/>
    <p:sldId id="301" r:id="rId9"/>
    <p:sldId id="356" r:id="rId10"/>
    <p:sldId id="313" r:id="rId11"/>
    <p:sldId id="335" r:id="rId12"/>
    <p:sldId id="355" r:id="rId13"/>
    <p:sldId id="328" r:id="rId14"/>
    <p:sldId id="317" r:id="rId15"/>
    <p:sldId id="303" r:id="rId16"/>
  </p:sldIdLst>
  <p:sldSz cx="9144000" cy="5143500" type="screen16x9"/>
  <p:notesSz cx="6858000" cy="9144000"/>
  <p:embeddedFontLst>
    <p:embeddedFont>
      <p:font typeface="Google Sans" panose="020B0604020202020204" charset="0"/>
      <p:regular r:id="rId19"/>
      <p:bold r:id="rId20"/>
      <p:italic r:id="rId21"/>
      <p:boldItalic r:id="rId22"/>
    </p:embeddedFont>
    <p:embeddedFont>
      <p:font typeface="Google Sans Medium" panose="020B0604020202020204" charset="0"/>
      <p:regular r:id="rId23"/>
      <p:bold r:id="rId24"/>
      <p:italic r:id="rId25"/>
      <p:boldItalic r:id="rId26"/>
    </p:embeddedFont>
    <p:embeddedFont>
      <p:font typeface="Helvetica Neue Light" panose="020B060402020202020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20B"/>
    <a:srgbClr val="794007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1069" autoAdjust="0"/>
  </p:normalViewPr>
  <p:slideViewPr>
    <p:cSldViewPr snapToGrid="0">
      <p:cViewPr varScale="1">
        <p:scale>
          <a:sx n="137" d="100"/>
          <a:sy n="137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A3F669-CB38-1E9D-A617-45B9CB2F97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CE300-E0AD-F879-3F68-F6E61FA47F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26798-42F7-47D7-A507-2FC2D437BC88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A3B09-99A5-3662-C523-AD76EADDBE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34CF-6D9B-79FA-CE34-9E16668015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E6F20-ECE5-4310-B368-57D0D8FF12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52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451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3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7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78F1C4-14C1-26BA-C605-3A2BD077C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2186918-A1DC-E00B-C1EC-EA086ED7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 userDrawn="1"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689246-499C-C5D0-169F-C11B7F0D5D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D474BB1-684C-F401-63DB-1142F8CDC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7F25DE-02B0-856E-C632-EF5A1651F3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2B81575-49B3-F1E0-17E9-DC50541FF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E0ADE0-EED5-A9A1-93DF-7A585C3BCB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469AE73-6DF7-9F64-0BED-33397A8CE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A80FE0-4195-CE5B-77B3-8DAB3E5D8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978E416-2FBE-88A1-B114-DB7A2685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4FE080-56E5-FAF7-6CAF-51DEF6DA5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0FDC71F-8045-13FA-5746-CAA60D73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140D09-7696-D205-3CDA-548540CEE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BD5FC0F-9619-C8E0-D9DB-92D93BCB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C8F1B1-F9C4-24D1-6863-85ACA69B3C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8059E3E-B262-82F2-7AD5-0D07806EE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11F79-536A-1295-B0E1-E2278754B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DC60B64-319B-2673-894F-0C9519F84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57DA5-CC4F-48B6-3D89-8E1A32950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6D0905E-9E51-4A58-4DFA-DB0764D0D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2D1ECD-915C-6135-22FC-4FE291F24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B41B6B3-D8DF-E6C2-62AF-E49E35DD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8845A0-DFC3-BEC4-7548-2FFCAF661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F79B3D5-39C1-A84D-95C2-29DCBD2DD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7D86B8-6544-3592-1C29-F145B36579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63FFBE8-9943-C64A-C7F2-8B9BB1BD3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52167-9BB0-CCD0-6F8D-1A0066466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D9B57B9-0792-610C-AD73-E814C1F35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32D2F2-67F1-0635-F3CA-EF3B70FF25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5D249D9-9599-4CE6-854F-B3F634DE2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31173A-D133-A54B-9A3B-CAA618EA0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74F1805-D8E4-FA11-AC68-F6AD81EA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 userDrawn="1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C6B47-DD49-928C-FC69-AAC9D9A97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9B623C3-B906-9D0F-9B0E-6CC634543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DFDA8-4B97-8648-D679-4BD366B20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9DA6EC4-932B-1557-FC08-DA019C9E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4530CF-5112-2D0E-9AB6-B21A426DB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0580030-417D-2656-6CA7-9FE8CD22B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3635A2-76DD-ECD9-879C-158A95870F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8F48928-2830-CE6A-0F2A-6D3F47FCF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372D41-82C6-731A-4D3E-F5DFA2BC5F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F5F985B-9AC6-A427-B411-29BB698E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94BD30-B457-D83E-0728-284856ABEB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93702D9-3409-697E-E982-BD035DDC2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DA224C-87C4-5B22-6906-17F3E467D2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AB84032-7F35-7E9B-E500-BDB6E941C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13AD9-201E-0385-6D46-8CA7B9F42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8EF2A4A-CD9F-ABE7-2224-7E31628FE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9" r:id="rId8"/>
    <p:sldLayoutId id="2147483661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7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0/31/15725456361735_15717382019055_Capture%20d%E2%80%99e%CC%81cran%202019-10-22%20a%CC%80%2011.50.29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October 21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1721842"/>
            <a:ext cx="8310300" cy="138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Sentiment Analysis of Twitter reviews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Air">
            <a:hlinkClick r:id="rId3"/>
            <a:extLst>
              <a:ext uri="{FF2B5EF4-FFF2-40B4-BE49-F238E27FC236}">
                <a16:creationId xmlns:a16="http://schemas.microsoft.com/office/drawing/2014/main" id="{2036506B-D3A2-81A2-DE1E-8BEE19E2C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5" y="55508"/>
            <a:ext cx="35909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38934-CC4B-247D-5B82-15F3F9D4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and Commercial API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4C382-1A89-9548-16C5-CE1E1543D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973" y="747624"/>
            <a:ext cx="4199578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Using Azure ML Designer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Loaded </a:t>
            </a:r>
            <a:r>
              <a:rPr lang="en-US" sz="1400" b="1" dirty="0">
                <a:solidFill>
                  <a:schemeClr val="tx1"/>
                </a:solidFill>
              </a:rPr>
              <a:t>lemmatized Dataset </a:t>
            </a:r>
            <a:r>
              <a:rPr lang="en-US" sz="1400" dirty="0">
                <a:solidFill>
                  <a:schemeClr val="tx1"/>
                </a:solidFill>
              </a:rPr>
              <a:t>to reduce computation time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Necessity to </a:t>
            </a:r>
            <a:r>
              <a:rPr lang="en-US" sz="1400" b="1" dirty="0">
                <a:solidFill>
                  <a:srgbClr val="FF0000"/>
                </a:solidFill>
              </a:rPr>
              <a:t>reduce the number of rows</a:t>
            </a:r>
            <a:r>
              <a:rPr lang="en-US" sz="1400" b="1" dirty="0">
                <a:solidFill>
                  <a:schemeClr val="tx1"/>
                </a:solidFill>
              </a:rPr>
              <a:t> of the dataset to prevent crashes (50% used).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Performed </a:t>
            </a:r>
            <a:r>
              <a:rPr lang="en-US" sz="1400" b="1" dirty="0">
                <a:solidFill>
                  <a:schemeClr val="tx1"/>
                </a:solidFill>
              </a:rPr>
              <a:t>Bigram Feature Hashing of text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Used Logistic Regression Model 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Final Accuracy = 0.673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Basic Model </a:t>
            </a:r>
            <a:r>
              <a:rPr lang="en-US" b="1" dirty="0" err="1">
                <a:solidFill>
                  <a:schemeClr val="tx1"/>
                </a:solidFill>
              </a:rPr>
              <a:t>Implementaiton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803B-76C2-F1E1-9CEF-779F5EA7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11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73457F-E73C-A05B-54B5-0B8370F2E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53"/>
          <a:stretch/>
        </p:blipFill>
        <p:spPr>
          <a:xfrm>
            <a:off x="4572000" y="0"/>
            <a:ext cx="4572000" cy="3544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07B582-8455-1731-64C6-63B811BD8E0F}"/>
              </a:ext>
            </a:extLst>
          </p:cNvPr>
          <p:cNvSpPr txBox="1"/>
          <p:nvPr/>
        </p:nvSpPr>
        <p:spPr>
          <a:xfrm>
            <a:off x="5999555" y="516792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rgbClr val="FF0000"/>
                </a:solidFill>
              </a:rPr>
              <a:t>Reducing</a:t>
            </a:r>
            <a:r>
              <a:rPr lang="fr-FR" sz="1200" dirty="0">
                <a:solidFill>
                  <a:srgbClr val="FF0000"/>
                </a:solidFill>
              </a:rPr>
              <a:t> </a:t>
            </a:r>
            <a:r>
              <a:rPr lang="fr-FR" sz="1200" dirty="0" err="1">
                <a:solidFill>
                  <a:srgbClr val="FF0000"/>
                </a:solidFill>
              </a:rPr>
              <a:t>Dataset</a:t>
            </a:r>
            <a:endParaRPr lang="fr-FR" sz="1200" dirty="0">
              <a:solidFill>
                <a:srgbClr val="FF0000"/>
              </a:solidFill>
            </a:endParaRPr>
          </a:p>
          <a:p>
            <a:r>
              <a:rPr lang="fr-FR" sz="1200" dirty="0">
                <a:solidFill>
                  <a:srgbClr val="FF0000"/>
                </a:solidFill>
              </a:rPr>
              <a:t>to </a:t>
            </a:r>
            <a:r>
              <a:rPr lang="fr-FR" sz="1200" dirty="0" err="1">
                <a:solidFill>
                  <a:srgbClr val="FF0000"/>
                </a:solidFill>
              </a:rPr>
              <a:t>Prevent</a:t>
            </a:r>
            <a:r>
              <a:rPr lang="fr-FR" sz="1200" dirty="0">
                <a:solidFill>
                  <a:srgbClr val="FF0000"/>
                </a:solidFill>
              </a:rPr>
              <a:t> Crashes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8F5E3-0A54-A60B-828A-32F7A0DBA15B}"/>
              </a:ext>
            </a:extLst>
          </p:cNvPr>
          <p:cNvSpPr txBox="1"/>
          <p:nvPr/>
        </p:nvSpPr>
        <p:spPr>
          <a:xfrm>
            <a:off x="6280080" y="1230755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</a:rPr>
              <a:t>Test/Train Split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D7B15-95BE-4B37-3242-B9D7E77BFA5F}"/>
              </a:ext>
            </a:extLst>
          </p:cNvPr>
          <p:cNvSpPr txBox="1"/>
          <p:nvPr/>
        </p:nvSpPr>
        <p:spPr>
          <a:xfrm>
            <a:off x="4681566" y="1743940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tx1"/>
                </a:solidFill>
              </a:rPr>
              <a:t>Bigram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Feature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Hashing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F6C6C-66FA-E5D8-2494-80AF416F5DB7}"/>
              </a:ext>
            </a:extLst>
          </p:cNvPr>
          <p:cNvSpPr txBox="1"/>
          <p:nvPr/>
        </p:nvSpPr>
        <p:spPr>
          <a:xfrm>
            <a:off x="4681565" y="3082965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tx1"/>
                </a:solidFill>
              </a:rPr>
              <a:t>Logistic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Regress</a:t>
            </a:r>
            <a:r>
              <a:rPr lang="fr-FR" sz="1200" dirty="0">
                <a:solidFill>
                  <a:schemeClr val="tx1"/>
                </a:solidFill>
              </a:rPr>
              <a:t>.</a:t>
            </a:r>
          </a:p>
          <a:p>
            <a:r>
              <a:rPr lang="fr-FR" sz="1200" dirty="0">
                <a:solidFill>
                  <a:schemeClr val="tx1"/>
                </a:solidFill>
              </a:rPr>
              <a:t>Training and </a:t>
            </a:r>
            <a:r>
              <a:rPr lang="fr-FR" sz="1200" dirty="0" err="1">
                <a:solidFill>
                  <a:schemeClr val="tx1"/>
                </a:solidFill>
              </a:rPr>
              <a:t>Scoring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BD4F6-F03B-5989-69EB-50BE08BB6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544767"/>
            <a:ext cx="1801833" cy="1583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7E00E0-82B1-2E6F-C544-A2BE77E0B8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04"/>
          <a:stretch/>
        </p:blipFill>
        <p:spPr>
          <a:xfrm>
            <a:off x="6378570" y="3720687"/>
            <a:ext cx="2765430" cy="1148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A55EF2-4FCF-7D35-4D58-FDA2A36712DA}"/>
              </a:ext>
            </a:extLst>
          </p:cNvPr>
          <p:cNvSpPr txBox="1"/>
          <p:nvPr/>
        </p:nvSpPr>
        <p:spPr>
          <a:xfrm>
            <a:off x="6478535" y="4560949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Accuracy</a:t>
            </a:r>
            <a:r>
              <a:rPr lang="fr-FR" b="1" dirty="0">
                <a:solidFill>
                  <a:srgbClr val="FF0000"/>
                </a:solidFill>
              </a:rPr>
              <a:t> 0.673</a:t>
            </a:r>
          </a:p>
        </p:txBody>
      </p:sp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720" y="849152"/>
            <a:ext cx="4199578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Creation necessary of Azure Cognitive Service account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Maximal request size : 10 documents / request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Free up until 5000 requests / months, paying tier above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Big advantage : Very fast classification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Moderate Accuracy 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0.72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Commercial off-the-shelf API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0B7E1-86A8-56B3-68E7-F39B2C1E3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12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D0289D-3C7B-30F3-B653-B714DF97B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15"/>
          <a:stretch/>
        </p:blipFill>
        <p:spPr>
          <a:xfrm>
            <a:off x="4544475" y="209405"/>
            <a:ext cx="4599525" cy="4592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FD55F4-D803-5646-6488-3828F7C9C86E}"/>
              </a:ext>
            </a:extLst>
          </p:cNvPr>
          <p:cNvSpPr/>
          <p:nvPr/>
        </p:nvSpPr>
        <p:spPr>
          <a:xfrm>
            <a:off x="6428721" y="2868843"/>
            <a:ext cx="858558" cy="286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31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CC17A-179B-8679-79A3-6CB748312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48950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During this project,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Sentiment Analysis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has been performed on Twitter posts.</a:t>
            </a:r>
          </a:p>
          <a:p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Recommendations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Reconsider using commercial API  moderate accuracy (0.72) for high price.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Basic Model with Designer  low accuracy (0.67),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consider using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 simple Deep Learning Model instead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BERT model + RNN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for Advanced Customizable Model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Improve current model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with more training epochs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better compute instances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Implement BERT model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create a Dashboard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polarity of current tweets about Air Paradis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1" y="38100"/>
            <a:ext cx="7797000" cy="41430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B1E9-224A-074F-8B04-2FB171F95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18C0D-902C-1BAA-44FE-C8CC4D67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Text</a:t>
            </a:r>
            <a:r>
              <a:rPr lang="fr-FR" sz="2000" dirty="0">
                <a:latin typeface="Google Sans" panose="020B0604020202020204" charset="0"/>
              </a:rPr>
              <a:t> data </a:t>
            </a:r>
            <a:r>
              <a:rPr lang="fr-FR" sz="2000" dirty="0" err="1">
                <a:latin typeface="Google Sans" panose="020B0604020202020204" charset="0"/>
              </a:rPr>
              <a:t>Preprocessing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Text</a:t>
            </a:r>
            <a:r>
              <a:rPr lang="fr-FR" sz="2000" dirty="0">
                <a:latin typeface="Google Sans" panose="020B0604020202020204" charset="0"/>
              </a:rPr>
              <a:t> Classification </a:t>
            </a:r>
            <a:r>
              <a:rPr lang="fr-FR" sz="2000" dirty="0" err="1">
                <a:latin typeface="Google Sans" panose="020B0604020202020204" charset="0"/>
              </a:rPr>
              <a:t>with</a:t>
            </a:r>
            <a:r>
              <a:rPr lang="fr-FR" sz="2000" dirty="0">
                <a:latin typeface="Google Sans" panose="020B0604020202020204" charset="0"/>
              </a:rPr>
              <a:t> </a:t>
            </a:r>
            <a:r>
              <a:rPr lang="fr-FR" sz="2000" dirty="0" err="1">
                <a:latin typeface="Google Sans" panose="020B0604020202020204" charset="0"/>
              </a:rPr>
              <a:t>Deep</a:t>
            </a:r>
            <a:r>
              <a:rPr lang="fr-FR" sz="2000" dirty="0">
                <a:latin typeface="Google Sans" panose="020B0604020202020204" charset="0"/>
              </a:rPr>
              <a:t>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Basic model and Commercial API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6DF52-8E19-7044-47B4-9E87E48D8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3391" y="264375"/>
            <a:ext cx="8637217" cy="41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Create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3 tiers of Sentiment Analysis models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which will be used to predict the polarity of a tweet.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Basic Customized Model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Azure ML Designer service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Commercial off-the-shelf API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Azure Cognitive Service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Advanced Customized Model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Deep Learning Model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Azure Machine Learning Studio platform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Comparison of different kinds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word embeddings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High accuracy sentiment prediction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Limitation :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Azure Credits not provided to student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 Only low performance computes could be used (trial account)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Low number of training epochs and high training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D1FF3-9CA2-2952-224E-745249DC3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11685-DD57-81DB-1ABA-6EF133805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" y="-51071"/>
            <a:ext cx="3864600" cy="414300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160545" y="274742"/>
            <a:ext cx="4788385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Open source twitter dataset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1 csv with 1.6 million rows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Label, date, user name and text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Labels are either 0 (negative) or 1 (positive)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Balanced class distribution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(50/50)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Data cleaning and Filtering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Removing date and user name fields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Calculation of tweet polarity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with </a:t>
            </a:r>
            <a:r>
              <a:rPr lang="en-US" sz="1600" b="1" dirty="0" err="1">
                <a:solidFill>
                  <a:schemeClr val="tx1"/>
                </a:solidFill>
                <a:sym typeface="Wingdings" panose="05000000000000000000" pitchFamily="2" charset="2"/>
              </a:rPr>
              <a:t>VaderSentiment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No empty tweets to clean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0FF8A-229C-CDE3-B9D8-A2455384F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5</a:t>
            </a:fld>
            <a:endParaRPr lang="fr-F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048D11-681D-843D-C957-220BAF0D8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05" y="0"/>
            <a:ext cx="3538826" cy="2561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A6E52A-2EDA-71F2-18A2-684880E27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05" y="2571750"/>
            <a:ext cx="3538827" cy="2561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02" y="123433"/>
            <a:ext cx="3864600" cy="414300"/>
          </a:xfrm>
        </p:spPr>
        <p:txBody>
          <a:bodyPr/>
          <a:lstStyle/>
          <a:p>
            <a:r>
              <a:rPr lang="en-US" dirty="0"/>
              <a:t>Text Data Preprocessing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76782" y="739306"/>
            <a:ext cx="4643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Text Normalization </a:t>
            </a:r>
            <a:r>
              <a:rPr lang="en-US" sz="1600" dirty="0">
                <a:solidFill>
                  <a:schemeClr val="tx1"/>
                </a:solidFill>
              </a:rPr>
              <a:t>using </a:t>
            </a:r>
            <a:r>
              <a:rPr lang="en-US" sz="1600" dirty="0" err="1">
                <a:solidFill>
                  <a:schemeClr val="tx1"/>
                </a:solidFill>
              </a:rPr>
              <a:t>SpaCy</a:t>
            </a:r>
            <a:r>
              <a:rPr lang="en-US" sz="1600" dirty="0">
                <a:solidFill>
                  <a:schemeClr val="tx1"/>
                </a:solidFill>
              </a:rPr>
              <a:t> to </a:t>
            </a:r>
            <a:r>
              <a:rPr lang="en-US" sz="1600" b="1" dirty="0">
                <a:solidFill>
                  <a:schemeClr val="tx1"/>
                </a:solidFill>
              </a:rPr>
              <a:t>lemmatize</a:t>
            </a:r>
            <a:r>
              <a:rPr lang="en-US" sz="1600" dirty="0">
                <a:solidFill>
                  <a:schemeClr val="tx1"/>
                </a:solidFill>
              </a:rPr>
              <a:t> dataset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Removal of </a:t>
            </a:r>
            <a:r>
              <a:rPr lang="en-US" sz="1600" b="1" dirty="0">
                <a:solidFill>
                  <a:schemeClr val="tx1"/>
                </a:solidFill>
              </a:rPr>
              <a:t>stop words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Removal of punctuation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Testing of different text embeddings :</a:t>
            </a:r>
          </a:p>
          <a:p>
            <a:pPr>
              <a:lnSpc>
                <a:spcPct val="10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</a:rPr>
              <a:t>Keras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TextVectorization</a:t>
            </a:r>
            <a:r>
              <a:rPr lang="en-US" sz="1600" dirty="0">
                <a:solidFill>
                  <a:schemeClr val="tx1"/>
                </a:solidFill>
              </a:rPr>
              <a:t> (integer)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BERT Embedding </a:t>
            </a:r>
            <a:r>
              <a:rPr lang="en-US" sz="1600" dirty="0">
                <a:solidFill>
                  <a:schemeClr val="tx1"/>
                </a:solidFill>
              </a:rPr>
              <a:t>(raw text)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Word2vec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Bigram Feature Hashing (Basic Model)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Most performant embedding technique </a:t>
            </a:r>
            <a:r>
              <a:rPr lang="en-US" sz="1600" dirty="0">
                <a:solidFill>
                  <a:schemeClr val="tx1"/>
                </a:solidFill>
              </a:rPr>
              <a:t>: BERT </a:t>
            </a:r>
          </a:p>
          <a:p>
            <a:pPr>
              <a:lnSpc>
                <a:spcPct val="10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36F69-8C9C-6C7B-C771-040FCC0BB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3567666"/>
            <a:ext cx="2057400" cy="274637"/>
          </a:xfrm>
        </p:spPr>
        <p:txBody>
          <a:bodyPr/>
          <a:lstStyle/>
          <a:p>
            <a:fld id="{0AB334C5-4133-42AC-9B57-CFFA02D8BE36}" type="slidenum">
              <a:rPr lang="fr-FR" smtClean="0"/>
              <a:t>6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838667-D76A-6691-A79C-501C284F3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434" y="0"/>
            <a:ext cx="4577566" cy="2541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CD483C-5908-F008-B20D-8804CA6142AF}"/>
              </a:ext>
            </a:extLst>
          </p:cNvPr>
          <p:cNvSpPr/>
          <p:nvPr/>
        </p:nvSpPr>
        <p:spPr>
          <a:xfrm>
            <a:off x="6707927" y="66913"/>
            <a:ext cx="2359291" cy="238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E23374-9593-0B2A-0462-F36246FA3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434" y="3173865"/>
            <a:ext cx="4577566" cy="1486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Text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39E0A-D26A-2F50-8795-209636030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184" y="816678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Embedding used :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Keras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TextVectorization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layer on lemmatized text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Use of Recurrent Neural Network (RNN)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after reading Comparative study of CNN and RNN for NLP (research paper)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Metric : Accuracy, Optimizer : Adam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 kinds of model tested 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Single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Long Term Short Memory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layer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2* LSTM layers + Dropout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Final Accuracy : 0.77, overfitting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after 7 epochs</a:t>
            </a:r>
          </a:p>
          <a:p>
            <a:pPr marL="171450" indent="0">
              <a:lnSpc>
                <a:spcPct val="200000"/>
              </a:lnSpc>
              <a:buNone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73" y="131509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Simple Vectorization + RNN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8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E53797-91CF-1A84-F205-2D15AC69A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16678"/>
            <a:ext cx="4576877" cy="1100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7B0426-943E-6E27-A09E-EBC0A6A14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04735"/>
            <a:ext cx="4572000" cy="2392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AA1B8F7-9993-55D5-32E1-1B793A6197C9}"/>
              </a:ext>
            </a:extLst>
          </p:cNvPr>
          <p:cNvSpPr/>
          <p:nvPr/>
        </p:nvSpPr>
        <p:spPr>
          <a:xfrm>
            <a:off x="6247237" y="1249447"/>
            <a:ext cx="893459" cy="2832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D4FB1C-5E3B-1EF1-5C7A-9CA06C30E0DC}"/>
              </a:ext>
            </a:extLst>
          </p:cNvPr>
          <p:cNvSpPr txBox="1"/>
          <p:nvPr/>
        </p:nvSpPr>
        <p:spPr>
          <a:xfrm>
            <a:off x="5819566" y="127108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184" y="998253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Encoder used :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SmallBERT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L-2 H-128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(smallest BERT encoder)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Outputs a vector with 128 dimensions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Metric : Accuracy, Optimizer :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AdamW</a:t>
            </a: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 kinds of neural networks tested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CNN with Dropout layer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RNN with GRU and Dropout</a:t>
            </a:r>
          </a:p>
          <a:p>
            <a:pPr marL="628650" lvl="1" indent="0">
              <a:lnSpc>
                <a:spcPct val="200000"/>
              </a:lnSpc>
              <a:buNone/>
            </a:pP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Final Accuracy : 0,776 on test set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BERT (CNN and RNN)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929E8E-739A-6638-08E2-1FC9E3CBF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29" y="2450034"/>
            <a:ext cx="1503425" cy="26934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8A3E1F-CC3C-773C-DA3B-27D4E62B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279" y="15392"/>
            <a:ext cx="4618721" cy="24144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577974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5996</TotalTime>
  <Words>586</Words>
  <Application>Microsoft Office PowerPoint</Application>
  <PresentationFormat>On-screen Show (16:9)</PresentationFormat>
  <Paragraphs>130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Wingdings</vt:lpstr>
      <vt:lpstr>Arial</vt:lpstr>
      <vt:lpstr>Roboto</vt:lpstr>
      <vt:lpstr>Google Sans</vt:lpstr>
      <vt:lpstr>Helvetica Neue Light</vt:lpstr>
      <vt:lpstr>Google Sans Medium</vt:lpstr>
      <vt:lpstr>Google GBO Template</vt:lpstr>
      <vt:lpstr>PowerPoint Presentation</vt:lpstr>
      <vt:lpstr>Table of contents</vt:lpstr>
      <vt:lpstr>Introduction</vt:lpstr>
      <vt:lpstr>Text Data Preprocessing</vt:lpstr>
      <vt:lpstr>Dataset</vt:lpstr>
      <vt:lpstr>Text Data Preprocessing</vt:lpstr>
      <vt:lpstr>Deep Learning Text Classification</vt:lpstr>
      <vt:lpstr>Simple Vectorization + RNN</vt:lpstr>
      <vt:lpstr>BERT (CNN and RNN)</vt:lpstr>
      <vt:lpstr>Basic Model and Commercial API </vt:lpstr>
      <vt:lpstr>Basic Model Implementaiton</vt:lpstr>
      <vt:lpstr>Commercial off-the-shelf API 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76</cp:revision>
  <dcterms:modified xsi:type="dcterms:W3CDTF">2022-10-21T15:36:07Z</dcterms:modified>
</cp:coreProperties>
</file>