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64" r:id="rId3"/>
    <p:sldId id="257" r:id="rId4"/>
    <p:sldId id="258" r:id="rId5"/>
    <p:sldId id="259" r:id="rId6"/>
    <p:sldId id="260" r:id="rId7"/>
    <p:sldId id="281" r:id="rId8"/>
    <p:sldId id="268" r:id="rId9"/>
    <p:sldId id="269" r:id="rId10"/>
    <p:sldId id="282" r:id="rId11"/>
    <p:sldId id="270" r:id="rId12"/>
    <p:sldId id="283" r:id="rId13"/>
    <p:sldId id="284" r:id="rId14"/>
    <p:sldId id="285" r:id="rId15"/>
    <p:sldId id="286" r:id="rId16"/>
    <p:sldId id="287" r:id="rId17"/>
    <p:sldId id="289" r:id="rId18"/>
    <p:sldId id="262" r:id="rId19"/>
    <p:sldId id="290" r:id="rId20"/>
    <p:sldId id="279" r:id="rId21"/>
    <p:sldId id="291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3285" autoAdjust="0"/>
  </p:normalViewPr>
  <p:slideViewPr>
    <p:cSldViewPr snapToGrid="0" snapToObjects="1">
      <p:cViewPr varScale="1">
        <p:scale>
          <a:sx n="48" d="100"/>
          <a:sy n="48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3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3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4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0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03790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2397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795629" y="683350"/>
            <a:ext cx="9076963" cy="10702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VACCINATION INFANTILE EN AFRIQUE SUBSAHARIENNE: Enfants de 12 à 23 </a:t>
            </a:r>
            <a:r>
              <a:rPr lang="en-US" sz="2800" b="1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mois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97586" y="1863524"/>
            <a:ext cx="12810070" cy="5474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  <a:endParaRPr lang="fr-FR" sz="2800" b="1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II- Méthodologie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 des données utilisées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Stratégie empirique de l’étude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sz="2800" b="1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III- Résultats et commentaires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Statistiques descriptives</a:t>
            </a:r>
          </a:p>
          <a:p>
            <a:pPr marL="457200" lvl="0" indent="-45720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2800" b="1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multivariée</a:t>
            </a:r>
            <a:endParaRPr lang="fr-FR" sz="2800" b="1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IV- Limites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et recommandations</a:t>
            </a:r>
            <a:endParaRPr lang="fr-FR" sz="1800" b="1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1523" y="6530221"/>
            <a:ext cx="18954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</a:t>
            </a:r>
            <a:endParaRPr lang="en-US" sz="1152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04E99B3-B554-C31C-640D-0CB890C3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263" y="0"/>
            <a:ext cx="319413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6" name="Shape 4"/>
          <p:cNvSpPr/>
          <p:nvPr/>
        </p:nvSpPr>
        <p:spPr>
          <a:xfrm>
            <a:off x="1039847" y="17590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225941" y="1800350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2</a:t>
            </a:r>
            <a:endParaRPr lang="en-US" sz="2603" dirty="0"/>
          </a:p>
        </p:txBody>
      </p:sp>
      <p:sp>
        <p:nvSpPr>
          <p:cNvPr id="8" name="Text 6"/>
          <p:cNvSpPr/>
          <p:nvPr/>
        </p:nvSpPr>
        <p:spPr>
          <a:xfrm>
            <a:off x="1755889" y="1844402"/>
            <a:ext cx="3614763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Approche</a:t>
            </a:r>
            <a:r>
              <a:rPr lang="en-US" sz="2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 </a:t>
            </a: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empirique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7"/>
              <p:cNvSpPr/>
              <p:nvPr/>
            </p:nvSpPr>
            <p:spPr>
              <a:xfrm>
                <a:off x="1349527" y="2531166"/>
                <a:ext cx="12412772" cy="413467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fr-FR" sz="2000" b="1" dirty="0"/>
                  <a:t>Un modèle logistique mixte:</a:t>
                </a:r>
                <a:endParaRPr lang="fr-FR" sz="2400" b="1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fr-FR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sz="2400" b="1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sz="2400" b="1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​+</m:t>
                      </m:r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⋯</m:t>
                      </m:r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2000" b="1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fr-FR" sz="2400" b="1" kern="1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>
                    <a:latin typeface="Book Antiqua" panose="02040602050305030304" pitchFamily="18" charset="0"/>
                  </a:rPr>
                  <a:t>est le statut vaccinal de l’enfant i dans le pays j</a:t>
                </a:r>
                <a:endParaRPr lang="fr-FR" sz="24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fr-FR" sz="2400" b="1" kern="1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: </a:t>
                </a:r>
                <a:r>
                  <a:rPr lang="fr-FR" sz="2400" dirty="0">
                    <a:latin typeface="Book Antiqua" panose="02040602050305030304" pitchFamily="18" charset="0"/>
                  </a:rPr>
                  <a:t>Capturent la variabilité entre les pays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2400" b="1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2400" b="1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kern="1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fr-FR" sz="20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527" y="2531166"/>
                <a:ext cx="12412772" cy="4134678"/>
              </a:xfrm>
              <a:prstGeom prst="rect">
                <a:avLst/>
              </a:prstGeom>
              <a:blipFill>
                <a:blip r:embed="rId3"/>
                <a:stretch>
                  <a:fillRect l="-442" b="-13422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9"/>
          <p:cNvSpPr/>
          <p:nvPr/>
        </p:nvSpPr>
        <p:spPr>
          <a:xfrm>
            <a:off x="7588925" y="4647724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20EA28C-0D2A-8ED1-200C-29140F9D16C9}"/>
              </a:ext>
            </a:extLst>
          </p:cNvPr>
          <p:cNvSpPr/>
          <p:nvPr/>
        </p:nvSpPr>
        <p:spPr>
          <a:xfrm>
            <a:off x="1039847" y="605910"/>
            <a:ext cx="10467142" cy="632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Données et </a:t>
            </a:r>
            <a:r>
              <a:rPr lang="en-US" sz="4338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4338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50A9892-D5DB-C23B-7E6F-225B4943FED8}"/>
              </a:ext>
            </a:extLst>
          </p:cNvPr>
          <p:cNvSpPr/>
          <p:nvPr/>
        </p:nvSpPr>
        <p:spPr>
          <a:xfrm>
            <a:off x="1039848" y="605910"/>
            <a:ext cx="6549078" cy="876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II-Données et </a:t>
            </a:r>
            <a:r>
              <a:rPr lang="en-US" sz="3600" b="1" dirty="0" err="1">
                <a:solidFill>
                  <a:srgbClr val="443728"/>
                </a:solidFill>
                <a:latin typeface="Book Antiqua" panose="02040602050305030304" pitchFamily="18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1039847" y="605910"/>
            <a:ext cx="10467142" cy="632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endParaRPr lang="en-US" sz="4338" dirty="0"/>
          </a:p>
        </p:txBody>
      </p:sp>
      <p:sp>
        <p:nvSpPr>
          <p:cNvPr id="6" name="Shape 4"/>
          <p:cNvSpPr/>
          <p:nvPr/>
        </p:nvSpPr>
        <p:spPr>
          <a:xfrm>
            <a:off x="1039847" y="17590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r>
              <a:rPr lang="fr-FR" sz="2800" b="1" dirty="0"/>
              <a:t>2</a:t>
            </a:r>
          </a:p>
        </p:txBody>
      </p:sp>
      <p:sp>
        <p:nvSpPr>
          <p:cNvPr id="7" name="Text 5"/>
          <p:cNvSpPr/>
          <p:nvPr/>
        </p:nvSpPr>
        <p:spPr>
          <a:xfrm>
            <a:off x="937549" y="1756297"/>
            <a:ext cx="598074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8" name="Text 6"/>
          <p:cNvSpPr/>
          <p:nvPr/>
        </p:nvSpPr>
        <p:spPr>
          <a:xfrm>
            <a:off x="1755889" y="1844402"/>
            <a:ext cx="3614763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Approche</a:t>
            </a:r>
            <a:r>
              <a:rPr lang="en-US" sz="2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 </a:t>
            </a: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emprique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349527" y="2531165"/>
            <a:ext cx="12412772" cy="4529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Premier modèle </a:t>
            </a:r>
            <a:r>
              <a:rPr lang="fr-FR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Ajusté sur les variables sociodémographiques économiques et géographique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deuxième modèle</a:t>
            </a:r>
            <a:r>
              <a:rPr lang="fr-FR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variables relatives à l’autonomisation des femmes, l'accès des mères à l'information aux services de santé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Enfin un le dernier</a:t>
            </a:r>
            <a:r>
              <a:rPr lang="fr-FR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un modèle mixte avec interaction (</a:t>
            </a:r>
            <a:r>
              <a:rPr lang="fr-FR" sz="2000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Effet aléatoire par pays )</a:t>
            </a:r>
            <a:endParaRPr lang="fr-FR" sz="2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000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sz="2000" kern="1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présentés sous forme de rapports de côte.</a:t>
            </a:r>
            <a:endParaRPr lang="fr-FR" sz="2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0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20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88925" y="4647724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A3302CE-018F-8473-6E5D-FE830FCF29C6}"/>
              </a:ext>
            </a:extLst>
          </p:cNvPr>
          <p:cNvSpPr/>
          <p:nvPr/>
        </p:nvSpPr>
        <p:spPr>
          <a:xfrm>
            <a:off x="1192247" y="758310"/>
            <a:ext cx="10467142" cy="632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Données et </a:t>
            </a:r>
            <a:r>
              <a:rPr lang="en-US" sz="4338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4338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352A79D0-9C1E-8F91-08DD-B70A344A281F}"/>
              </a:ext>
            </a:extLst>
          </p:cNvPr>
          <p:cNvSpPr/>
          <p:nvPr/>
        </p:nvSpPr>
        <p:spPr>
          <a:xfrm>
            <a:off x="1039848" y="605910"/>
            <a:ext cx="6549078" cy="876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II-Données et </a:t>
            </a:r>
            <a:r>
              <a:rPr lang="en-US" sz="3600" b="1" dirty="0" err="1">
                <a:solidFill>
                  <a:srgbClr val="443728"/>
                </a:solidFill>
                <a:latin typeface="Book Antiqua" panose="02040602050305030304" pitchFamily="18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5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1321264" y="246032"/>
            <a:ext cx="64842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 RESULTATS ET COMMENTAIRES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165CCC7C-0B1E-7BA6-9C34-9612B7554409}"/>
              </a:ext>
            </a:extLst>
          </p:cNvPr>
          <p:cNvSpPr/>
          <p:nvPr/>
        </p:nvSpPr>
        <p:spPr>
          <a:xfrm>
            <a:off x="9696396" y="3465163"/>
            <a:ext cx="4503159" cy="2225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b="1" kern="100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 considérable de la couverture vaccinale entre les pays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b="1" kern="100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Tanzanie : meilleure couverture vaccinale complète (55,1%)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b="1" kern="100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Côte d'Ivoire plus bas (38,5%).</a:t>
            </a:r>
            <a:endParaRPr lang="en-US" sz="1389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BEC35296-22C1-3AFD-5415-903D9383034C}"/>
              </a:ext>
            </a:extLst>
          </p:cNvPr>
          <p:cNvSpPr/>
          <p:nvPr/>
        </p:nvSpPr>
        <p:spPr>
          <a:xfrm>
            <a:off x="1321265" y="974214"/>
            <a:ext cx="4363918" cy="3377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Raleway" pitchFamily="34" charset="0"/>
              </a:rPr>
              <a:t>Statistiques</a:t>
            </a:r>
            <a:r>
              <a:rPr lang="en-US" sz="2400" dirty="0">
                <a:solidFill>
                  <a:srgbClr val="0070C0"/>
                </a:solidFill>
                <a:latin typeface="Raleway" pitchFamily="34" charset="0"/>
              </a:rPr>
              <a:t> descriptives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FBF6392-4332-4714-F5D8-C87AAAC3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053"/>
              </p:ext>
            </p:extLst>
          </p:nvPr>
        </p:nvGraphicFramePr>
        <p:xfrm>
          <a:off x="497105" y="3085348"/>
          <a:ext cx="9010151" cy="383654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21839">
                  <a:extLst>
                    <a:ext uri="{9D8B030D-6E8A-4147-A177-3AD203B41FA5}">
                      <a16:colId xmlns:a16="http://schemas.microsoft.com/office/drawing/2014/main" val="1559863447"/>
                    </a:ext>
                  </a:extLst>
                </a:gridCol>
                <a:gridCol w="1471677">
                  <a:extLst>
                    <a:ext uri="{9D8B030D-6E8A-4147-A177-3AD203B41FA5}">
                      <a16:colId xmlns:a16="http://schemas.microsoft.com/office/drawing/2014/main" val="3860000064"/>
                    </a:ext>
                  </a:extLst>
                </a:gridCol>
                <a:gridCol w="1183253">
                  <a:extLst>
                    <a:ext uri="{9D8B030D-6E8A-4147-A177-3AD203B41FA5}">
                      <a16:colId xmlns:a16="http://schemas.microsoft.com/office/drawing/2014/main" val="2665156876"/>
                    </a:ext>
                  </a:extLst>
                </a:gridCol>
                <a:gridCol w="1537624">
                  <a:extLst>
                    <a:ext uri="{9D8B030D-6E8A-4147-A177-3AD203B41FA5}">
                      <a16:colId xmlns:a16="http://schemas.microsoft.com/office/drawing/2014/main" val="830699211"/>
                    </a:ext>
                  </a:extLst>
                </a:gridCol>
                <a:gridCol w="1245670">
                  <a:extLst>
                    <a:ext uri="{9D8B030D-6E8A-4147-A177-3AD203B41FA5}">
                      <a16:colId xmlns:a16="http://schemas.microsoft.com/office/drawing/2014/main" val="3306565041"/>
                    </a:ext>
                  </a:extLst>
                </a:gridCol>
                <a:gridCol w="1250088">
                  <a:extLst>
                    <a:ext uri="{9D8B030D-6E8A-4147-A177-3AD203B41FA5}">
                      <a16:colId xmlns:a16="http://schemas.microsoft.com/office/drawing/2014/main" val="924749714"/>
                    </a:ext>
                  </a:extLst>
                </a:gridCol>
              </a:tblGrid>
              <a:tr h="757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Couverture vaccinale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Côte d’ivoire (%)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Gabon (%)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Madagascar (%)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Tanzanie (%)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Prévalence globale (%)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750450"/>
                  </a:ext>
                </a:extLst>
              </a:tr>
              <a:tr h="628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Couverture vaccinale complète (8 antigènes)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38.5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39.3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49.1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55.1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47.0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374228"/>
                  </a:ext>
                </a:extLst>
              </a:tr>
              <a:tr h="324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BCG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86.4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86.9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76.6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91.7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84.8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464390"/>
                  </a:ext>
                </a:extLst>
              </a:tr>
              <a:tr h="324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VPO complet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62.9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54.2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58.5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62.2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60.3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231742"/>
                  </a:ext>
                </a:extLst>
              </a:tr>
              <a:tr h="324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DTC complet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57.5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65.3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67.6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90.3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71.3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855618"/>
                  </a:ext>
                </a:extLst>
              </a:tr>
              <a:tr h="324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Rougeole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64.9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58.6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63.2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86.5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70.0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170732"/>
                  </a:ext>
                </a:extLst>
              </a:tr>
              <a:tr h="597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Aucune dose DTC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26.4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20.1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22.7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5.1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18.2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335598"/>
                  </a:ext>
                </a:extLst>
              </a:tr>
              <a:tr h="324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Effectifs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1780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740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2218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1971</a:t>
                      </a:r>
                      <a:endParaRPr lang="fr-FR" sz="20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 </a:t>
                      </a:r>
                      <a:endParaRPr lang="fr-FR" sz="20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660421"/>
                  </a:ext>
                </a:extLst>
              </a:tr>
            </a:tbl>
          </a:graphicData>
        </a:graphic>
      </p:graphicFrame>
      <p:sp>
        <p:nvSpPr>
          <p:cNvPr id="6" name="Text 2">
            <a:extLst>
              <a:ext uri="{FF2B5EF4-FFF2-40B4-BE49-F238E27FC236}">
                <a16:creationId xmlns:a16="http://schemas.microsoft.com/office/drawing/2014/main" id="{D048B5DD-C7DA-78D4-B42B-41D49820C5E7}"/>
              </a:ext>
            </a:extLst>
          </p:cNvPr>
          <p:cNvSpPr/>
          <p:nvPr/>
        </p:nvSpPr>
        <p:spPr>
          <a:xfrm>
            <a:off x="1367649" y="1550682"/>
            <a:ext cx="10473170" cy="457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Couverture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vaccinale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globale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et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spécifique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1321265" y="246033"/>
            <a:ext cx="5646694" cy="395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 RESULTATS ET COMMENTAIRES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BEC35296-22C1-3AFD-5415-903D9383034C}"/>
              </a:ext>
            </a:extLst>
          </p:cNvPr>
          <p:cNvSpPr/>
          <p:nvPr/>
        </p:nvSpPr>
        <p:spPr>
          <a:xfrm>
            <a:off x="1321265" y="1054998"/>
            <a:ext cx="11755907" cy="3954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Taux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de Couverture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vaccinale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selon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divers facteurs socio-économiques et démographiques et sanitaires (1/2)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B41D91B-98D4-1013-0828-49F34516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05064"/>
              </p:ext>
            </p:extLst>
          </p:nvPr>
        </p:nvGraphicFramePr>
        <p:xfrm>
          <a:off x="1102289" y="1668586"/>
          <a:ext cx="11974883" cy="58576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48382">
                  <a:extLst>
                    <a:ext uri="{9D8B030D-6E8A-4147-A177-3AD203B41FA5}">
                      <a16:colId xmlns:a16="http://schemas.microsoft.com/office/drawing/2014/main" val="1200442094"/>
                    </a:ext>
                  </a:extLst>
                </a:gridCol>
                <a:gridCol w="1640299">
                  <a:extLst>
                    <a:ext uri="{9D8B030D-6E8A-4147-A177-3AD203B41FA5}">
                      <a16:colId xmlns:a16="http://schemas.microsoft.com/office/drawing/2014/main" val="1006678831"/>
                    </a:ext>
                  </a:extLst>
                </a:gridCol>
                <a:gridCol w="1304728">
                  <a:extLst>
                    <a:ext uri="{9D8B030D-6E8A-4147-A177-3AD203B41FA5}">
                      <a16:colId xmlns:a16="http://schemas.microsoft.com/office/drawing/2014/main" val="3394583616"/>
                    </a:ext>
                  </a:extLst>
                </a:gridCol>
                <a:gridCol w="1507715">
                  <a:extLst>
                    <a:ext uri="{9D8B030D-6E8A-4147-A177-3AD203B41FA5}">
                      <a16:colId xmlns:a16="http://schemas.microsoft.com/office/drawing/2014/main" val="2353135117"/>
                    </a:ext>
                  </a:extLst>
                </a:gridCol>
                <a:gridCol w="1323502">
                  <a:extLst>
                    <a:ext uri="{9D8B030D-6E8A-4147-A177-3AD203B41FA5}">
                      <a16:colId xmlns:a16="http://schemas.microsoft.com/office/drawing/2014/main" val="3105998492"/>
                    </a:ext>
                  </a:extLst>
                </a:gridCol>
                <a:gridCol w="1260143">
                  <a:extLst>
                    <a:ext uri="{9D8B030D-6E8A-4147-A177-3AD203B41FA5}">
                      <a16:colId xmlns:a16="http://schemas.microsoft.com/office/drawing/2014/main" val="1104432019"/>
                    </a:ext>
                  </a:extLst>
                </a:gridCol>
                <a:gridCol w="1490114">
                  <a:extLst>
                    <a:ext uri="{9D8B030D-6E8A-4147-A177-3AD203B41FA5}">
                      <a16:colId xmlns:a16="http://schemas.microsoft.com/office/drawing/2014/main" val="1652636704"/>
                    </a:ext>
                  </a:extLst>
                </a:gridCol>
              </a:tblGrid>
              <a:tr h="367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u="none" strike="noStrike" kern="100" dirty="0">
                          <a:effectLst/>
                        </a:rPr>
                        <a:t> </a:t>
                      </a:r>
                      <a:endParaRPr lang="fr-FR" sz="20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00" dirty="0">
                          <a:effectLst/>
                        </a:rPr>
                        <a:t>Couverture vaccinale pour les 08 antigènes (%)</a:t>
                      </a:r>
                      <a:endParaRPr lang="fr-FR" sz="20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u="none" strike="noStrike" kern="100">
                          <a:effectLst/>
                        </a:rPr>
                        <a:t> </a:t>
                      </a:r>
                      <a:endParaRPr lang="fr-FR" sz="20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extLst>
                  <a:ext uri="{0D108BD9-81ED-4DB2-BD59-A6C34878D82A}">
                    <a16:rowId xmlns:a16="http://schemas.microsoft.com/office/drawing/2014/main" val="1389235771"/>
                  </a:ext>
                </a:extLst>
              </a:tr>
              <a:tr h="331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Variables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Côte d’Ivoire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Gabon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Madagascar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Tanzanie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Moyenne pondérée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00" dirty="0">
                          <a:effectLst/>
                        </a:rPr>
                        <a:t>Statistique de khi deux</a:t>
                      </a:r>
                      <a:endParaRPr lang="fr-FR" sz="20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2591344845"/>
                  </a:ext>
                </a:extLst>
              </a:tr>
              <a:tr h="18024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Consultations prénatales 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>
                          <a:effectLst/>
                        </a:rPr>
                        <a:t>181.52***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>
                          <a:effectLst/>
                        </a:rPr>
                        <a:t>(1)</a:t>
                      </a:r>
                      <a:endParaRPr lang="fr-FR" sz="20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2521219019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Moins de 04 CPN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31.0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25.7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35.5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49.6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36.9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61849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Plus de 04 CPN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45.5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44.7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58.8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58.0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53.7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6099"/>
                  </a:ext>
                </a:extLst>
              </a:tr>
              <a:tr h="18024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Lieu d’accouchement 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79.71***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(1)</a:t>
                      </a:r>
                      <a:endParaRPr lang="fr-FR" sz="20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1758621505"/>
                  </a:ext>
                </a:extLst>
              </a:tr>
              <a:tr h="1802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A la maison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28.4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19.8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41.8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47.4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39.3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1596"/>
                  </a:ext>
                </a:extLst>
              </a:tr>
              <a:tr h="35406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A l’hôpital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41.8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41.9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60.6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56.9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50.9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97884"/>
                  </a:ext>
                </a:extLst>
              </a:tr>
              <a:tr h="18024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Distance au centre de santé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>
                          <a:effectLst/>
                        </a:rPr>
                        <a:t>55.91***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>
                          <a:effectLst/>
                        </a:rPr>
                        <a:t>(1)</a:t>
                      </a:r>
                      <a:endParaRPr lang="fr-FR" sz="20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1993976981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Gros problème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35.4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36.2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42.2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52.3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41.3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23876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Pas un gros problème 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41.5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44.4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53.0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56.5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50.9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69583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Lieu de résidence du ménage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 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4.05***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(1)</a:t>
                      </a:r>
                      <a:endParaRPr lang="fr-FR" sz="20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759235851"/>
                  </a:ext>
                </a:extLst>
              </a:tr>
              <a:tr h="1802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Urbain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38.7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45.0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60.2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56.1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48.8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73249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Rural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38.5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26.6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46.3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54.8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46.1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41099"/>
                  </a:ext>
                </a:extLst>
              </a:tr>
              <a:tr h="18024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</a:rPr>
                        <a:t>Niveau d’éducation maternel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239.31***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 kern="100" dirty="0">
                          <a:effectLst/>
                        </a:rPr>
                        <a:t>(3)</a:t>
                      </a:r>
                      <a:endParaRPr lang="fr-FR" sz="20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 anchor="ctr"/>
                </a:tc>
                <a:extLst>
                  <a:ext uri="{0D108BD9-81ED-4DB2-BD59-A6C34878D82A}">
                    <a16:rowId xmlns:a16="http://schemas.microsoft.com/office/drawing/2014/main" val="468270149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Pas d’éducation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33.7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36.0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28.3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42.3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34.1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4520"/>
                  </a:ext>
                </a:extLst>
              </a:tr>
              <a:tr h="1802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>
                          <a:effectLst/>
                        </a:rPr>
                        <a:t>Primaire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45.7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31.9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48.7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55.1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49.8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03321"/>
                  </a:ext>
                </a:extLst>
              </a:tr>
              <a:tr h="1802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Secondaire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43.3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40.8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62.7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64.4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55.3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40668"/>
                  </a:ext>
                </a:extLst>
              </a:tr>
              <a:tr h="1802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600" kern="100" dirty="0">
                          <a:effectLst/>
                        </a:rPr>
                        <a:t>Supérieur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68.3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51.7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82.0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77.8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68.5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27" marR="64627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9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5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1321265" y="246032"/>
            <a:ext cx="5646694" cy="47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III-RESULTATS ET COMMENTAIRES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BEC35296-22C1-3AFD-5415-903D9383034C}"/>
              </a:ext>
            </a:extLst>
          </p:cNvPr>
          <p:cNvSpPr/>
          <p:nvPr/>
        </p:nvSpPr>
        <p:spPr>
          <a:xfrm>
            <a:off x="1321265" y="723693"/>
            <a:ext cx="11755907" cy="47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  <a:latin typeface="Raleway" pitchFamily="34" charset="0"/>
              </a:rPr>
              <a:t>Taux de Couverture vaccinale selon divers facteurs socio-économiques et démographiques et sanitaires (2/2)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F789B0F-1F22-2F3E-9FD7-8782C246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69996"/>
              </p:ext>
            </p:extLst>
          </p:nvPr>
        </p:nvGraphicFramePr>
        <p:xfrm>
          <a:off x="1177446" y="1272796"/>
          <a:ext cx="11523943" cy="6656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8358">
                  <a:extLst>
                    <a:ext uri="{9D8B030D-6E8A-4147-A177-3AD203B41FA5}">
                      <a16:colId xmlns:a16="http://schemas.microsoft.com/office/drawing/2014/main" val="1517894230"/>
                    </a:ext>
                  </a:extLst>
                </a:gridCol>
                <a:gridCol w="1535622">
                  <a:extLst>
                    <a:ext uri="{9D8B030D-6E8A-4147-A177-3AD203B41FA5}">
                      <a16:colId xmlns:a16="http://schemas.microsoft.com/office/drawing/2014/main" val="2690150704"/>
                    </a:ext>
                  </a:extLst>
                </a:gridCol>
                <a:gridCol w="1229627">
                  <a:extLst>
                    <a:ext uri="{9D8B030D-6E8A-4147-A177-3AD203B41FA5}">
                      <a16:colId xmlns:a16="http://schemas.microsoft.com/office/drawing/2014/main" val="1715395678"/>
                    </a:ext>
                  </a:extLst>
                </a:gridCol>
                <a:gridCol w="1450939">
                  <a:extLst>
                    <a:ext uri="{9D8B030D-6E8A-4147-A177-3AD203B41FA5}">
                      <a16:colId xmlns:a16="http://schemas.microsoft.com/office/drawing/2014/main" val="1573289662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1454620950"/>
                    </a:ext>
                  </a:extLst>
                </a:gridCol>
                <a:gridCol w="1212691">
                  <a:extLst>
                    <a:ext uri="{9D8B030D-6E8A-4147-A177-3AD203B41FA5}">
                      <a16:colId xmlns:a16="http://schemas.microsoft.com/office/drawing/2014/main" val="2400021653"/>
                    </a:ext>
                  </a:extLst>
                </a:gridCol>
                <a:gridCol w="1595465">
                  <a:extLst>
                    <a:ext uri="{9D8B030D-6E8A-4147-A177-3AD203B41FA5}">
                      <a16:colId xmlns:a16="http://schemas.microsoft.com/office/drawing/2014/main" val="2377221612"/>
                    </a:ext>
                  </a:extLst>
                </a:gridCol>
              </a:tblGrid>
              <a:tr h="338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u="none" strike="noStrike" kern="100" dirty="0">
                          <a:effectLst/>
                          <a:latin typeface="+mj-lt"/>
                        </a:rPr>
                        <a:t> 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Couverture vaccinale pour les 08 antigènes (%)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u="none" strike="noStrike" kern="100" dirty="0">
                          <a:effectLst/>
                          <a:latin typeface="+mj-lt"/>
                        </a:rPr>
                        <a:t> 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extLst>
                  <a:ext uri="{0D108BD9-81ED-4DB2-BD59-A6C34878D82A}">
                    <a16:rowId xmlns:a16="http://schemas.microsoft.com/office/drawing/2014/main" val="3088744651"/>
                  </a:ext>
                </a:extLst>
              </a:tr>
              <a:tr h="578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Variables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Côte d’Ivoire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Gabon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Madagascar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Tanzanie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Moyenne pondérée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Statistique de khi deux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3848870961"/>
                  </a:ext>
                </a:extLst>
              </a:tr>
              <a:tr h="165376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Indice de richesse du ménage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173.47***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(4)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1294656617"/>
                  </a:ext>
                </a:extLst>
              </a:tr>
              <a:tr h="1659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1</a:t>
                      </a:r>
                      <a:r>
                        <a:rPr lang="fr-FR" sz="1800" kern="100" baseline="30000" dirty="0">
                          <a:effectLst/>
                          <a:latin typeface="+mj-lt"/>
                        </a:rPr>
                        <a:t>er</a:t>
                      </a:r>
                      <a:r>
                        <a:rPr lang="fr-FR" sz="1800" kern="100" dirty="0">
                          <a:effectLst/>
                          <a:latin typeface="+mj-lt"/>
                        </a:rPr>
                        <a:t> Quintile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29.1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33.0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36.1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42.2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35.3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20746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2</a:t>
                      </a:r>
                      <a:r>
                        <a:rPr lang="fr-FR" sz="1800" kern="100" baseline="30000">
                          <a:effectLst/>
                          <a:latin typeface="+mj-lt"/>
                        </a:rPr>
                        <a:t>ème</a:t>
                      </a:r>
                      <a:r>
                        <a:rPr lang="fr-FR" sz="1800" kern="100">
                          <a:effectLst/>
                          <a:latin typeface="+mj-lt"/>
                        </a:rPr>
                        <a:t> Quintile 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36.7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34.5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46.5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56.6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45.5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5696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</a:t>
                      </a:r>
                      <a:r>
                        <a:rPr lang="fr-FR" sz="1800" kern="100" baseline="30000">
                          <a:effectLst/>
                          <a:latin typeface="+mj-lt"/>
                        </a:rPr>
                        <a:t>ème</a:t>
                      </a:r>
                      <a:r>
                        <a:rPr lang="fr-FR" sz="1800" kern="100">
                          <a:effectLst/>
                          <a:latin typeface="+mj-lt"/>
                        </a:rPr>
                        <a:t> Quintile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38.4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37.9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54.0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54.4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48.4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91721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</a:t>
                      </a:r>
                      <a:r>
                        <a:rPr lang="fr-FR" sz="1800" kern="100" baseline="30000">
                          <a:effectLst/>
                          <a:latin typeface="+mj-lt"/>
                        </a:rPr>
                        <a:t>ème</a:t>
                      </a:r>
                      <a:r>
                        <a:rPr lang="fr-FR" sz="1800" kern="100">
                          <a:effectLst/>
                          <a:latin typeface="+mj-lt"/>
                        </a:rPr>
                        <a:t> Quintile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44.4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50.9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61.1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59.4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54.9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5357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Quintile supérieur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49.0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49.1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61.3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64.3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57.7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68427"/>
                  </a:ext>
                </a:extLst>
              </a:tr>
              <a:tr h="165376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Statut travail de la mère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7.42***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(1)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1928386642"/>
                  </a:ext>
                </a:extLst>
              </a:tr>
              <a:tr h="1659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Travail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39.0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43.1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49.5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55.7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48.2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2522"/>
                  </a:ext>
                </a:extLst>
              </a:tr>
              <a:tr h="34614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Ne travaille pas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37.8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36.9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46.8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54.3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44.6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77215"/>
                  </a:ext>
                </a:extLst>
              </a:tr>
              <a:tr h="165376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Sexe de l'enfant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0.024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(1)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1795351563"/>
                  </a:ext>
                </a:extLst>
              </a:tr>
              <a:tr h="1659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Masculin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39.3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40.1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48.3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55.2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47.1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32308"/>
                  </a:ext>
                </a:extLst>
              </a:tr>
              <a:tr h="19733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Féminin 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37.7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38.8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50.0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55.1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46.7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725"/>
                  </a:ext>
                </a:extLst>
              </a:tr>
              <a:tr h="165376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Sexe du chef de ménage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1.30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(1)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2617868409"/>
                  </a:ext>
                </a:extLst>
              </a:tr>
              <a:tr h="16592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Masculin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38.9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39.4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49.5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55.3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47.4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46450"/>
                  </a:ext>
                </a:extLst>
              </a:tr>
              <a:tr h="19733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Féminin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36.8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39.2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47.0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54.7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45.6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8635"/>
                  </a:ext>
                </a:extLst>
              </a:tr>
              <a:tr h="165376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Autorisation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65.77***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(1)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2224802928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Gros problème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34.8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36.3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40.9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50.4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37.8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21739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Pas un gros problème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41.2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41.5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50.5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55.5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49.7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2160"/>
                  </a:ext>
                </a:extLst>
              </a:tr>
              <a:tr h="211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Effectifs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1780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740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2218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1971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6709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u="none" strike="noStrike" kern="100" dirty="0">
                          <a:effectLst/>
                          <a:latin typeface="+mj-lt"/>
                        </a:rPr>
                        <a:t> 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36" marR="68236" marT="0" marB="0" anchor="ctr"/>
                </a:tc>
                <a:extLst>
                  <a:ext uri="{0D108BD9-81ED-4DB2-BD59-A6C34878D82A}">
                    <a16:rowId xmlns:a16="http://schemas.microsoft.com/office/drawing/2014/main" val="296125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0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1073426" y="261109"/>
            <a:ext cx="9051235" cy="34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III-RESULTATS ET COMMENTAIRES: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D6B97414-2E84-0512-CE2F-8936BE4E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66598"/>
              </p:ext>
            </p:extLst>
          </p:nvPr>
        </p:nvGraphicFramePr>
        <p:xfrm>
          <a:off x="2017053" y="1255738"/>
          <a:ext cx="9167781" cy="66631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44164">
                  <a:extLst>
                    <a:ext uri="{9D8B030D-6E8A-4147-A177-3AD203B41FA5}">
                      <a16:colId xmlns:a16="http://schemas.microsoft.com/office/drawing/2014/main" val="3022519797"/>
                    </a:ext>
                  </a:extLst>
                </a:gridCol>
                <a:gridCol w="3256965">
                  <a:extLst>
                    <a:ext uri="{9D8B030D-6E8A-4147-A177-3AD203B41FA5}">
                      <a16:colId xmlns:a16="http://schemas.microsoft.com/office/drawing/2014/main" val="3993694119"/>
                    </a:ext>
                  </a:extLst>
                </a:gridCol>
                <a:gridCol w="1966652">
                  <a:extLst>
                    <a:ext uri="{9D8B030D-6E8A-4147-A177-3AD203B41FA5}">
                      <a16:colId xmlns:a16="http://schemas.microsoft.com/office/drawing/2014/main" val="985161392"/>
                    </a:ext>
                  </a:extLst>
                </a:gridCol>
              </a:tblGrid>
              <a:tr h="23331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Variables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OR ajusté (IC 95%)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p-value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85815210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Pays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926129846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</a:rPr>
                        <a:t>Côte d’ivoire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Réf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069820561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Madagascar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1.315 (1.138-1.52)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478614894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Gabon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0.697 (0.57-0.85)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472051331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</a:rPr>
                        <a:t>Tanzanie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1.576 (1.363-1.822)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844180810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Lieu de résidence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661939612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Rural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Réf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4137646183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Urbain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1.025 (0.908-1.156)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0.69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989842588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Niveau d'éducation de la mère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743969478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Pas d'éducation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Réf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32306548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Primaire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1.612 (1.411-1.843)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333184671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</a:rPr>
                        <a:t>Secondaire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2.055 (1.753-2.41)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801863463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Supérieur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3.082 (2.184-4.386)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64400251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Indice de richesse du ménage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044291064"/>
                  </a:ext>
                </a:extLst>
              </a:tr>
              <a:tr h="28164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</a:rPr>
                        <a:t>1er Quintile (plus pauvre)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Réf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385318687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2ème Quintile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1.371 (1.184-1.587)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017486899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3ème Quintile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1.413 (1.213-1.646)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853652160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4ème Quintile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1.688 (1.436-1.986)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41141808"/>
                  </a:ext>
                </a:extLst>
              </a:tr>
              <a:tr h="28164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</a:rPr>
                        <a:t>5ème Quintile (plus riche)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1.63 (1.366-1.947)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2673840412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Age de la mère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1.038 (1.027-1.05)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3257474441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Ordre de naissance de l’enfant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0.906 (0.874-0.939)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&lt;0.001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115973033"/>
                  </a:ext>
                </a:extLst>
              </a:tr>
              <a:tr h="28360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</a:rPr>
                        <a:t>Observations</a:t>
                      </a:r>
                      <a:endParaRPr lang="fr-FR" sz="1800" b="1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01" marR="28401" marT="14326" marB="1432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6709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01" marR="28401" marT="14326" marB="1432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/>
                    </a:p>
                  </a:txBody>
                  <a:tcPr marL="36193" marR="36193" marT="18096" marB="18096"/>
                </a:tc>
                <a:extLst>
                  <a:ext uri="{0D108BD9-81ED-4DB2-BD59-A6C34878D82A}">
                    <a16:rowId xmlns:a16="http://schemas.microsoft.com/office/drawing/2014/main" val="2479870396"/>
                  </a:ext>
                </a:extLst>
              </a:tr>
              <a:tr h="2576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R</a:t>
                      </a:r>
                      <a:r>
                        <a:rPr lang="fr-FR" sz="1800" kern="100" baseline="30000" dirty="0">
                          <a:effectLst/>
                        </a:rPr>
                        <a:t>2</a:t>
                      </a:r>
                      <a:r>
                        <a:rPr lang="fr-FR" sz="1800" kern="100" dirty="0">
                          <a:effectLst/>
                        </a:rPr>
                        <a:t> </a:t>
                      </a:r>
                      <a:r>
                        <a:rPr lang="fr-FR" sz="1800" kern="100" dirty="0" err="1">
                          <a:effectLst/>
                        </a:rPr>
                        <a:t>Tjur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01" marR="28401" marT="14326" marB="14326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0.069</a:t>
                      </a:r>
                      <a:endParaRPr lang="fr-FR" sz="1800" kern="10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01" marR="28401" marT="14326" marB="1432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 </a:t>
                      </a:r>
                      <a:endParaRPr lang="fr-FR" sz="1800" kern="1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5" marR="27145" marT="0" marB="0"/>
                </a:tc>
                <a:extLst>
                  <a:ext uri="{0D108BD9-81ED-4DB2-BD59-A6C34878D82A}">
                    <a16:rowId xmlns:a16="http://schemas.microsoft.com/office/drawing/2014/main" val="1113255768"/>
                  </a:ext>
                </a:extLst>
              </a:tr>
            </a:tbl>
          </a:graphicData>
        </a:graphic>
      </p:graphicFrame>
      <p:sp>
        <p:nvSpPr>
          <p:cNvPr id="16" name="Text 2">
            <a:extLst>
              <a:ext uri="{FF2B5EF4-FFF2-40B4-BE49-F238E27FC236}">
                <a16:creationId xmlns:a16="http://schemas.microsoft.com/office/drawing/2014/main" id="{6C7643BA-303C-26F3-3473-BC5E82A1F77B}"/>
              </a:ext>
            </a:extLst>
          </p:cNvPr>
          <p:cNvSpPr/>
          <p:nvPr/>
        </p:nvSpPr>
        <p:spPr>
          <a:xfrm>
            <a:off x="914400" y="744815"/>
            <a:ext cx="12470295" cy="467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multivariée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Modèle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1 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ajusté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sur les Variables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sociodémographique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économique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géographique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0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976709" y="247856"/>
            <a:ext cx="5715639" cy="3909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III-RESULTATS ET COMMENTAIRES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26C0F8C-C54D-0D31-2BBD-19228FFE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37191"/>
              </p:ext>
            </p:extLst>
          </p:nvPr>
        </p:nvGraphicFramePr>
        <p:xfrm>
          <a:off x="1321264" y="1451122"/>
          <a:ext cx="9797309" cy="62218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31723">
                  <a:extLst>
                    <a:ext uri="{9D8B030D-6E8A-4147-A177-3AD203B41FA5}">
                      <a16:colId xmlns:a16="http://schemas.microsoft.com/office/drawing/2014/main" val="1749382374"/>
                    </a:ext>
                  </a:extLst>
                </a:gridCol>
                <a:gridCol w="2982793">
                  <a:extLst>
                    <a:ext uri="{9D8B030D-6E8A-4147-A177-3AD203B41FA5}">
                      <a16:colId xmlns:a16="http://schemas.microsoft.com/office/drawing/2014/main" val="978798922"/>
                    </a:ext>
                  </a:extLst>
                </a:gridCol>
                <a:gridCol w="2982793">
                  <a:extLst>
                    <a:ext uri="{9D8B030D-6E8A-4147-A177-3AD203B41FA5}">
                      <a16:colId xmlns:a16="http://schemas.microsoft.com/office/drawing/2014/main" val="2822594076"/>
                    </a:ext>
                  </a:extLst>
                </a:gridCol>
              </a:tblGrid>
              <a:tr h="3539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Variables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OR ajusté (IC 95%)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p-value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558418510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Consultations prénatales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345112408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Moins de 4 CPN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Réf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 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3125528102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4 CPN ou plus 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1.711 (1.54-1.902)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&lt;0.001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366344732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Lieu d'accouchement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3560512270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A la maison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Réf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 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972809684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A l'hôpital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1.314 (1.175-1.47)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&lt;0.001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2448444956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Statut travail de la mère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595100020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Ne travaille pas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Réf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3074525916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Travaille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1.189 (1.07-1.321)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0.001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2979675490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Autorisation de partir (femme)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2635042224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Gros problème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Réf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 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162618854"/>
                  </a:ext>
                </a:extLst>
              </a:tr>
              <a:tr h="443348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Pas un gros problème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1.479 (1.301-1.683)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&lt;0.001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3329241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Distance d’accès au centre de santé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b="1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2707882046"/>
                  </a:ext>
                </a:extLst>
              </a:tr>
              <a:tr h="27908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Gros problème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Réf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 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771967807"/>
                  </a:ext>
                </a:extLst>
              </a:tr>
              <a:tr h="443348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Book Antiqua" panose="0204060205030503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Pas un gros problème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1.127 (1.009-1.257)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  <a:latin typeface="+mj-lt"/>
                        </a:rPr>
                        <a:t>0.033</a:t>
                      </a:r>
                      <a:endParaRPr lang="fr-FR" sz="18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572006099"/>
                  </a:ext>
                </a:extLst>
              </a:tr>
              <a:tr h="3539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Accès des mères à l’information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>
                          <a:effectLst/>
                          <a:latin typeface="+mj-lt"/>
                        </a:rPr>
                        <a:t>1.25 (1.155-1.353)</a:t>
                      </a:r>
                      <a:endParaRPr lang="fr-FR" sz="18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&lt;0.001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2081061239"/>
                  </a:ext>
                </a:extLst>
              </a:tr>
              <a:tr h="3162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Observations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30" marR="28630" marT="14442" marB="144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                     6709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30" marR="28630" marT="14442" marB="144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dirty="0">
                        <a:latin typeface="+mj-lt"/>
                      </a:endParaRPr>
                    </a:p>
                  </a:txBody>
                  <a:tcPr marL="36484" marR="36484" marT="18242" marB="18242"/>
                </a:tc>
                <a:extLst>
                  <a:ext uri="{0D108BD9-81ED-4DB2-BD59-A6C34878D82A}">
                    <a16:rowId xmlns:a16="http://schemas.microsoft.com/office/drawing/2014/main" val="2809721352"/>
                  </a:ext>
                </a:extLst>
              </a:tr>
              <a:tr h="3084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R</a:t>
                      </a:r>
                      <a:r>
                        <a:rPr lang="fr-FR" sz="1800" kern="100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fr-FR" sz="180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kern="100" dirty="0" err="1">
                          <a:effectLst/>
                          <a:latin typeface="+mj-lt"/>
                        </a:rPr>
                        <a:t>Tjur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30" marR="28630" marT="14442" marB="144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+mj-lt"/>
                        </a:rPr>
                        <a:t>                    0.047</a:t>
                      </a:r>
                      <a:endParaRPr lang="fr-FR" sz="18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630" marR="28630" marT="14442" marB="14442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fr-FR" sz="1800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7363" marR="27363" marT="0" marB="0"/>
                </a:tc>
                <a:extLst>
                  <a:ext uri="{0D108BD9-81ED-4DB2-BD59-A6C34878D82A}">
                    <a16:rowId xmlns:a16="http://schemas.microsoft.com/office/drawing/2014/main" val="181500090"/>
                  </a:ext>
                </a:extLst>
              </a:tr>
            </a:tbl>
          </a:graphicData>
        </a:graphic>
      </p:graphicFrame>
      <p:sp>
        <p:nvSpPr>
          <p:cNvPr id="6" name="Text 2">
            <a:extLst>
              <a:ext uri="{FF2B5EF4-FFF2-40B4-BE49-F238E27FC236}">
                <a16:creationId xmlns:a16="http://schemas.microsoft.com/office/drawing/2014/main" id="{29AE8352-3E49-72EA-B542-9B6A33418EA7}"/>
              </a:ext>
            </a:extLst>
          </p:cNvPr>
          <p:cNvSpPr/>
          <p:nvPr/>
        </p:nvSpPr>
        <p:spPr>
          <a:xfrm>
            <a:off x="914400" y="744815"/>
            <a:ext cx="13000383" cy="3909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multivariée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Modèle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2 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ajusté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sur les Variables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d’accès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aux services de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santé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à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l’information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autonomisaton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3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0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5" name="Text 2"/>
          <p:cNvSpPr/>
          <p:nvPr/>
        </p:nvSpPr>
        <p:spPr>
          <a:xfrm>
            <a:off x="1321265" y="221352"/>
            <a:ext cx="5119292" cy="467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III- RESULTATS ET COMMENTAIRES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A3C2F7-0431-4A5B-B7B5-F5E2BC19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5074"/>
              </p:ext>
            </p:extLst>
          </p:nvPr>
        </p:nvGraphicFramePr>
        <p:xfrm>
          <a:off x="1126436" y="1431235"/>
          <a:ext cx="10323442" cy="64781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96073">
                  <a:extLst>
                    <a:ext uri="{9D8B030D-6E8A-4147-A177-3AD203B41FA5}">
                      <a16:colId xmlns:a16="http://schemas.microsoft.com/office/drawing/2014/main" val="2541016014"/>
                    </a:ext>
                  </a:extLst>
                </a:gridCol>
                <a:gridCol w="3230901">
                  <a:extLst>
                    <a:ext uri="{9D8B030D-6E8A-4147-A177-3AD203B41FA5}">
                      <a16:colId xmlns:a16="http://schemas.microsoft.com/office/drawing/2014/main" val="2876753880"/>
                    </a:ext>
                  </a:extLst>
                </a:gridCol>
                <a:gridCol w="1696468">
                  <a:extLst>
                    <a:ext uri="{9D8B030D-6E8A-4147-A177-3AD203B41FA5}">
                      <a16:colId xmlns:a16="http://schemas.microsoft.com/office/drawing/2014/main" val="1103067364"/>
                    </a:ext>
                  </a:extLst>
                </a:gridCol>
              </a:tblGrid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>
                          <a:effectLst/>
                          <a:latin typeface="+mj-lt"/>
                        </a:rPr>
                        <a:t>Variables</a:t>
                      </a:r>
                      <a:endParaRPr lang="fr-FR" sz="16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>
                          <a:effectLst/>
                          <a:latin typeface="+mj-lt"/>
                        </a:rPr>
                        <a:t>OR ajusté (IC 95%)</a:t>
                      </a:r>
                      <a:endParaRPr lang="fr-FR" sz="1600" b="1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p-value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744752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Consultations prénatales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72993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Moins de 4 CPN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Réf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636778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- 4 CPN ou plus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+mj-lt"/>
                        </a:rPr>
                        <a:t>1.55 (1.39 - 1.73)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&lt;0.001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33388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Lieu d'accouchement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689789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A la maison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+mj-lt"/>
                        </a:rPr>
                        <a:t>Réf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408678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A l'hôpital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1.35 (1.19 - 1.53)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&lt;0.001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945108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effectLst/>
                          <a:latin typeface="+mj-lt"/>
                        </a:rPr>
                        <a:t>Lieu de résidence</a:t>
                      </a:r>
                      <a:endParaRPr lang="fr-FR" sz="18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078733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Rural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Réf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79159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Urbain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0.88 (0.77 - 0.99)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0.040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849880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Niveau d'éducation mère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188953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Pas d'éducation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Réf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323877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+mj-lt"/>
                        </a:rPr>
                        <a:t>- Primaire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1.57 (1.37 - 1.80)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&lt;0.001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521839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Secondaire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1.96 (1.67 - 2.31)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&lt;0.001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66788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Supérieur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3.06 (2.16 - 4.33)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&lt;0.001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996058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Accès des mères à l’information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1.15 (1.02 - 1.29)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0.023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208092"/>
                  </a:ext>
                </a:extLst>
              </a:tr>
              <a:tr h="351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00" dirty="0">
                          <a:effectLst/>
                          <a:latin typeface="+mj-lt"/>
                        </a:rPr>
                        <a:t>Interaction lieu de résidence et accès des mères à l’information</a:t>
                      </a:r>
                      <a:endParaRPr lang="fr-FR" sz="1600" b="1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66825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+mj-lt"/>
                        </a:rPr>
                        <a:t>- Rural * accès à l’information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Réf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9336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- Urbain * accès à l’information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0.83 (0.70 - 0.99)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0.043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698555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 err="1">
                          <a:effectLst/>
                          <a:latin typeface="+mj-lt"/>
                        </a:rPr>
                        <a:t>Random</a:t>
                      </a:r>
                      <a:r>
                        <a:rPr lang="fr-FR" sz="1600" kern="100" dirty="0">
                          <a:effectLst/>
                          <a:latin typeface="+mj-lt"/>
                        </a:rPr>
                        <a:t> </a:t>
                      </a:r>
                      <a:r>
                        <a:rPr lang="fr-FR" sz="1600" kern="100" dirty="0" err="1">
                          <a:effectLst/>
                          <a:latin typeface="+mj-lt"/>
                        </a:rPr>
                        <a:t>Effects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949462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σ2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3.29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70708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τ00 Pays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0.10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109280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ICC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0.03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126523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N Pays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4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235246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Observations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6709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138933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+mj-lt"/>
                        </a:rPr>
                        <a:t>Marginal R2 / </a:t>
                      </a:r>
                      <a:r>
                        <a:rPr lang="fr-FR" sz="1600" kern="100" dirty="0" err="1">
                          <a:effectLst/>
                          <a:latin typeface="+mj-lt"/>
                        </a:rPr>
                        <a:t>Conditional</a:t>
                      </a:r>
                      <a:r>
                        <a:rPr lang="fr-FR" sz="1600" kern="100" dirty="0">
                          <a:effectLst/>
                          <a:latin typeface="+mj-lt"/>
                        </a:rPr>
                        <a:t> R2</a:t>
                      </a:r>
                      <a:endParaRPr lang="fr-FR" sz="16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  <a:latin typeface="+mj-lt"/>
                        </a:rPr>
                        <a:t>0.083 / 0.109</a:t>
                      </a:r>
                      <a:endParaRPr lang="fr-FR" sz="16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600" kern="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514460"/>
                  </a:ext>
                </a:extLst>
              </a:tr>
            </a:tbl>
          </a:graphicData>
        </a:graphic>
      </p:graphicFrame>
      <p:sp>
        <p:nvSpPr>
          <p:cNvPr id="8" name="Text 2">
            <a:extLst>
              <a:ext uri="{FF2B5EF4-FFF2-40B4-BE49-F238E27FC236}">
                <a16:creationId xmlns:a16="http://schemas.microsoft.com/office/drawing/2014/main" id="{E87B09D9-AEA1-2885-6F5A-90362F6ED0C4}"/>
              </a:ext>
            </a:extLst>
          </p:cNvPr>
          <p:cNvSpPr/>
          <p:nvPr/>
        </p:nvSpPr>
        <p:spPr>
          <a:xfrm>
            <a:off x="914401" y="744815"/>
            <a:ext cx="8803396" cy="374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multivariée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Modèle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3 (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modèle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mixte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avec  interaction)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795814" y="667420"/>
            <a:ext cx="4240012" cy="555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IV- </a:t>
            </a:r>
            <a:r>
              <a:rPr lang="en-US" sz="3200" b="1" dirty="0" err="1">
                <a:solidFill>
                  <a:srgbClr val="0070C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Limites</a:t>
            </a:r>
            <a:r>
              <a:rPr lang="en-US" sz="3200" b="1" dirty="0">
                <a:solidFill>
                  <a:srgbClr val="0070C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l'étude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795814" y="1358579"/>
            <a:ext cx="12602134" cy="957024"/>
          </a:xfrm>
          <a:prstGeom prst="roundRect">
            <a:avLst>
              <a:gd name="adj" fmla="val 81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6192" y="1538959"/>
            <a:ext cx="2548885" cy="313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Biais de déclaration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76193" y="1858642"/>
            <a:ext cx="12421754" cy="4354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Utilisation de données auto-déclarées, susceptibles de biais de déclaration et de mémorisation.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95814" y="2594379"/>
            <a:ext cx="12602134" cy="957024"/>
          </a:xfrm>
          <a:prstGeom prst="roundRect">
            <a:avLst>
              <a:gd name="adj" fmla="val 81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76192" y="2774759"/>
            <a:ext cx="2071807" cy="31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Causalité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76193" y="3094441"/>
            <a:ext cx="12421754" cy="3964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Nature transversale de l'étude ne permettant pas d'établir des relations de cause à effet.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5814" y="3843431"/>
            <a:ext cx="12602134" cy="957024"/>
          </a:xfrm>
          <a:prstGeom prst="roundRect">
            <a:avLst>
              <a:gd name="adj" fmla="val 81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6193" y="4023811"/>
            <a:ext cx="3198242" cy="396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Facteurs de confusion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76193" y="4343493"/>
            <a:ext cx="12421754" cy="3964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Possibilité de facteurs de confusion résiduels non pris en compte dans l'analyse.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795814" y="5026222"/>
            <a:ext cx="12602134" cy="1344735"/>
          </a:xfrm>
          <a:prstGeom prst="roundRect">
            <a:avLst>
              <a:gd name="adj" fmla="val 812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76193" y="5206602"/>
            <a:ext cx="2946450" cy="31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Généralisation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976192" y="5526285"/>
            <a:ext cx="12421755" cy="8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Limitation à quatre pays, pouvant restreindre la généralisation à l'ensemble de </a:t>
            </a:r>
            <a:r>
              <a:rPr lang="en-US" sz="22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l'Afrique</a:t>
            </a: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en-US" sz="22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subsaharienne</a:t>
            </a:r>
            <a:r>
              <a:rPr lang="en-US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22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1060854" y="660678"/>
            <a:ext cx="5021894" cy="4527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chemeClr val="accent1">
                    <a:lumMod val="50000"/>
                  </a:schemeClr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 et recommandations</a:t>
            </a:r>
            <a:endParaRPr lang="en-US" sz="2722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54" y="1351836"/>
            <a:ext cx="431959" cy="4319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60852" y="1896073"/>
            <a:ext cx="5777269" cy="358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Amélioration de la couverture vaccinale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60854" y="2276237"/>
            <a:ext cx="12270833" cy="5962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fr-FR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L'étude souligne l'importance cruciale de la vaccination infantile pour réduire la morbidité et la mortalité </a:t>
            </a:r>
          </a:p>
          <a:p>
            <a:pPr marL="0" indent="0" algn="l">
              <a:lnSpc>
                <a:spcPts val="2177"/>
              </a:lnSpc>
              <a:buNone/>
            </a:pPr>
            <a:r>
              <a:rPr lang="fr-FR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D’où la </a:t>
            </a:r>
            <a:r>
              <a:rPr lang="fr-FR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</a:rPr>
              <a:t>nécessité d’améliorer la couverture vaccinale afin d’atteindre les ODD</a:t>
            </a:r>
            <a:endParaRPr lang="fr-FR" sz="2000" dirty="0">
              <a:solidFill>
                <a:srgbClr val="383838"/>
              </a:solidFill>
              <a:latin typeface="Book Antiqua" panose="02040602050305030304" pitchFamily="18" charset="0"/>
              <a:ea typeface="Patrick Hand" pitchFamily="34" charset="-122"/>
              <a:cs typeface="Patrick Hand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54" y="3071217"/>
            <a:ext cx="431959" cy="4319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60854" y="3675935"/>
            <a:ext cx="5896537" cy="319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Actions 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060854" y="3995616"/>
            <a:ext cx="12800920" cy="1796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enforcement de l'éducation maternelle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Politiques favorables à l’autonomisation des femmes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Renforcer l’accès des mères à l’informations et l’utilisation des services de santé (IEC)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Politiques sanitaires visant la création de  CS de proximités 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54" y="5943531"/>
            <a:ext cx="431959" cy="4319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60853" y="6561504"/>
            <a:ext cx="5896538" cy="29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701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Collaboration intersectorielle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060854" y="6881187"/>
            <a:ext cx="12508692" cy="5580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fr-FR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</a:rPr>
              <a:t>La mise en œuvre de ces politiques nécessite une collaboration intersectorielle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6" name="Text 3"/>
          <p:cNvSpPr/>
          <p:nvPr/>
        </p:nvSpPr>
        <p:spPr>
          <a:xfrm>
            <a:off x="864037" y="1828800"/>
            <a:ext cx="13191597" cy="5420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C00000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OMS</a:t>
            </a:r>
            <a:r>
              <a:rPr lang="fr-FR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: 2 à 3 millions de décès infantiles  évitable par la vaccination dans le monde </a:t>
            </a:r>
            <a:r>
              <a:rPr lang="fr-FR" sz="22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(OMS, 2013</a:t>
            </a:r>
            <a:r>
              <a:rPr lang="fr-FR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C00000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Afrique subsaharienne: </a:t>
            </a:r>
            <a:r>
              <a:rPr lang="fr-FR" sz="2200" b="1" dirty="0"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Vaccination</a:t>
            </a:r>
            <a:r>
              <a:rPr lang="fr-FR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fr-FR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 </a:t>
            </a:r>
            <a:r>
              <a:rPr lang="fr-FR" sz="22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réduction de la mortalité infantile , prévention  des épidémies de maladies infectieuses </a:t>
            </a:r>
            <a:r>
              <a:rPr lang="fr-FR" sz="22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(MacDonald et al. , 2020)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b="1" dirty="0">
              <a:solidFill>
                <a:srgbClr val="383838"/>
              </a:solidFill>
              <a:latin typeface="Book Antiqua" panose="02040602050305030304" pitchFamily="18" charset="0"/>
              <a:ea typeface="Patrick Hand" pitchFamily="34" charset="-122"/>
              <a:cs typeface="Patrick Hand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fr-FR" sz="2400" b="1" kern="100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Problème</a:t>
            </a:r>
            <a:r>
              <a:rPr lang="fr-FR" sz="2200" b="1" kern="100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2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Couverture vaccinale insuffisante dans cette région, avec seulement 78% des enfants vacciné pour le (DTC3) en 2021 </a:t>
            </a:r>
            <a:r>
              <a:rPr lang="fr-FR" sz="22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(OMS, 2022)</a:t>
            </a:r>
            <a:endParaRPr lang="fr-FR" sz="22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</a:t>
            </a:r>
            <a:r>
              <a:rPr lang="fr-FR" sz="2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Aggravée la situation avec des conséquences sur les systèmes de santé</a:t>
            </a:r>
          </a:p>
          <a:p>
            <a:pPr algn="just">
              <a:lnSpc>
                <a:spcPct val="150000"/>
              </a:lnSpc>
            </a:pPr>
            <a:endParaRPr lang="fr-FR" sz="2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Objectif: </a:t>
            </a:r>
            <a:r>
              <a:rPr lang="fr-FR" sz="2200" b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 et analyser </a:t>
            </a:r>
            <a:r>
              <a:rPr lang="fr-FR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déterminants de la vaccination infantile en Afrique subsaharienne </a:t>
            </a:r>
          </a:p>
        </p:txBody>
      </p:sp>
      <p:sp>
        <p:nvSpPr>
          <p:cNvPr id="7" name="Shape 4"/>
          <p:cNvSpPr/>
          <p:nvPr/>
        </p:nvSpPr>
        <p:spPr>
          <a:xfrm>
            <a:off x="864037" y="709886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1FF5227-FBB8-D843-960B-29462850B3F6}"/>
              </a:ext>
            </a:extLst>
          </p:cNvPr>
          <p:cNvSpPr/>
          <p:nvPr/>
        </p:nvSpPr>
        <p:spPr>
          <a:xfrm>
            <a:off x="1795629" y="513531"/>
            <a:ext cx="9076963" cy="10702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VACCINATION INFANTILE EN AFRIQUE SUBSAHARIENNE: Enfants de 12 à 23 </a:t>
            </a:r>
            <a:r>
              <a:rPr lang="en-US" sz="2800" b="1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mois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8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995423" y="311426"/>
            <a:ext cx="2834455" cy="484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Références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95423" y="796363"/>
            <a:ext cx="12801777" cy="6912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fr-FR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World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(2013). Global vaccine action plan 2011-2020</a:t>
            </a:r>
          </a:p>
          <a:p>
            <a:pPr marL="0" indent="0" algn="just">
              <a:buNone/>
            </a:pPr>
            <a:endParaRPr lang="fr-FR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2-MacDonald, N.,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Mohsni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Al-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Mazrou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Andrus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K., Arora, N.,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Elden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... &amp;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Cravioto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(2020). Global vaccine action plan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lessons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learned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decade</a:t>
            </a:r>
            <a:r>
              <a:rPr lang="fr-FR" sz="1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Vaccine, 38(33), 5364-5371.</a:t>
            </a:r>
          </a:p>
          <a:p>
            <a:pPr marL="0" indent="0" algn="just">
              <a:buNone/>
            </a:pPr>
            <a:endParaRPr lang="fr-FR" sz="1600" b="1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 Organisation mondiale de la Santé et Fonds des Nations Unies pour l’enfance, « Estimations de l’OMS/l’UNICEF relatives à la couverture vaccinale nationale, révision 2021 », juillet 2022.</a:t>
            </a:r>
          </a:p>
          <a:p>
            <a:pPr marL="0" indent="0" algn="just">
              <a:buNone/>
            </a:pPr>
            <a:endParaRPr lang="fr-FR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 Kim , Y. E (2021) Determinants of childhood vaccination in Nagaland, India: a cross-sectional study with multilevel modelling BMJ Open ;11:e045070.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10.1136/bmjopen-2020-045070</a:t>
            </a:r>
          </a:p>
          <a:p>
            <a:pPr marL="0" indent="0" algn="just">
              <a:buNone/>
            </a:pP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Fenta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M.,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Biresaw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B.,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Fentaw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D., &amp;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Gebremichael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G. (2021). Determinants of full childhood immunization among children aged 12–23 months in sub-Saharan Africa: a multilevel analysis using Demographic and Health Survey Data. Tropical medicine and health, 49, 1-12.</a:t>
            </a:r>
          </a:p>
          <a:p>
            <a:pPr marL="0" indent="0" algn="just">
              <a:buNone/>
            </a:pP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6-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Wiysonge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S., Uthman, O. A.,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Ndumbe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M., &amp; Hussey, G. D. (2012). Individual and contextual factors associated with low childhood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immunisation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coverage in sub-Saharan Africa: a multilevel analysis.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one, 7(5), e37905. 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https://doi.org/10.1371/journal.pone.0037905</a:t>
            </a: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8- Tefera, Y. A., Wagner, A. L., </a:t>
            </a:r>
            <a:r>
              <a:rPr lang="en-US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Mekonen</a:t>
            </a:r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B., Carlson, B. F., &amp; Boulton, M. L. (2018). Predictors and barriers to full vaccination among children in Ethiopia. Vaccines, 6(2), 22.</a:t>
            </a:r>
          </a:p>
          <a:p>
            <a:pPr algn="just"/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7- </a:t>
            </a:r>
            <a:r>
              <a:rPr lang="fr-FR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Douba</a:t>
            </a:r>
            <a:r>
              <a:rPr lang="fr-FR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Aka, L., Yao, G., </a:t>
            </a:r>
            <a:r>
              <a:rPr lang="fr-FR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Zengbé-Acray</a:t>
            </a:r>
            <a:r>
              <a:rPr lang="fr-FR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fr-FR" sz="1600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Akani</a:t>
            </a:r>
            <a:r>
              <a:rPr lang="fr-FR" sz="16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&amp; Konan, N. (2015). Facteurs sociodémographiques associés à la vaccination incomplète des enfants de 12 à 59 mois dans six pays d’Afrique de l’ouest. Santé Publique, 27, 575-584. https://doi.org/10.3917/spub.154.0575</a:t>
            </a: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6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028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995423" y="311426"/>
            <a:ext cx="2834455" cy="484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Références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95423" y="796363"/>
            <a:ext cx="12801777" cy="6912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1600" b="1" dirty="0"/>
              <a:t>8- </a:t>
            </a:r>
            <a:r>
              <a:rPr lang="en-US" sz="1600" b="1" dirty="0" err="1"/>
              <a:t>Budu</a:t>
            </a:r>
            <a:r>
              <a:rPr lang="en-US" sz="1600" b="1" dirty="0"/>
              <a:t>, E., </a:t>
            </a:r>
            <a:r>
              <a:rPr lang="en-US" sz="1600" b="1" dirty="0" err="1"/>
              <a:t>Darteh</a:t>
            </a:r>
            <a:r>
              <a:rPr lang="en-US" sz="1600" b="1" dirty="0"/>
              <a:t>, E. K. M., </a:t>
            </a:r>
            <a:r>
              <a:rPr lang="en-US" sz="1600" b="1" dirty="0" err="1"/>
              <a:t>Ahinkorah</a:t>
            </a:r>
            <a:r>
              <a:rPr lang="en-US" sz="1600" b="1" dirty="0"/>
              <a:t>, B. O., Seidu, A. A., &amp; Dickson, K. S. (2020). Trend and determinants of complete vaccination coverage among children aged 12-23 months in Ghana: Analysis of data from the 1998 to 2014 Ghana Demographic and Health Surveys. </a:t>
            </a:r>
            <a:r>
              <a:rPr lang="en-US" sz="1600" b="1" dirty="0" err="1"/>
              <a:t>PloS</a:t>
            </a:r>
            <a:r>
              <a:rPr lang="en-US" sz="1600" b="1" dirty="0"/>
              <a:t> one, 15(10), e0239754. </a:t>
            </a:r>
            <a:r>
              <a:rPr lang="en-US" sz="1600" b="1" dirty="0">
                <a:hlinkClick r:id="rId3"/>
              </a:rPr>
              <a:t>https://doi.org/10.1371/journal.pone.0239754</a:t>
            </a:r>
            <a:endParaRPr lang="en-US" sz="1600" b="1" dirty="0"/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9-</a:t>
            </a:r>
            <a:r>
              <a:rPr lang="fr-FR" sz="1600" b="1" dirty="0"/>
              <a:t>Larson, HJ, De Figueiredo, A., </a:t>
            </a:r>
            <a:r>
              <a:rPr lang="fr-FR" sz="1600" b="1" dirty="0" err="1"/>
              <a:t>Xiahong</a:t>
            </a:r>
            <a:r>
              <a:rPr lang="fr-FR" sz="1600" b="1" dirty="0"/>
              <a:t>, Z., Schulz, WS, Verger, P., Johnston, IG, ... et Jones, NS (2016). L'état de la confiance dans les vaccins 2016 : aperçus mondiaux grâce à une enquête menée dans 67 pays. </a:t>
            </a:r>
            <a:r>
              <a:rPr lang="fr-FR" sz="1600" b="1" dirty="0" err="1"/>
              <a:t>EBioMedicine</a:t>
            </a:r>
            <a:r>
              <a:rPr lang="fr-FR" sz="1600" b="1" dirty="0"/>
              <a:t> , 12 , 295-301.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346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697468" y="707469"/>
            <a:ext cx="12179288" cy="727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3923"/>
              </a:lnSpc>
              <a:buNone/>
            </a:pPr>
            <a:r>
              <a:rPr lang="en-US" sz="3138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Determinants de la vaccination infantile </a:t>
            </a:r>
            <a:r>
              <a:rPr lang="en-US" sz="3138" b="1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</a:t>
            </a:r>
            <a:r>
              <a:rPr lang="en-US" sz="3138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Afrique </a:t>
            </a:r>
            <a:r>
              <a:rPr lang="en-US" sz="3138" b="1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subsaharienne</a:t>
            </a:r>
            <a:endParaRPr lang="en-US" sz="3138" b="1" dirty="0"/>
          </a:p>
        </p:txBody>
      </p:sp>
      <p:sp>
        <p:nvSpPr>
          <p:cNvPr id="9" name="Text 6"/>
          <p:cNvSpPr/>
          <p:nvPr/>
        </p:nvSpPr>
        <p:spPr>
          <a:xfrm>
            <a:off x="697467" y="2595561"/>
            <a:ext cx="11992283" cy="3066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800" b="1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Déterminants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socio-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économiques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la vaccination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Facteurs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liés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au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système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santé</a:t>
            </a:r>
            <a:endParaRPr lang="en-US" sz="28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Croyances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et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biais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comportementaux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6504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1119052" y="677836"/>
            <a:ext cx="11644972" cy="617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Déterminants</a:t>
            </a:r>
            <a:r>
              <a:rPr 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socio-économiques de la vaccination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990888" y="1743306"/>
            <a:ext cx="3553156" cy="477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Éducation maternelle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1027135" y="2268685"/>
            <a:ext cx="13192448" cy="9624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Niveau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d’education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des </a:t>
            </a: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mères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  </a:t>
            </a: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effet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positif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 sur la vaccination infantile </a:t>
            </a:r>
            <a:r>
              <a:rPr lang="en-US" sz="20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</a:t>
            </a:r>
            <a:r>
              <a:rPr lang="fr-FR" sz="2000" b="1" kern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 , (2021);  </a:t>
            </a:r>
            <a:r>
              <a:rPr lang="fr-FR" sz="2000" b="1" kern="0" dirty="0" err="1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Fenta</a:t>
            </a:r>
            <a:r>
              <a:rPr lang="fr-FR" sz="2000" b="1" kern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(2021) 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).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06316" y="3443186"/>
            <a:ext cx="4342297" cy="4725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Revenu du ménage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1052187" y="3966929"/>
            <a:ext cx="13061377" cy="57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Enfant pauvres plus susceptibles de ne pas être </a:t>
            </a:r>
            <a:r>
              <a:rPr lang="en-US" sz="20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vaccinés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 </a:t>
            </a:r>
            <a:r>
              <a:rPr lang="en-US" sz="20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</a:t>
            </a:r>
            <a:r>
              <a:rPr lang="fr-FR" sz="2000" b="1" kern="0" dirty="0" err="1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Fenta</a:t>
            </a:r>
            <a:r>
              <a:rPr lang="fr-FR" sz="2000" b="1" kern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(2021); </a:t>
            </a:r>
            <a:r>
              <a:rPr lang="fr-FR" sz="2000" b="1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Wiysonge</a:t>
            </a:r>
            <a:r>
              <a:rPr lang="fr-FR" sz="2000" b="1" dirty="0">
                <a:solidFill>
                  <a:srgbClr val="212121"/>
                </a:solidFill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(2012))</a:t>
            </a:r>
            <a:r>
              <a:rPr lang="fr-FR" sz="2000" b="1" kern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56423" y="5192456"/>
            <a:ext cx="3841254" cy="535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Lieu de résidence</a:t>
            </a:r>
            <a:endParaRPr lang="en-US" sz="2400" b="1" dirty="0"/>
          </a:p>
        </p:txBody>
      </p:sp>
      <p:sp>
        <p:nvSpPr>
          <p:cNvPr id="10" name="Text 8"/>
          <p:cNvSpPr/>
          <p:nvPr/>
        </p:nvSpPr>
        <p:spPr>
          <a:xfrm>
            <a:off x="1089766" y="5816407"/>
            <a:ext cx="13023797" cy="1110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Les personnes vivant en milieu rural ont généralement plus de difficultés d'accès aux services de santé et à la vaccination (</a:t>
            </a:r>
            <a:r>
              <a:rPr lang="fr-FR" sz="2000" b="1" kern="0" dirty="0">
                <a:solidFill>
                  <a:srgbClr val="333333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 ,  (2021))</a:t>
            </a: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681156" y="689848"/>
            <a:ext cx="7761385" cy="578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3831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Facteurs liés au système de santé</a:t>
            </a:r>
            <a:endParaRPr lang="en-US" sz="3600" dirty="0"/>
          </a:p>
        </p:txBody>
      </p:sp>
      <p:sp>
        <p:nvSpPr>
          <p:cNvPr id="6" name="Shape 3"/>
          <p:cNvSpPr/>
          <p:nvPr/>
        </p:nvSpPr>
        <p:spPr>
          <a:xfrm>
            <a:off x="953572" y="1468160"/>
            <a:ext cx="38814" cy="6071473"/>
          </a:xfrm>
          <a:prstGeom prst="roundRect">
            <a:avLst>
              <a:gd name="adj" fmla="val 225646"/>
            </a:avLst>
          </a:prstGeom>
          <a:solidFill>
            <a:srgbClr val="CCCCCC"/>
          </a:solidFill>
          <a:ln/>
        </p:spPr>
      </p:sp>
      <p:sp>
        <p:nvSpPr>
          <p:cNvPr id="7" name="Shape 4"/>
          <p:cNvSpPr/>
          <p:nvPr/>
        </p:nvSpPr>
        <p:spPr>
          <a:xfrm>
            <a:off x="1191875" y="1886426"/>
            <a:ext cx="681157" cy="38814"/>
          </a:xfrm>
          <a:prstGeom prst="roundRect">
            <a:avLst>
              <a:gd name="adj" fmla="val 225646"/>
            </a:avLst>
          </a:prstGeom>
          <a:solidFill>
            <a:srgbClr val="CCCCCC"/>
          </a:solidFill>
          <a:ln/>
        </p:spPr>
      </p:sp>
      <p:sp>
        <p:nvSpPr>
          <p:cNvPr id="8" name="Shape 5"/>
          <p:cNvSpPr/>
          <p:nvPr/>
        </p:nvSpPr>
        <p:spPr>
          <a:xfrm>
            <a:off x="754082" y="1686997"/>
            <a:ext cx="437793" cy="437793"/>
          </a:xfrm>
          <a:prstGeom prst="roundRect">
            <a:avLst>
              <a:gd name="adj" fmla="val 20005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30533" y="1789033"/>
            <a:ext cx="84773" cy="233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39"/>
              </a:lnSpc>
              <a:buNone/>
            </a:pPr>
            <a:r>
              <a:rPr lang="en-US" sz="183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839" dirty="0"/>
          </a:p>
        </p:txBody>
      </p:sp>
      <p:sp>
        <p:nvSpPr>
          <p:cNvPr id="10" name="Text 7"/>
          <p:cNvSpPr/>
          <p:nvPr/>
        </p:nvSpPr>
        <p:spPr>
          <a:xfrm>
            <a:off x="1930616" y="1640641"/>
            <a:ext cx="4582917" cy="4696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6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Consultations prénatales</a:t>
            </a:r>
            <a:endParaRPr lang="en-US" sz="2400" b="1" dirty="0"/>
          </a:p>
        </p:txBody>
      </p:sp>
      <p:sp>
        <p:nvSpPr>
          <p:cNvPr id="11" name="Text 8"/>
          <p:cNvSpPr/>
          <p:nvPr/>
        </p:nvSpPr>
        <p:spPr>
          <a:xfrm>
            <a:off x="2043350" y="2097790"/>
            <a:ext cx="11656517" cy="6229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Effet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positif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sur la vaccination infantile </a:t>
            </a: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</a:t>
            </a:r>
            <a:r>
              <a:rPr lang="fr-FR" sz="24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Tefera</a:t>
            </a:r>
            <a:r>
              <a:rPr lang="fr-FR" sz="24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et al ,2018</a:t>
            </a: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). 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191875" y="3452932"/>
            <a:ext cx="681157" cy="38814"/>
          </a:xfrm>
          <a:prstGeom prst="roundRect">
            <a:avLst>
              <a:gd name="adj" fmla="val 225646"/>
            </a:avLst>
          </a:prstGeom>
          <a:solidFill>
            <a:srgbClr val="CCCCCC"/>
          </a:solidFill>
          <a:ln/>
        </p:spPr>
      </p:sp>
      <p:sp>
        <p:nvSpPr>
          <p:cNvPr id="13" name="Shape 10"/>
          <p:cNvSpPr/>
          <p:nvPr/>
        </p:nvSpPr>
        <p:spPr>
          <a:xfrm>
            <a:off x="754082" y="3253502"/>
            <a:ext cx="437793" cy="437793"/>
          </a:xfrm>
          <a:prstGeom prst="roundRect">
            <a:avLst>
              <a:gd name="adj" fmla="val 20005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18270" y="3355538"/>
            <a:ext cx="109299" cy="233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39"/>
              </a:lnSpc>
              <a:buNone/>
            </a:pPr>
            <a:r>
              <a:rPr lang="en-US" sz="183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839" dirty="0"/>
          </a:p>
        </p:txBody>
      </p:sp>
      <p:sp>
        <p:nvSpPr>
          <p:cNvPr id="15" name="Text 12"/>
          <p:cNvSpPr/>
          <p:nvPr/>
        </p:nvSpPr>
        <p:spPr>
          <a:xfrm>
            <a:off x="1993246" y="3155807"/>
            <a:ext cx="3630939" cy="466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6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Lieu d'accouchement</a:t>
            </a:r>
            <a:endParaRPr lang="en-US" sz="2400" b="1" dirty="0"/>
          </a:p>
        </p:txBody>
      </p:sp>
      <p:sp>
        <p:nvSpPr>
          <p:cNvPr id="16" name="Text 13"/>
          <p:cNvSpPr/>
          <p:nvPr/>
        </p:nvSpPr>
        <p:spPr>
          <a:xfrm>
            <a:off x="2043350" y="3589139"/>
            <a:ext cx="11509811" cy="6229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Accouchement à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l’hôpital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 Impact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positivement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 la vaccination </a:t>
            </a: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</a:t>
            </a:r>
            <a:r>
              <a:rPr lang="en-US" sz="2400" b="1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Douba</a:t>
            </a: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et al ).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1191875" y="5019437"/>
            <a:ext cx="681157" cy="38814"/>
          </a:xfrm>
          <a:prstGeom prst="roundRect">
            <a:avLst>
              <a:gd name="adj" fmla="val 225646"/>
            </a:avLst>
          </a:prstGeom>
          <a:solidFill>
            <a:srgbClr val="CCCCCC"/>
          </a:solidFill>
          <a:ln/>
        </p:spPr>
      </p:sp>
      <p:sp>
        <p:nvSpPr>
          <p:cNvPr id="18" name="Shape 15"/>
          <p:cNvSpPr/>
          <p:nvPr/>
        </p:nvSpPr>
        <p:spPr>
          <a:xfrm>
            <a:off x="754082" y="4820007"/>
            <a:ext cx="437793" cy="437793"/>
          </a:xfrm>
          <a:prstGeom prst="roundRect">
            <a:avLst>
              <a:gd name="adj" fmla="val 20005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20651" y="4922044"/>
            <a:ext cx="104656" cy="233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39"/>
              </a:lnSpc>
              <a:buNone/>
            </a:pPr>
            <a:r>
              <a:rPr lang="en-US" sz="183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839" dirty="0"/>
          </a:p>
        </p:txBody>
      </p:sp>
      <p:sp>
        <p:nvSpPr>
          <p:cNvPr id="20" name="Text 17"/>
          <p:cNvSpPr/>
          <p:nvPr/>
        </p:nvSpPr>
        <p:spPr>
          <a:xfrm>
            <a:off x="2043351" y="4566342"/>
            <a:ext cx="4595444" cy="472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6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Accessibilité des services de santé</a:t>
            </a:r>
            <a:endParaRPr lang="en-US" sz="2400" b="1" dirty="0"/>
          </a:p>
        </p:txBody>
      </p:sp>
      <p:sp>
        <p:nvSpPr>
          <p:cNvPr id="21" name="Text 18"/>
          <p:cNvSpPr/>
          <p:nvPr/>
        </p:nvSpPr>
        <p:spPr>
          <a:xfrm>
            <a:off x="2043351" y="5155644"/>
            <a:ext cx="11233002" cy="6229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Longue distance 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Effet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négatif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sur la vaccination infantile (</a:t>
            </a:r>
            <a:r>
              <a:rPr lang="fr-FR" sz="2400" b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Tefera</a:t>
            </a:r>
            <a:r>
              <a:rPr lang="fr-FR" sz="24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et al ,2018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).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2" name="Shape 19"/>
          <p:cNvSpPr/>
          <p:nvPr/>
        </p:nvSpPr>
        <p:spPr>
          <a:xfrm>
            <a:off x="1191875" y="6585942"/>
            <a:ext cx="681157" cy="38814"/>
          </a:xfrm>
          <a:prstGeom prst="roundRect">
            <a:avLst>
              <a:gd name="adj" fmla="val 225646"/>
            </a:avLst>
          </a:prstGeom>
          <a:solidFill>
            <a:srgbClr val="CCCCCC"/>
          </a:solidFill>
          <a:ln/>
        </p:spPr>
      </p:sp>
      <p:sp>
        <p:nvSpPr>
          <p:cNvPr id="23" name="Shape 20"/>
          <p:cNvSpPr/>
          <p:nvPr/>
        </p:nvSpPr>
        <p:spPr>
          <a:xfrm>
            <a:off x="754082" y="6386513"/>
            <a:ext cx="437793" cy="437793"/>
          </a:xfrm>
          <a:prstGeom prst="roundRect">
            <a:avLst>
              <a:gd name="adj" fmla="val 20005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929104" y="6488549"/>
            <a:ext cx="87630" cy="233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39"/>
              </a:lnSpc>
              <a:buNone/>
            </a:pPr>
            <a:r>
              <a:rPr lang="en-US" sz="183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839" dirty="0"/>
          </a:p>
        </p:txBody>
      </p:sp>
      <p:sp>
        <p:nvSpPr>
          <p:cNvPr id="25" name="Text 22"/>
          <p:cNvSpPr/>
          <p:nvPr/>
        </p:nvSpPr>
        <p:spPr>
          <a:xfrm>
            <a:off x="2043350" y="6362224"/>
            <a:ext cx="5271849" cy="3599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6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Disponibilité du personnel de santé</a:t>
            </a:r>
            <a:endParaRPr lang="en-US" sz="2400" b="1" dirty="0"/>
          </a:p>
        </p:txBody>
      </p:sp>
      <p:sp>
        <p:nvSpPr>
          <p:cNvPr id="26" name="Text 23"/>
          <p:cNvSpPr/>
          <p:nvPr/>
        </p:nvSpPr>
        <p:spPr>
          <a:xfrm>
            <a:off x="2043351" y="6722150"/>
            <a:ext cx="11656516" cy="6229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2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La pénurie de personnel de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santé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qualifié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effet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négatif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 sur la couverture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  <a:sym typeface="Wingdings" panose="05000000000000000000" pitchFamily="2" charset="2"/>
              </a:rPr>
              <a:t>vaccinale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2526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2195597" y="749748"/>
            <a:ext cx="7097474" cy="507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995"/>
              </a:lnSpc>
              <a:buNone/>
            </a:pPr>
            <a:r>
              <a:rPr lang="en-US" sz="319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Croyances et biais comportementaux</a:t>
            </a:r>
            <a:endParaRPr lang="en-US" sz="3196" dirty="0"/>
          </a:p>
        </p:txBody>
      </p:sp>
      <p:sp>
        <p:nvSpPr>
          <p:cNvPr id="6" name="Shape 3"/>
          <p:cNvSpPr/>
          <p:nvPr/>
        </p:nvSpPr>
        <p:spPr>
          <a:xfrm>
            <a:off x="764419" y="1725344"/>
            <a:ext cx="6137422" cy="2207829"/>
          </a:xfrm>
          <a:prstGeom prst="roundRect">
            <a:avLst>
              <a:gd name="adj" fmla="val 515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4920" y="1949099"/>
            <a:ext cx="3949019" cy="35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Méfiance envers les vaccins</a:t>
            </a:r>
            <a:endParaRPr lang="en-US" sz="2400" b="1" dirty="0"/>
          </a:p>
        </p:txBody>
      </p:sp>
      <p:sp>
        <p:nvSpPr>
          <p:cNvPr id="8" name="Text 5"/>
          <p:cNvSpPr/>
          <p:nvPr/>
        </p:nvSpPr>
        <p:spPr>
          <a:xfrm>
            <a:off x="974920" y="2311132"/>
            <a:ext cx="5702683" cy="16036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56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892629" y="1725344"/>
            <a:ext cx="5973352" cy="2207829"/>
          </a:xfrm>
          <a:prstGeom prst="roundRect">
            <a:avLst>
              <a:gd name="adj" fmla="val 515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103131" y="1935847"/>
            <a:ext cx="3921855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Pratiques traditionnelles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03132" y="2311132"/>
            <a:ext cx="5762849" cy="1496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Privilégiées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par rapport à la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médecine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moderne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  (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Budu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et al, 2020).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01996" y="4725342"/>
            <a:ext cx="6250157" cy="2414494"/>
          </a:xfrm>
          <a:prstGeom prst="roundRect">
            <a:avLst>
              <a:gd name="adj" fmla="val 515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12498" y="4935845"/>
            <a:ext cx="3572027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Hésitation vaccinale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12499" y="5311130"/>
            <a:ext cx="5889342" cy="1415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Parmi les dix principales menaces pour la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santé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dirty="0" err="1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mondiale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(Larson et al., 2016</a:t>
            </a:r>
            <a:r>
              <a:rPr lang="en-US" sz="2400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).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8005362" y="4712816"/>
            <a:ext cx="5823041" cy="2414494"/>
          </a:xfrm>
          <a:prstGeom prst="roundRect">
            <a:avLst>
              <a:gd name="adj" fmla="val 515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8215866" y="4923319"/>
            <a:ext cx="380912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Book Antiqua" panose="02040602050305030304" pitchFamily="18" charset="0"/>
                <a:ea typeface="Patrick Hand" pitchFamily="34" charset="-122"/>
                <a:cs typeface="Patrick Hand" pitchFamily="34" charset="-120"/>
              </a:rPr>
              <a:t>Effets indésirables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8215866" y="5298604"/>
            <a:ext cx="5512660" cy="1565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Altérer</a:t>
            </a: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la </a:t>
            </a:r>
            <a:r>
              <a:rPr lang="en-US" sz="24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confiance</a:t>
            </a: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vis-à-vis de la vaccination +++</a:t>
            </a:r>
            <a:endParaRPr lang="en-US" sz="24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D806048E-3664-72D0-D5C3-87133B04ABB8}"/>
              </a:ext>
            </a:extLst>
          </p:cNvPr>
          <p:cNvSpPr/>
          <p:nvPr/>
        </p:nvSpPr>
        <p:spPr>
          <a:xfrm>
            <a:off x="974920" y="2598456"/>
            <a:ext cx="3949019" cy="35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1997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Désinformation</a:t>
            </a: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+++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1039847" y="605910"/>
            <a:ext cx="7340065" cy="6325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II-Données et </a:t>
            </a:r>
            <a:r>
              <a:rPr lang="en-US" sz="3600" b="1" dirty="0" err="1">
                <a:solidFill>
                  <a:srgbClr val="443728"/>
                </a:solidFill>
                <a:latin typeface="Book Antiqua" panose="02040602050305030304" pitchFamily="18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1039847" y="17590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225941" y="1800350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03" dirty="0"/>
          </a:p>
        </p:txBody>
      </p:sp>
      <p:sp>
        <p:nvSpPr>
          <p:cNvPr id="8" name="Text 6"/>
          <p:cNvSpPr/>
          <p:nvPr/>
        </p:nvSpPr>
        <p:spPr>
          <a:xfrm>
            <a:off x="1755889" y="1844402"/>
            <a:ext cx="3614763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Données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349527" y="2531166"/>
            <a:ext cx="12412772" cy="4170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: </a:t>
            </a:r>
            <a:r>
              <a:rPr lang="fr-FR" sz="2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EDS de 04 pays réalisées entre 2019 et 2022</a:t>
            </a:r>
            <a:endParaRPr lang="fr-FR" sz="2400" b="1" dirty="0">
              <a:solidFill>
                <a:srgbClr val="443728"/>
              </a:solidFill>
              <a:latin typeface="Book Antiqua" panose="02040602050305030304" pitchFamily="18" charset="0"/>
              <a:ea typeface="Open Sans" pitchFamily="34" charset="-122"/>
              <a:cs typeface="Open Sans" pitchFamily="34" charset="-12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443728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Répondantes</a:t>
            </a:r>
            <a:r>
              <a:rPr lang="fr-FR" sz="2400" dirty="0">
                <a:solidFill>
                  <a:srgbClr val="443728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 : Femmes  (15 à 49 ans) et Hommes ( 15- 54 ans) y compris les enfants du ménage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443728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Informations recueillies </a:t>
            </a:r>
            <a:r>
              <a:rPr lang="fr-FR" sz="2400" dirty="0">
                <a:solidFill>
                  <a:srgbClr val="443728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: Caractéristiques économiques, socio-démographiques et sanitaires du ménage  y compris la vaccination infantile</a:t>
            </a:r>
          </a:p>
        </p:txBody>
      </p:sp>
      <p:sp>
        <p:nvSpPr>
          <p:cNvPr id="11" name="Text 9"/>
          <p:cNvSpPr/>
          <p:nvPr/>
        </p:nvSpPr>
        <p:spPr>
          <a:xfrm>
            <a:off x="7588925" y="4647724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</p:spTree>
    <p:extLst>
      <p:ext uri="{BB962C8B-B14F-4D97-AF65-F5344CB8AC3E}">
        <p14:creationId xmlns:p14="http://schemas.microsoft.com/office/powerpoint/2010/main" val="121542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6" name="Shape 4"/>
          <p:cNvSpPr/>
          <p:nvPr/>
        </p:nvSpPr>
        <p:spPr>
          <a:xfrm>
            <a:off x="1039847" y="17590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225941" y="1800350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03" dirty="0"/>
          </a:p>
        </p:txBody>
      </p:sp>
      <p:sp>
        <p:nvSpPr>
          <p:cNvPr id="8" name="Text 6"/>
          <p:cNvSpPr/>
          <p:nvPr/>
        </p:nvSpPr>
        <p:spPr>
          <a:xfrm>
            <a:off x="1755889" y="1844402"/>
            <a:ext cx="3614763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Données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349527" y="2531166"/>
            <a:ext cx="12412772" cy="4721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Échantillon</a:t>
            </a:r>
            <a:r>
              <a:rPr lang="fr-FR" sz="20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environ 7098 enfants  âgés de 12- 23 mois , vivants  et de naissance unique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2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dépendante </a:t>
            </a:r>
            <a:r>
              <a:rPr lang="fr-FR" sz="20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2000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complète pour les huit antigènes de base ( BCG, 3 VPO, 3 DTC, RR)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0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fr-FR" sz="2000" kern="1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Valait 1 pour vaccination complète et 0 si non</a:t>
            </a:r>
            <a:endParaRPr lang="fr-FR" sz="20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explicatives: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2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Socio-démographiques, économiques et sanitaires</a:t>
            </a:r>
          </a:p>
          <a:p>
            <a:pPr algn="just">
              <a:lnSpc>
                <a:spcPct val="150000"/>
              </a:lnSpc>
            </a:pPr>
            <a:endParaRPr lang="fr-FR" sz="2000" b="1" dirty="0">
              <a:solidFill>
                <a:srgbClr val="443728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88925" y="4647724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892EEB7-B0FA-A041-FD3F-2E9C5510CFBE}"/>
              </a:ext>
            </a:extLst>
          </p:cNvPr>
          <p:cNvSpPr/>
          <p:nvPr/>
        </p:nvSpPr>
        <p:spPr>
          <a:xfrm>
            <a:off x="1039848" y="605910"/>
            <a:ext cx="6549078" cy="876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II-Données et </a:t>
            </a:r>
            <a:r>
              <a:rPr lang="en-US" sz="3600" b="1" dirty="0" err="1">
                <a:solidFill>
                  <a:srgbClr val="443728"/>
                </a:solidFill>
                <a:latin typeface="Book Antiqua" panose="02040602050305030304" pitchFamily="18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6" name="Shape 4"/>
          <p:cNvSpPr/>
          <p:nvPr/>
        </p:nvSpPr>
        <p:spPr>
          <a:xfrm>
            <a:off x="1039847" y="17590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225941" y="1800350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2</a:t>
            </a:r>
            <a:endParaRPr lang="en-US" sz="2603" dirty="0"/>
          </a:p>
        </p:txBody>
      </p:sp>
      <p:sp>
        <p:nvSpPr>
          <p:cNvPr id="8" name="Text 6"/>
          <p:cNvSpPr/>
          <p:nvPr/>
        </p:nvSpPr>
        <p:spPr>
          <a:xfrm>
            <a:off x="1755889" y="1844402"/>
            <a:ext cx="3614763" cy="554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Approche</a:t>
            </a:r>
            <a:r>
              <a:rPr lang="en-US" sz="2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 </a:t>
            </a:r>
            <a:r>
              <a:rPr lang="en-US" sz="2800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empirique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7"/>
              <p:cNvSpPr/>
              <p:nvPr/>
            </p:nvSpPr>
            <p:spPr>
              <a:xfrm>
                <a:off x="1349527" y="2531165"/>
                <a:ext cx="12412772" cy="4818759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fr-FR" sz="2000" b="1" dirty="0"/>
                  <a:t>structure d'échantillonnage à deux degrés</a:t>
                </a:r>
                <a:r>
                  <a:rPr lang="fr-FR" sz="2000" dirty="0"/>
                  <a:t>: avec stratification  </a:t>
                </a:r>
                <a:r>
                  <a:rPr lang="fr-FR" sz="18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 région et par zones urbaines</a:t>
                </a:r>
                <a:endParaRPr lang="fr-FR" sz="20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fr-FR" sz="2000" dirty="0"/>
                  <a:t>Utilisation de deux modèles de régressions logistiques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fr-FR" sz="2000" dirty="0"/>
                  <a:t>Un modèle standard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fr-FR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FR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fr-FR" sz="24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​+</m:t>
                      </m:r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⋯</m:t>
                      </m:r>
                      <m:r>
                        <a:rPr lang="fr-FR" sz="2400" b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𝒊𝒌</m:t>
                          </m:r>
                        </m:sub>
                      </m:sSub>
                    </m:oMath>
                  </m:oMathPara>
                </a14:m>
                <a:endParaRPr lang="fr-FR" sz="2000" b="1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fr-FR" sz="20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400" b="1" kern="1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si l’enfant i est complètement vacciné pour les 08 antigènes et 0 si non</a:t>
                </a:r>
                <a:endParaRPr lang="fr-FR" sz="24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fr-FR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sz="2400" b="1" kern="1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: </a:t>
                </a:r>
                <a:r>
                  <a:rPr lang="fr-FR" sz="2400" b="1" kern="100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les régresseur  </a:t>
                </a:r>
                <a:r>
                  <a:rPr lang="fr-FR" sz="2400" b="1" kern="1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d'intérêt sont les variables identifiées dans notre revue de littérature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kern="1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fr-FR" sz="2000" kern="1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527" y="2531165"/>
                <a:ext cx="12412772" cy="4818759"/>
              </a:xfrm>
              <a:prstGeom prst="rect">
                <a:avLst/>
              </a:prstGeom>
              <a:blipFill>
                <a:blip r:embed="rId3"/>
                <a:stretch>
                  <a:fillRect l="-442" t="-632" r="-442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9"/>
          <p:cNvSpPr/>
          <p:nvPr/>
        </p:nvSpPr>
        <p:spPr>
          <a:xfrm>
            <a:off x="7588925" y="4647724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endParaRPr lang="en-US" sz="2603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20EA28C-0D2A-8ED1-200C-29140F9D16C9}"/>
              </a:ext>
            </a:extLst>
          </p:cNvPr>
          <p:cNvSpPr/>
          <p:nvPr/>
        </p:nvSpPr>
        <p:spPr>
          <a:xfrm>
            <a:off x="1039847" y="605910"/>
            <a:ext cx="10467142" cy="632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Données et </a:t>
            </a:r>
            <a:r>
              <a:rPr lang="en-US" sz="4338" b="1" dirty="0" err="1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4338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C93EEA6-0CB7-FC66-D6FC-E23DD3E85DEA}"/>
              </a:ext>
            </a:extLst>
          </p:cNvPr>
          <p:cNvSpPr/>
          <p:nvPr/>
        </p:nvSpPr>
        <p:spPr>
          <a:xfrm>
            <a:off x="1039848" y="605910"/>
            <a:ext cx="6549078" cy="876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II-Données et </a:t>
            </a:r>
            <a:r>
              <a:rPr lang="en-US" sz="3600" b="1" dirty="0" err="1">
                <a:solidFill>
                  <a:srgbClr val="443728"/>
                </a:solidFill>
                <a:latin typeface="Book Antiqua" panose="02040602050305030304" pitchFamily="18" charset="0"/>
                <a:ea typeface="Crimson Pro" pitchFamily="34" charset="-122"/>
                <a:cs typeface="Crimson Pro" pitchFamily="34" charset="-120"/>
              </a:rPr>
              <a:t>methodologie</a:t>
            </a:r>
            <a:endParaRPr lang="en-US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2349</Words>
  <Application>Microsoft Office PowerPoint</Application>
  <PresentationFormat>Personnalisé</PresentationFormat>
  <Paragraphs>600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Book Antiqua</vt:lpstr>
      <vt:lpstr>Calibri</vt:lpstr>
      <vt:lpstr>Cambria Math</vt:lpstr>
      <vt:lpstr>Crimson Pro</vt:lpstr>
      <vt:lpstr>Open Sans</vt:lpstr>
      <vt:lpstr>Patrick Hand</vt:lpstr>
      <vt:lpstr>Raleway</vt:lpstr>
      <vt:lpstr>Roboto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Kiyali Coulibaly</cp:lastModifiedBy>
  <cp:revision>22</cp:revision>
  <dcterms:created xsi:type="dcterms:W3CDTF">2024-07-02T11:16:50Z</dcterms:created>
  <dcterms:modified xsi:type="dcterms:W3CDTF">2024-07-08T09:42:54Z</dcterms:modified>
</cp:coreProperties>
</file>