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7094"/>
  </p:normalViewPr>
  <p:slideViewPr>
    <p:cSldViewPr snapToGrid="0" snapToObjects="1">
      <p:cViewPr varScale="1">
        <p:scale>
          <a:sx n="95" d="100"/>
          <a:sy n="95" d="100"/>
        </p:scale>
        <p:origin x="81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175F-45AC-E84A-A784-4B00A0F5F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0DBD8-240C-D54A-9B5B-2584012A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B027-DD8C-4B42-B0D5-5478CB47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FDB6-6A6E-C04F-99FE-70568FC4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37D9-1EC7-F840-9CFF-5E48B4D2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817B-2893-334D-829F-05F32BD2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27818-7923-6E4F-BE70-0EC04686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087F8-81E3-3448-97EA-79F02E72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014B-A323-FE4C-8C38-03932A47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EFE6C-DAF7-514E-8142-9CB7F1DA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CA716-15B8-BA47-8948-74BBBFA29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A444F-6CA0-F241-8A97-F27F656C3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352A-4311-314D-B3EF-83DF5F81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6F48-D73E-244F-B0DB-FA08E5B2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AD8F-68FB-3C43-9D60-B9C0A513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74E2-9395-8A48-B593-84D62741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2BDE-EC10-4E4E-BECC-4679A628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76C8E-F663-4048-AE4B-1452D9A7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745E-A41D-4148-B460-0FB061BB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1DBCC-2D0F-3D47-88C0-A1791D25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6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DBD1-6274-A245-B29B-48C95718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5F7A-129F-2B44-B5A1-343251C1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8D41C-15A0-E44D-84B2-9A1DF15C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B474-E5A9-694D-8871-24811772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DF588-7B2F-2E48-9FE2-725074D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133F-6D61-3A42-8BE8-675767F8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2AD07-BC02-7046-BC6E-F921D554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D1F9F-A7AC-8F47-8426-66F412409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CC3CB-1842-D949-87D4-EDA0BF4F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86007-F664-454F-935F-85CF69D9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7C279-4637-1142-98D5-E9CDEA95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6821-EBC4-554F-BC51-6662BF77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4B5A3-03F6-A644-9E7B-749F1BAB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46BE6-92EE-D249-BAB2-67F4DE02D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ED930-5FD5-6F4C-A24D-EBD0018AC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220CC-5D00-AD4B-8E0F-1777FE3EB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E7D5A-138F-AB4A-9620-E9C0E9D8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99A15-88AC-254D-8A97-851F8242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1349A-F09E-7B46-92B9-FBDC265F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6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93D5-7032-CF41-8FC0-D2F57B26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DD0DB-740C-D342-8EB9-2AEC3866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A1E1-73AD-7E47-A6D7-F99A6929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E9CA2-2424-5B4C-8492-F965B356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7BE5D-CA6E-D749-96B4-9C12C346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D50E7-2C11-CA43-AFBE-ADC9FDDE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CECFA-6231-2441-96F9-B83DF761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9D3B-E885-5142-9589-61CE1314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12F6-C75A-2C40-95F7-8799B5B0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BF355-47D9-3E47-A384-4940B9383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7D0D-81AE-B44C-8988-DC91E21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13738-0FDF-AC41-9B62-4AB5ECD4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F1B8A-DA4B-AD43-A3C8-F70EFF98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9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318F-942B-4640-AA02-B4192D7A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73CE0-6578-5945-B884-0E1F05779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54D15-E054-F143-961A-FA316C360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CD474-47DB-E345-9C5A-42E4C8FB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4E786-3D9A-B34B-A860-12E97C61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25F36-406E-4E41-949C-A089B43A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500D3-5902-D04A-8FBB-79A407FE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4C8EC-4A69-024E-83B1-7B8D32ECA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A443-271A-0841-AF71-81990603A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C0682-7166-FD43-9720-3C50CE684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01E72-950D-3B4E-B10A-26E143C3C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9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83ECED6-A3A7-44AF-997D-B0A8E16BC437}"/>
              </a:ext>
            </a:extLst>
          </p:cNvPr>
          <p:cNvSpPr/>
          <p:nvPr/>
        </p:nvSpPr>
        <p:spPr>
          <a:xfrm>
            <a:off x="9055918" y="0"/>
            <a:ext cx="3131113" cy="6858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87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B83F997-78CB-5A48-BEC2-DAB4A8C8A6D1}"/>
              </a:ext>
            </a:extLst>
          </p:cNvPr>
          <p:cNvSpPr/>
          <p:nvPr/>
        </p:nvSpPr>
        <p:spPr bwMode="auto">
          <a:xfrm>
            <a:off x="1022350" y="2320926"/>
            <a:ext cx="990600" cy="48577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VEC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03549C-0307-0249-9FA3-0DD76B095787}"/>
              </a:ext>
            </a:extLst>
          </p:cNvPr>
          <p:cNvSpPr/>
          <p:nvPr/>
        </p:nvSpPr>
        <p:spPr bwMode="auto">
          <a:xfrm>
            <a:off x="1022350" y="3433763"/>
            <a:ext cx="990600" cy="48577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LOP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8043B3E-8C53-254E-B4E4-115514E1877D}"/>
              </a:ext>
            </a:extLst>
          </p:cNvPr>
          <p:cNvSpPr/>
          <p:nvPr/>
        </p:nvSpPr>
        <p:spPr bwMode="auto">
          <a:xfrm>
            <a:off x="2590800" y="2319338"/>
            <a:ext cx="990600" cy="488950"/>
          </a:xfrm>
          <a:prstGeom prst="round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MAT</a:t>
            </a:r>
          </a:p>
        </p:txBody>
      </p:sp>
      <p:cxnSp>
        <p:nvCxnSpPr>
          <p:cNvPr id="8" name="Elbow Connector 13">
            <a:extLst>
              <a:ext uri="{FF2B5EF4-FFF2-40B4-BE49-F238E27FC236}">
                <a16:creationId xmlns:a16="http://schemas.microsoft.com/office/drawing/2014/main" id="{05B8B76E-E895-634A-A85F-CF9A72DE560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2012950" y="2563813"/>
            <a:ext cx="577850" cy="1112838"/>
          </a:xfrm>
          <a:prstGeom prst="bentConnector3">
            <a:avLst>
              <a:gd name="adj1" fmla="val 60434"/>
            </a:avLst>
          </a:prstGeom>
          <a:noFill/>
          <a:ln w="28575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D8BEBF-789B-F142-847E-64D00F491E61}"/>
              </a:ext>
            </a:extLst>
          </p:cNvPr>
          <p:cNvSpPr/>
          <p:nvPr/>
        </p:nvSpPr>
        <p:spPr bwMode="auto">
          <a:xfrm>
            <a:off x="4230688" y="3433763"/>
            <a:ext cx="990600" cy="48577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SOL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4CCE5-B3EA-9540-ACD1-D083F38B9310}"/>
              </a:ext>
            </a:extLst>
          </p:cNvPr>
          <p:cNvSpPr txBox="1"/>
          <p:nvPr/>
        </p:nvSpPr>
        <p:spPr>
          <a:xfrm>
            <a:off x="912813" y="1981200"/>
            <a:ext cx="12207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7C8E9-23D4-D340-AE47-2B8CCF59D25D}"/>
              </a:ext>
            </a:extLst>
          </p:cNvPr>
          <p:cNvSpPr txBox="1"/>
          <p:nvPr/>
        </p:nvSpPr>
        <p:spPr>
          <a:xfrm>
            <a:off x="612775" y="3071813"/>
            <a:ext cx="16827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linear operator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9A693-1A4F-744C-803E-2DCBF330524E}"/>
              </a:ext>
            </a:extLst>
          </p:cNvPr>
          <p:cNvSpPr txBox="1"/>
          <p:nvPr/>
        </p:nvSpPr>
        <p:spPr>
          <a:xfrm>
            <a:off x="2279650" y="1981200"/>
            <a:ext cx="160655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sparse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CCEBF-34C8-2648-92C3-970D4F51D419}"/>
              </a:ext>
            </a:extLst>
          </p:cNvPr>
          <p:cNvSpPr txBox="1"/>
          <p:nvPr/>
        </p:nvSpPr>
        <p:spPr>
          <a:xfrm>
            <a:off x="3948283" y="3898106"/>
            <a:ext cx="15176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solver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B68B2B9A-D862-6649-98D4-92AB43192343}"/>
              </a:ext>
            </a:extLst>
          </p:cNvPr>
          <p:cNvSpPr/>
          <p:nvPr/>
        </p:nvSpPr>
        <p:spPr bwMode="auto">
          <a:xfrm>
            <a:off x="3962400" y="4862513"/>
            <a:ext cx="1752600" cy="641350"/>
          </a:xfrm>
          <a:prstGeom prst="snip1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Restriction constructor</a:t>
            </a:r>
          </a:p>
        </p:txBody>
      </p:sp>
      <p:sp>
        <p:nvSpPr>
          <p:cNvPr id="19" name="Snip Single Corner Rectangle 18">
            <a:extLst>
              <a:ext uri="{FF2B5EF4-FFF2-40B4-BE49-F238E27FC236}">
                <a16:creationId xmlns:a16="http://schemas.microsoft.com/office/drawing/2014/main" id="{ACE2F6BE-2FDF-9244-A1F4-A8E1B5DD9778}"/>
              </a:ext>
            </a:extLst>
          </p:cNvPr>
          <p:cNvSpPr/>
          <p:nvPr/>
        </p:nvSpPr>
        <p:spPr bwMode="auto">
          <a:xfrm>
            <a:off x="5791200" y="4862513"/>
            <a:ext cx="1600200" cy="641350"/>
          </a:xfrm>
          <a:prstGeom prst="snip1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Prolongation constructor</a:t>
            </a:r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7E1117DC-7DF4-4D44-A310-4054CF4BECB4}"/>
              </a:ext>
            </a:extLst>
          </p:cNvPr>
          <p:cNvSpPr/>
          <p:nvPr/>
        </p:nvSpPr>
        <p:spPr bwMode="auto">
          <a:xfrm>
            <a:off x="3962400" y="4446588"/>
            <a:ext cx="3429000" cy="352425"/>
          </a:xfrm>
          <a:prstGeom prst="snip1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Coarse problem constructor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C27B8-4BC1-6B42-98B8-FEE4B407586F}"/>
              </a:ext>
            </a:extLst>
          </p:cNvPr>
          <p:cNvSpPr txBox="1"/>
          <p:nvPr/>
        </p:nvSpPr>
        <p:spPr>
          <a:xfrm>
            <a:off x="762000" y="180640"/>
            <a:ext cx="8184382" cy="1016000"/>
          </a:xfrm>
          <a:prstGeom prst="rect">
            <a:avLst/>
          </a:prstGeom>
          <a:noFill/>
          <a:ln w="19050">
            <a:solidFill>
              <a:schemeClr val="tx1">
                <a:alpha val="62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 err="1">
                <a:solidFill>
                  <a:srgbClr val="EB0000"/>
                </a:solidFill>
                <a:cs typeface="+mn-ea"/>
                <a:sym typeface="+mn-lt"/>
              </a:rPr>
              <a:t>FaspRetCode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Solver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2000" dirty="0">
                <a:cs typeface="+mn-ea"/>
                <a:sym typeface="+mn-lt"/>
              </a:rPr>
              <a:t>(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LOP&amp; </a:t>
            </a:r>
            <a:r>
              <a:rPr lang="en-US" sz="2000" dirty="0">
                <a:cs typeface="+mn-ea"/>
                <a:sym typeface="+mn-lt"/>
              </a:rPr>
              <a:t>A,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b,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x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r>
              <a:rPr lang="en-US" sz="2000" dirty="0">
                <a:cs typeface="+mn-ea"/>
                <a:sym typeface="+mn-lt"/>
              </a:rPr>
              <a:t>)</a:t>
            </a:r>
          </a:p>
          <a:p>
            <a:pPr eaLnBrk="1" hangingPunct="1">
              <a:defRPr/>
            </a:pPr>
            <a:r>
              <a:rPr lang="en-US" sz="2000" dirty="0" err="1">
                <a:solidFill>
                  <a:srgbClr val="EB0000"/>
                </a:solidFill>
                <a:cs typeface="+mn-ea"/>
                <a:sym typeface="+mn-lt"/>
              </a:rPr>
              <a:t>FaspRetCode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Solver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2000" dirty="0">
                <a:cs typeface="+mn-ea"/>
                <a:sym typeface="+mn-lt"/>
              </a:rPr>
              <a:t>(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LOP&amp; </a:t>
            </a:r>
            <a:r>
              <a:rPr lang="en-US" sz="2000" dirty="0">
                <a:cs typeface="+mn-ea"/>
                <a:sym typeface="+mn-lt"/>
              </a:rPr>
              <a:t>A,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b,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x,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SOL&amp;</a:t>
            </a:r>
            <a:r>
              <a:rPr lang="en-US" sz="2000" dirty="0">
                <a:cs typeface="+mn-ea"/>
                <a:sym typeface="+mn-lt"/>
              </a:rPr>
              <a:t> pc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r>
              <a:rPr lang="en-US" sz="2000" dirty="0">
                <a:cs typeface="+mn-ea"/>
                <a:sym typeface="+mn-lt"/>
              </a:rPr>
              <a:t>)</a:t>
            </a:r>
          </a:p>
          <a:p>
            <a:pPr eaLnBrk="1" hangingPunct="1">
              <a:defRPr/>
            </a:pPr>
            <a:r>
              <a:rPr lang="en-US" sz="2000" dirty="0" err="1">
                <a:solidFill>
                  <a:srgbClr val="EB0000"/>
                </a:solidFill>
                <a:cs typeface="+mn-ea"/>
                <a:sym typeface="+mn-lt"/>
              </a:rPr>
              <a:t>FaspRetCode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Solver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2000" dirty="0">
                <a:cs typeface="+mn-ea"/>
                <a:sym typeface="+mn-lt"/>
              </a:rPr>
              <a:t>(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MAT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&amp;</a:t>
            </a:r>
            <a:r>
              <a:rPr lang="en-US" sz="2000" dirty="0">
                <a:cs typeface="+mn-ea"/>
                <a:sym typeface="+mn-lt"/>
              </a:rPr>
              <a:t> A,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b,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x,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SOL&amp;</a:t>
            </a:r>
            <a:r>
              <a:rPr lang="en-US" sz="2000" dirty="0">
                <a:cs typeface="+mn-ea"/>
                <a:sym typeface="+mn-lt"/>
              </a:rPr>
              <a:t> pc</a:t>
            </a:r>
            <a:r>
              <a:rPr lang="zh-CN" altLang="en-US" sz="2000" dirty="0">
                <a:cs typeface="+mn-ea"/>
                <a:sym typeface="+mn-lt"/>
              </a:rPr>
              <a:t> </a:t>
            </a:r>
            <a:r>
              <a:rPr lang="en-US" sz="2000" dirty="0">
                <a:cs typeface="+mn-ea"/>
                <a:sym typeface="+mn-lt"/>
              </a:rPr>
              <a:t>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A7E5199-151F-8142-A473-1076DCAE4E0A}"/>
              </a:ext>
            </a:extLst>
          </p:cNvPr>
          <p:cNvSpPr/>
          <p:nvPr/>
        </p:nvSpPr>
        <p:spPr bwMode="auto">
          <a:xfrm>
            <a:off x="1022350" y="5662613"/>
            <a:ext cx="6369050" cy="527050"/>
          </a:xfrm>
          <a:prstGeom prst="roundRect">
            <a:avLst/>
          </a:prstGeom>
          <a:solidFill>
            <a:schemeClr val="tx1">
              <a:lumMod val="10000"/>
              <a:lumOff val="90000"/>
              <a:alpha val="65000"/>
            </a:schemeClr>
          </a:soli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cs typeface="+mn-ea"/>
                <a:sym typeface="+mn-lt"/>
              </a:rPr>
              <a:t>Multilevel Iterative method Midware Layer (MIML)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CDF28222-0405-1F4A-A3C7-E6BDC765492D}"/>
              </a:ext>
            </a:extLst>
          </p:cNvPr>
          <p:cNvSpPr/>
          <p:nvPr/>
        </p:nvSpPr>
        <p:spPr bwMode="auto">
          <a:xfrm>
            <a:off x="2286000" y="4437063"/>
            <a:ext cx="1582738" cy="1079500"/>
          </a:xfrm>
          <a:prstGeom prst="snip1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1800" dirty="0">
                <a:cs typeface="+mn-ea"/>
                <a:sym typeface="+mn-lt"/>
              </a:rPr>
              <a:t>Approximate or exact factorization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D0CFB9C-4E98-B041-A39F-42159757939B}"/>
              </a:ext>
            </a:extLst>
          </p:cNvPr>
          <p:cNvSpPr/>
          <p:nvPr/>
        </p:nvSpPr>
        <p:spPr bwMode="auto">
          <a:xfrm>
            <a:off x="1022350" y="4548188"/>
            <a:ext cx="990600" cy="48577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MAP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9046A2-B013-DD44-8919-68C5C54D9DBE}"/>
              </a:ext>
            </a:extLst>
          </p:cNvPr>
          <p:cNvSpPr txBox="1"/>
          <p:nvPr/>
        </p:nvSpPr>
        <p:spPr>
          <a:xfrm>
            <a:off x="671513" y="4208463"/>
            <a:ext cx="163671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parallel</a:t>
            </a:r>
          </a:p>
        </p:txBody>
      </p:sp>
      <p:sp>
        <p:nvSpPr>
          <p:cNvPr id="34" name="Round Same Side Corner Rectangle 33">
            <a:extLst>
              <a:ext uri="{FF2B5EF4-FFF2-40B4-BE49-F238E27FC236}">
                <a16:creationId xmlns:a16="http://schemas.microsoft.com/office/drawing/2014/main" id="{DF7FD25A-41A6-2349-80DC-39A61C737162}"/>
              </a:ext>
            </a:extLst>
          </p:cNvPr>
          <p:cNvSpPr/>
          <p:nvPr/>
        </p:nvSpPr>
        <p:spPr bwMode="auto">
          <a:xfrm>
            <a:off x="7577137" y="4445000"/>
            <a:ext cx="1108913" cy="1744663"/>
          </a:xfrm>
          <a:prstGeom prst="round2SameRect">
            <a:avLst/>
          </a:prstGeom>
          <a:solidFill>
            <a:schemeClr val="accent1">
              <a:lumMod val="90000"/>
              <a:alpha val="44000"/>
            </a:scheme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Interface to basic sparse linear algebra</a:t>
            </a:r>
          </a:p>
        </p:txBody>
      </p:sp>
      <p:cxnSp>
        <p:nvCxnSpPr>
          <p:cNvPr id="35" name="Straight Arrow Connector 13">
            <a:extLst>
              <a:ext uri="{FF2B5EF4-FFF2-40B4-BE49-F238E27FC236}">
                <a16:creationId xmlns:a16="http://schemas.microsoft.com/office/drawing/2014/main" id="{22471E1C-F158-FB4C-A9FB-A945BD2C7BE4}"/>
              </a:ext>
            </a:extLst>
          </p:cNvPr>
          <p:cNvCxnSpPr>
            <a:cxnSpLocks/>
          </p:cNvCxnSpPr>
          <p:nvPr/>
        </p:nvCxnSpPr>
        <p:spPr bwMode="auto">
          <a:xfrm flipV="1">
            <a:off x="742950" y="1371600"/>
            <a:ext cx="0" cy="4894263"/>
          </a:xfrm>
          <a:prstGeom prst="straightConnector1">
            <a:avLst/>
          </a:prstGeom>
          <a:noFill/>
          <a:ln w="25400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50">
            <a:extLst>
              <a:ext uri="{FF2B5EF4-FFF2-40B4-BE49-F238E27FC236}">
                <a16:creationId xmlns:a16="http://schemas.microsoft.com/office/drawing/2014/main" id="{0722BDC4-E6EF-2945-8109-A80A1F96DE55}"/>
              </a:ext>
            </a:extLst>
          </p:cNvPr>
          <p:cNvCxnSpPr>
            <a:cxnSpLocks/>
          </p:cNvCxnSpPr>
          <p:nvPr/>
        </p:nvCxnSpPr>
        <p:spPr bwMode="auto">
          <a:xfrm>
            <a:off x="742950" y="6246813"/>
            <a:ext cx="8273151" cy="12571"/>
          </a:xfrm>
          <a:prstGeom prst="straightConnector1">
            <a:avLst/>
          </a:prstGeom>
          <a:noFill/>
          <a:ln w="25400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A8ED0B-F579-224C-8CDB-B9452225B7F4}"/>
              </a:ext>
            </a:extLst>
          </p:cNvPr>
          <p:cNvSpPr txBox="1"/>
          <p:nvPr/>
        </p:nvSpPr>
        <p:spPr>
          <a:xfrm>
            <a:off x="361904" y="2715248"/>
            <a:ext cx="400110" cy="2370951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Implementation Hierarchy</a:t>
            </a:r>
            <a:endParaRPr lang="en-US" sz="1400" b="1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TextBox 56">
            <a:extLst>
              <a:ext uri="{FF2B5EF4-FFF2-40B4-BE49-F238E27FC236}">
                <a16:creationId xmlns:a16="http://schemas.microsoft.com/office/drawing/2014/main" id="{4F3D2574-E983-1B43-968F-EA0330FF0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3" y="6262688"/>
            <a:ext cx="2363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Abstraction</a:t>
            </a: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E70DEF-D8F2-B842-9438-C4A9F9C5BB3C}"/>
              </a:ext>
            </a:extLst>
          </p:cNvPr>
          <p:cNvCxnSpPr>
            <a:cxnSpLocks/>
          </p:cNvCxnSpPr>
          <p:nvPr/>
        </p:nvCxnSpPr>
        <p:spPr bwMode="auto">
          <a:xfrm>
            <a:off x="7467600" y="5603875"/>
            <a:ext cx="0" cy="661988"/>
          </a:xfrm>
          <a:prstGeom prst="line">
            <a:avLst/>
          </a:prstGeom>
          <a:ln w="317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20">
            <a:extLst>
              <a:ext uri="{FF2B5EF4-FFF2-40B4-BE49-F238E27FC236}">
                <a16:creationId xmlns:a16="http://schemas.microsoft.com/office/drawing/2014/main" id="{BF95C053-8133-E540-BF69-ABA0313F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515" y="13716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Users</a:t>
            </a:r>
          </a:p>
        </p:txBody>
      </p:sp>
      <p:sp>
        <p:nvSpPr>
          <p:cNvPr id="41" name="TextBox 61">
            <a:extLst>
              <a:ext uri="{FF2B5EF4-FFF2-40B4-BE49-F238E27FC236}">
                <a16:creationId xmlns:a16="http://schemas.microsoft.com/office/drawing/2014/main" id="{4807003D-5D2C-9446-AA54-023FDBE9D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96" y="6284356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Developers</a:t>
            </a:r>
          </a:p>
        </p:txBody>
      </p:sp>
      <p:sp>
        <p:nvSpPr>
          <p:cNvPr id="42" name="Oval 5">
            <a:extLst>
              <a:ext uri="{FF2B5EF4-FFF2-40B4-BE49-F238E27FC236}">
                <a16:creationId xmlns:a16="http://schemas.microsoft.com/office/drawing/2014/main" id="{132B92CD-FA97-2043-A643-0EF7A7175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6219825"/>
            <a:ext cx="71437" cy="73025"/>
          </a:xfrm>
          <a:prstGeom prst="ellipse">
            <a:avLst/>
          </a:prstGeom>
          <a:solidFill>
            <a:schemeClr val="accent2"/>
          </a:solidFill>
          <a:ln w="25400" algn="ctr">
            <a:solidFill>
              <a:srgbClr val="2F1A14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 sz="4800">
              <a:cs typeface="+mn-ea"/>
              <a:sym typeface="+mn-lt"/>
            </a:endParaRPr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4B4C8A21-B8AA-3D4A-B7E6-A97547D0D821}"/>
              </a:ext>
            </a:extLst>
          </p:cNvPr>
          <p:cNvCxnSpPr>
            <a:cxnSpLocks noChangeShapeType="1"/>
            <a:stCxn id="5" idx="3"/>
            <a:endCxn id="11" idx="1"/>
          </p:cNvCxnSpPr>
          <p:nvPr/>
        </p:nvCxnSpPr>
        <p:spPr bwMode="auto">
          <a:xfrm>
            <a:off x="2012950" y="3676651"/>
            <a:ext cx="2217738" cy="0"/>
          </a:xfrm>
          <a:prstGeom prst="straightConnector1">
            <a:avLst/>
          </a:prstGeom>
          <a:noFill/>
          <a:ln w="28575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Elbow Connector 27">
            <a:extLst>
              <a:ext uri="{FF2B5EF4-FFF2-40B4-BE49-F238E27FC236}">
                <a16:creationId xmlns:a16="http://schemas.microsoft.com/office/drawing/2014/main" id="{62611482-E9BF-1544-9316-9162D3052120}"/>
              </a:ext>
            </a:extLst>
          </p:cNvPr>
          <p:cNvCxnSpPr>
            <a:cxnSpLocks/>
          </p:cNvCxnSpPr>
          <p:nvPr/>
        </p:nvCxnSpPr>
        <p:spPr bwMode="auto">
          <a:xfrm>
            <a:off x="762014" y="1758462"/>
            <a:ext cx="6705586" cy="3827951"/>
          </a:xfrm>
          <a:prstGeom prst="bentConnector3">
            <a:avLst>
              <a:gd name="adj1" fmla="val 21079"/>
            </a:avLst>
          </a:prstGeom>
          <a:noFill/>
          <a:ln w="31750" algn="ctr">
            <a:solidFill>
              <a:schemeClr val="accent5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858DA47-4C06-1D4B-ACFC-61D5B61638DA}"/>
              </a:ext>
            </a:extLst>
          </p:cNvPr>
          <p:cNvCxnSpPr>
            <a:cxnSpLocks/>
          </p:cNvCxnSpPr>
          <p:nvPr/>
        </p:nvCxnSpPr>
        <p:spPr bwMode="auto">
          <a:xfrm>
            <a:off x="2222501" y="1758462"/>
            <a:ext cx="6623398" cy="2552281"/>
          </a:xfrm>
          <a:prstGeom prst="bentConnector3">
            <a:avLst>
              <a:gd name="adj1" fmla="val 26709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0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sp>
        <p:nvSpPr>
          <p:cNvPr id="48" name="Round Same Side Corner Rectangle 47">
            <a:extLst>
              <a:ext uri="{FF2B5EF4-FFF2-40B4-BE49-F238E27FC236}">
                <a16:creationId xmlns:a16="http://schemas.microsoft.com/office/drawing/2014/main" id="{76281F11-2A13-C44B-8018-C6544376848F}"/>
              </a:ext>
            </a:extLst>
          </p:cNvPr>
          <p:cNvSpPr/>
          <p:nvPr/>
        </p:nvSpPr>
        <p:spPr bwMode="auto">
          <a:xfrm>
            <a:off x="7581481" y="1915892"/>
            <a:ext cx="1104568" cy="1028923"/>
          </a:xfrm>
          <a:prstGeom prst="round2SameRect">
            <a:avLst/>
          </a:prstGeom>
          <a:solidFill>
            <a:schemeClr val="accent1">
              <a:lumMod val="90000"/>
              <a:alpha val="44000"/>
            </a:scheme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Adaptive Solver Interface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8E720B9-6E71-C347-9726-04E951F4936E}"/>
              </a:ext>
            </a:extLst>
          </p:cNvPr>
          <p:cNvSpPr/>
          <p:nvPr/>
        </p:nvSpPr>
        <p:spPr bwMode="auto">
          <a:xfrm>
            <a:off x="4229100" y="2322513"/>
            <a:ext cx="990600" cy="48577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AML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69887C9-3FCB-4D75-9E40-9DBDA3A3211B}"/>
              </a:ext>
            </a:extLst>
          </p:cNvPr>
          <p:cNvGrpSpPr/>
          <p:nvPr/>
        </p:nvGrpSpPr>
        <p:grpSpPr>
          <a:xfrm>
            <a:off x="5304577" y="3131656"/>
            <a:ext cx="3387688" cy="1045818"/>
            <a:chOff x="5407096" y="3131656"/>
            <a:chExt cx="3387688" cy="1045818"/>
          </a:xfrm>
        </p:grpSpPr>
        <p:sp>
          <p:nvSpPr>
            <p:cNvPr id="23" name="Left Brace 44">
              <a:extLst>
                <a:ext uri="{FF2B5EF4-FFF2-40B4-BE49-F238E27FC236}">
                  <a16:creationId xmlns:a16="http://schemas.microsoft.com/office/drawing/2014/main" id="{949B026E-E16A-C944-99C7-E238740C4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7096" y="3131656"/>
              <a:ext cx="157807" cy="1045818"/>
            </a:xfrm>
            <a:prstGeom prst="leftBrace">
              <a:avLst>
                <a:gd name="adj1" fmla="val 8329"/>
                <a:gd name="adj2" fmla="val 50000"/>
              </a:avLst>
            </a:prstGeom>
            <a:noFill/>
            <a:ln w="25400" algn="ctr">
              <a:solidFill>
                <a:srgbClr val="2F1A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800">
                <a:cs typeface="+mn-ea"/>
                <a:sym typeface="+mn-lt"/>
              </a:endParaRPr>
            </a:p>
          </p:txBody>
        </p:sp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858AEC6E-4461-4D48-A149-50AFADECD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275" y="3500940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Simple methods</a:t>
              </a:r>
            </a:p>
          </p:txBody>
        </p:sp>
        <p:sp>
          <p:nvSpPr>
            <p:cNvPr id="25" name="TextBox 46">
              <a:extLst>
                <a:ext uri="{FF2B5EF4-FFF2-40B4-BE49-F238E27FC236}">
                  <a16:creationId xmlns:a16="http://schemas.microsoft.com/office/drawing/2014/main" id="{4F3B62CF-D338-B743-B851-8DA551308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275" y="3864783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 err="1">
                  <a:solidFill>
                    <a:schemeClr val="tx1"/>
                  </a:solidFill>
                  <a:cs typeface="+mn-ea"/>
                  <a:sym typeface="+mn-lt"/>
                </a:rPr>
                <a:t>Krylov</a:t>
              </a:r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 methods</a:t>
              </a:r>
            </a:p>
          </p:txBody>
        </p:sp>
        <p:sp>
          <p:nvSpPr>
            <p:cNvPr id="27" name="TextBox 48">
              <a:extLst>
                <a:ext uri="{FF2B5EF4-FFF2-40B4-BE49-F238E27FC236}">
                  <a16:creationId xmlns:a16="http://schemas.microsoft.com/office/drawing/2014/main" id="{3B19E954-4D4E-F94E-96B3-83A1BAEC4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8583" y="3500940"/>
              <a:ext cx="1596201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Schwarz methods</a:t>
              </a:r>
            </a:p>
          </p:txBody>
        </p:sp>
        <p:sp>
          <p:nvSpPr>
            <p:cNvPr id="28" name="TextBox 49">
              <a:extLst>
                <a:ext uri="{FF2B5EF4-FFF2-40B4-BE49-F238E27FC236}">
                  <a16:creationId xmlns:a16="http://schemas.microsoft.com/office/drawing/2014/main" id="{FC31D009-D480-D544-8578-E4DF93C29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8583" y="3864783"/>
              <a:ext cx="1596201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Multigrid</a:t>
              </a:r>
              <a:r>
                <a:rPr lang="zh-CN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cs typeface="+mn-ea"/>
                  <a:sym typeface="+mn-lt"/>
                </a:rPr>
                <a:t>methods</a:t>
              </a:r>
              <a:endParaRPr lang="en-US" altLang="en-US" sz="1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50">
              <a:extLst>
                <a:ext uri="{FF2B5EF4-FFF2-40B4-BE49-F238E27FC236}">
                  <a16:creationId xmlns:a16="http://schemas.microsoft.com/office/drawing/2014/main" id="{7CBD489E-FE08-F144-9611-C14C698AE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8583" y="3137097"/>
              <a:ext cx="1596201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ILU methods</a:t>
              </a:r>
            </a:p>
          </p:txBody>
        </p:sp>
        <p:sp>
          <p:nvSpPr>
            <p:cNvPr id="53" name="TextBox 50">
              <a:extLst>
                <a:ext uri="{FF2B5EF4-FFF2-40B4-BE49-F238E27FC236}">
                  <a16:creationId xmlns:a16="http://schemas.microsoft.com/office/drawing/2014/main" id="{3FFC1D25-411C-4F73-A196-763D4C8D1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275" y="3137097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Direct methods</a:t>
              </a:r>
            </a:p>
          </p:txBody>
        </p:sp>
      </p:grpSp>
      <p:cxnSp>
        <p:nvCxnSpPr>
          <p:cNvPr id="66" name="Straight Connector 38">
            <a:extLst>
              <a:ext uri="{FF2B5EF4-FFF2-40B4-BE49-F238E27FC236}">
                <a16:creationId xmlns:a16="http://schemas.microsoft.com/office/drawing/2014/main" id="{DDD52D88-4AF2-4247-B03E-41B197EF30B2}"/>
              </a:ext>
            </a:extLst>
          </p:cNvPr>
          <p:cNvCxnSpPr>
            <a:cxnSpLocks/>
          </p:cNvCxnSpPr>
          <p:nvPr/>
        </p:nvCxnSpPr>
        <p:spPr bwMode="auto">
          <a:xfrm>
            <a:off x="8845899" y="4310743"/>
            <a:ext cx="0" cy="1909082"/>
          </a:xfrm>
          <a:prstGeom prst="line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Elbow Connector 13">
            <a:extLst>
              <a:ext uri="{FF2B5EF4-FFF2-40B4-BE49-F238E27FC236}">
                <a16:creationId xmlns:a16="http://schemas.microsoft.com/office/drawing/2014/main" id="{21B18E1B-1D16-4059-9224-E3260CAFAE5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 bwMode="auto">
          <a:xfrm>
            <a:off x="3581400" y="2563813"/>
            <a:ext cx="649288" cy="1112838"/>
          </a:xfrm>
          <a:prstGeom prst="bentConnector3">
            <a:avLst>
              <a:gd name="adj1" fmla="val 29881"/>
            </a:avLst>
          </a:prstGeom>
          <a:noFill/>
          <a:ln w="28575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0FECA751-AA55-4F96-98E7-2606279E7678}"/>
              </a:ext>
            </a:extLst>
          </p:cNvPr>
          <p:cNvGrpSpPr/>
          <p:nvPr/>
        </p:nvGrpSpPr>
        <p:grpSpPr>
          <a:xfrm>
            <a:off x="5304577" y="2019578"/>
            <a:ext cx="1706634" cy="1045818"/>
            <a:chOff x="5304577" y="1959304"/>
            <a:chExt cx="1706634" cy="1045818"/>
          </a:xfrm>
        </p:grpSpPr>
        <p:sp>
          <p:nvSpPr>
            <p:cNvPr id="82" name="Left Brace 44">
              <a:extLst>
                <a:ext uri="{FF2B5EF4-FFF2-40B4-BE49-F238E27FC236}">
                  <a16:creationId xmlns:a16="http://schemas.microsoft.com/office/drawing/2014/main" id="{97590B6A-3689-43EC-B7BE-231283FAD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577" y="1959304"/>
              <a:ext cx="157807" cy="1045818"/>
            </a:xfrm>
            <a:prstGeom prst="leftBrace">
              <a:avLst>
                <a:gd name="adj1" fmla="val 8329"/>
                <a:gd name="adj2" fmla="val 50000"/>
              </a:avLst>
            </a:prstGeom>
            <a:noFill/>
            <a:ln w="25400" algn="ctr">
              <a:solidFill>
                <a:srgbClr val="2F1A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800">
                <a:cs typeface="+mn-ea"/>
                <a:sym typeface="+mn-lt"/>
              </a:endParaRPr>
            </a:p>
          </p:txBody>
        </p:sp>
        <p:sp>
          <p:nvSpPr>
            <p:cNvPr id="83" name="TextBox 45">
              <a:extLst>
                <a:ext uri="{FF2B5EF4-FFF2-40B4-BE49-F238E27FC236}">
                  <a16:creationId xmlns:a16="http://schemas.microsoft.com/office/drawing/2014/main" id="{39F4D43F-DF51-4391-B343-F216591FB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756" y="2328588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AI smoother</a:t>
              </a:r>
            </a:p>
          </p:txBody>
        </p:sp>
        <p:sp>
          <p:nvSpPr>
            <p:cNvPr id="84" name="TextBox 46">
              <a:extLst>
                <a:ext uri="{FF2B5EF4-FFF2-40B4-BE49-F238E27FC236}">
                  <a16:creationId xmlns:a16="http://schemas.microsoft.com/office/drawing/2014/main" id="{3C20BEE9-D2F8-45AC-9625-F1B1D11BD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756" y="2692431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AI param finder</a:t>
              </a:r>
            </a:p>
          </p:txBody>
        </p:sp>
        <p:sp>
          <p:nvSpPr>
            <p:cNvPr id="88" name="TextBox 50">
              <a:extLst>
                <a:ext uri="{FF2B5EF4-FFF2-40B4-BE49-F238E27FC236}">
                  <a16:creationId xmlns:a16="http://schemas.microsoft.com/office/drawing/2014/main" id="{1C568396-599F-4463-8D06-0454F0673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756" y="1964745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cs typeface="+mn-ea"/>
                  <a:sym typeface="+mn-lt"/>
                </a:rPr>
                <a:t>Adaptive solver</a:t>
              </a:r>
              <a:endParaRPr lang="en-US" altLang="en-US" sz="1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30E45206-B5E2-4F53-A5B7-9F3A5C32885D}"/>
              </a:ext>
            </a:extLst>
          </p:cNvPr>
          <p:cNvCxnSpPr>
            <a:cxnSpLocks noChangeShapeType="1"/>
            <a:stCxn id="11" idx="0"/>
            <a:endCxn id="50" idx="2"/>
          </p:cNvCxnSpPr>
          <p:nvPr/>
        </p:nvCxnSpPr>
        <p:spPr bwMode="auto">
          <a:xfrm flipH="1" flipV="1">
            <a:off x="4724400" y="2808288"/>
            <a:ext cx="1588" cy="625475"/>
          </a:xfrm>
          <a:prstGeom prst="straightConnector1">
            <a:avLst/>
          </a:prstGeom>
          <a:noFill/>
          <a:ln w="28575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Elbow Connector 44">
            <a:extLst>
              <a:ext uri="{FF2B5EF4-FFF2-40B4-BE49-F238E27FC236}">
                <a16:creationId xmlns:a16="http://schemas.microsoft.com/office/drawing/2014/main" id="{AB43BD84-1CD6-4AE9-9788-DE5CB849FBF8}"/>
              </a:ext>
            </a:extLst>
          </p:cNvPr>
          <p:cNvCxnSpPr>
            <a:cxnSpLocks/>
          </p:cNvCxnSpPr>
          <p:nvPr/>
        </p:nvCxnSpPr>
        <p:spPr bwMode="auto">
          <a:xfrm>
            <a:off x="4036660" y="1758462"/>
            <a:ext cx="4809239" cy="2552281"/>
          </a:xfrm>
          <a:prstGeom prst="bentConnector3">
            <a:avLst>
              <a:gd name="adj1" fmla="val 10014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0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0C40631C-9585-4E1B-8FAC-A30ACEE7F8A4}"/>
              </a:ext>
            </a:extLst>
          </p:cNvPr>
          <p:cNvGrpSpPr/>
          <p:nvPr/>
        </p:nvGrpSpPr>
        <p:grpSpPr>
          <a:xfrm>
            <a:off x="9377992" y="160647"/>
            <a:ext cx="2486965" cy="6094450"/>
            <a:chOff x="9358084" y="160647"/>
            <a:chExt cx="2486965" cy="6094450"/>
          </a:xfrm>
        </p:grpSpPr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C155F7A1-534D-4F24-8D99-4393E9E6F999}"/>
                </a:ext>
              </a:extLst>
            </p:cNvPr>
            <p:cNvSpPr>
              <a:spLocks/>
            </p:cNvSpPr>
            <p:nvPr/>
          </p:nvSpPr>
          <p:spPr>
            <a:xfrm>
              <a:off x="9358084" y="706538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Poisson Solvers</a:t>
              </a:r>
              <a:endParaRPr lang="zh-CN" altLang="en-US" dirty="0"/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58CA0FC7-008A-4267-B781-8BB04F20B4C6}"/>
                </a:ext>
              </a:extLst>
            </p:cNvPr>
            <p:cNvSpPr>
              <a:spLocks/>
            </p:cNvSpPr>
            <p:nvPr/>
          </p:nvSpPr>
          <p:spPr>
            <a:xfrm>
              <a:off x="9358084" y="3309546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Elasticity Solvers</a:t>
              </a:r>
              <a:endParaRPr lang="zh-CN" altLang="en-US" dirty="0"/>
            </a:p>
          </p:txBody>
        </p: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AE6086AC-87C3-40B9-A38F-5BA7A1098F22}"/>
                </a:ext>
              </a:extLst>
            </p:cNvPr>
            <p:cNvSpPr>
              <a:spLocks/>
            </p:cNvSpPr>
            <p:nvPr/>
          </p:nvSpPr>
          <p:spPr>
            <a:xfrm>
              <a:off x="9358084" y="1357290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Stokes Solvers</a:t>
              </a:r>
              <a:endParaRPr lang="zh-CN" altLang="en-US" dirty="0"/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3AA69392-D286-4695-B1B1-25E604D23C3D}"/>
                </a:ext>
              </a:extLst>
            </p:cNvPr>
            <p:cNvSpPr>
              <a:spLocks/>
            </p:cNvSpPr>
            <p:nvPr/>
          </p:nvSpPr>
          <p:spPr>
            <a:xfrm>
              <a:off x="9358084" y="2008042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Fluid Solvers</a:t>
              </a:r>
              <a:endParaRPr lang="zh-CN" altLang="en-US" dirty="0"/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D8A0405D-41C6-422D-8AAF-A2231294A76C}"/>
                </a:ext>
              </a:extLst>
            </p:cNvPr>
            <p:cNvSpPr>
              <a:spLocks/>
            </p:cNvSpPr>
            <p:nvPr/>
          </p:nvSpPr>
          <p:spPr>
            <a:xfrm>
              <a:off x="9358084" y="3960298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Maxwell Solvers</a:t>
              </a:r>
              <a:endParaRPr lang="zh-CN" altLang="en-US" dirty="0"/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549F8C50-22D2-4E00-8654-A0EBDA0C1D6F}"/>
                </a:ext>
              </a:extLst>
            </p:cNvPr>
            <p:cNvSpPr>
              <a:spLocks/>
            </p:cNvSpPr>
            <p:nvPr/>
          </p:nvSpPr>
          <p:spPr>
            <a:xfrm>
              <a:off x="9358084" y="2658794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Porous Media Solvers</a:t>
              </a:r>
              <a:endParaRPr lang="zh-CN" altLang="en-US" dirty="0"/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60DC99F1-2687-44A6-A4CE-328BAA2E7095}"/>
                </a:ext>
              </a:extLst>
            </p:cNvPr>
            <p:cNvSpPr>
              <a:spLocks/>
            </p:cNvSpPr>
            <p:nvPr/>
          </p:nvSpPr>
          <p:spPr>
            <a:xfrm>
              <a:off x="9358084" y="4611050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Helmholtz Solvers</a:t>
              </a:r>
              <a:endParaRPr lang="zh-CN" altLang="en-US" dirty="0"/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27B97E08-41EB-41DE-A1B8-0B9F32756F88}"/>
                </a:ext>
              </a:extLst>
            </p:cNvPr>
            <p:cNvSpPr>
              <a:spLocks/>
            </p:cNvSpPr>
            <p:nvPr/>
          </p:nvSpPr>
          <p:spPr>
            <a:xfrm>
              <a:off x="9358084" y="5261802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MHD Solvers</a:t>
              </a:r>
              <a:endParaRPr lang="zh-CN" altLang="en-US" dirty="0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90D7F42-74DA-4631-AB7F-B23FBD91360D}"/>
                </a:ext>
              </a:extLst>
            </p:cNvPr>
            <p:cNvGrpSpPr/>
            <p:nvPr/>
          </p:nvGrpSpPr>
          <p:grpSpPr>
            <a:xfrm>
              <a:off x="10566641" y="5892030"/>
              <a:ext cx="69850" cy="363067"/>
              <a:chOff x="10545745" y="5663171"/>
              <a:chExt cx="69850" cy="363067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4D82015-703A-40DC-A0C1-17F8D1A921F6}"/>
                  </a:ext>
                </a:extLst>
              </p:cNvPr>
              <p:cNvSpPr/>
              <p:nvPr/>
            </p:nvSpPr>
            <p:spPr>
              <a:xfrm>
                <a:off x="10545745" y="5663171"/>
                <a:ext cx="69850" cy="6985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CFEB66E8-80D2-4EA0-9112-6B21F1AF5240}"/>
                  </a:ext>
                </a:extLst>
              </p:cNvPr>
              <p:cNvSpPr/>
              <p:nvPr/>
            </p:nvSpPr>
            <p:spPr>
              <a:xfrm>
                <a:off x="10545745" y="5809779"/>
                <a:ext cx="69850" cy="6985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E4B36C14-8F51-4091-BE31-B37A418A8252}"/>
                  </a:ext>
                </a:extLst>
              </p:cNvPr>
              <p:cNvSpPr/>
              <p:nvPr/>
            </p:nvSpPr>
            <p:spPr>
              <a:xfrm>
                <a:off x="10545745" y="5956388"/>
                <a:ext cx="69850" cy="6985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5D2DF3E-9C00-4956-8775-EF051BAA9CD6}"/>
                </a:ext>
              </a:extLst>
            </p:cNvPr>
            <p:cNvSpPr txBox="1"/>
            <p:nvPr/>
          </p:nvSpPr>
          <p:spPr>
            <a:xfrm>
              <a:off x="9887268" y="160647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Applications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0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/>
      <p:bldP spid="13" grpId="0"/>
      <p:bldP spid="14" grpId="0"/>
      <p:bldP spid="15" grpId="0"/>
      <p:bldP spid="18" grpId="0" animBg="1"/>
      <p:bldP spid="19" grpId="0" animBg="1"/>
      <p:bldP spid="20" grpId="0" animBg="1"/>
      <p:bldP spid="22" grpId="0" animBg="1"/>
      <p:bldP spid="30" grpId="0" animBg="1"/>
      <p:bldP spid="32" grpId="0" animBg="1"/>
      <p:bldP spid="33" grpId="0"/>
      <p:bldP spid="34" grpId="0" animBg="1"/>
      <p:bldP spid="38" grpId="0"/>
      <p:bldP spid="40" grpId="0"/>
      <p:bldP spid="41" grpId="0"/>
      <p:bldP spid="42" grpId="0" animBg="1"/>
      <p:bldP spid="48" grpId="0" animBg="1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ucbcsjr">
      <a:majorFont>
        <a:latin typeface="Arial" panose="020F0302020204030204"/>
        <a:ea typeface="微软雅黑 Light"/>
        <a:cs typeface=""/>
      </a:majorFont>
      <a:minorFont>
        <a:latin typeface="Arial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137</Words>
  <Application>Microsoft Office PowerPoint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微软雅黑 Light</vt:lpstr>
      <vt:lpstr>Arial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umdzhangcs@yahoo.com</dc:creator>
  <cp:lastModifiedBy>Chensong Zhang</cp:lastModifiedBy>
  <cp:revision>14</cp:revision>
  <cp:lastPrinted>2021-09-18T01:17:57Z</cp:lastPrinted>
  <dcterms:created xsi:type="dcterms:W3CDTF">2021-09-17T23:55:43Z</dcterms:created>
  <dcterms:modified xsi:type="dcterms:W3CDTF">2021-09-18T01:18:15Z</dcterms:modified>
</cp:coreProperties>
</file>