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7104063" cy="10234613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192" userDrawn="1">
          <p15:clr>
            <a:srgbClr val="A4A3A4"/>
          </p15:clr>
        </p15:guide>
        <p15:guide id="2" pos="7488" userDrawn="1">
          <p15:clr>
            <a:srgbClr val="A4A3A4"/>
          </p15:clr>
        </p15:guide>
        <p15:guide id="3" orient="horz" pos="432" userDrawn="1">
          <p15:clr>
            <a:srgbClr val="A4A3A4"/>
          </p15:clr>
        </p15:guide>
        <p15:guide id="4" orient="horz" pos="472" userDrawn="1">
          <p15:clr>
            <a:srgbClr val="A4A3A4"/>
          </p15:clr>
        </p15:guide>
        <p15:guide id="5" orient="horz" pos="410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7"/>
    <p:restoredTop sz="97094"/>
  </p:normalViewPr>
  <p:slideViewPr>
    <p:cSldViewPr snapToGrid="0" snapToObjects="1">
      <p:cViewPr varScale="1">
        <p:scale>
          <a:sx n="95" d="100"/>
          <a:sy n="95" d="100"/>
        </p:scale>
        <p:origin x="81" y="426"/>
      </p:cViewPr>
      <p:guideLst>
        <p:guide pos="192"/>
        <p:guide pos="7488"/>
        <p:guide orient="horz" pos="432"/>
        <p:guide orient="horz" pos="472"/>
        <p:guide orient="horz" pos="410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tags" Target="tags/tag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7175F-45AC-E84A-A784-4B00A0F5F8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0DBD8-240C-D54A-9B5B-2584012AB9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2BB027-DD8C-4B42-B0D5-5478CB479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76855-EC92-5B4A-A943-31146FB8FB7B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1FDB6-6A6E-C04F-99FE-70568FC49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FB37D9-1EC7-F840-9CFF-5E48B4D29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3F03C-FB24-3141-843F-61A742A55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231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C817B-2893-334D-829F-05F32BD20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E27818-7923-6E4F-BE70-0EC046861E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8087F8-81E3-3448-97EA-79F02E721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76855-EC92-5B4A-A943-31146FB8FB7B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29014B-A323-FE4C-8C38-03932A470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4EFE6C-DAF7-514E-8142-9CB7F1DAC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3F03C-FB24-3141-843F-61A742A55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216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BCA716-15B8-BA47-8948-74BBBFA29B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8A444F-6CA0-F241-8A97-F27F656C33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F5352A-4311-314D-B3EF-83DF5F81A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76855-EC92-5B4A-A943-31146FB8FB7B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056F48-D73E-244F-B0DB-FA08E5B24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3AD8F-68FB-3C43-9D60-B9C0A513E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3F03C-FB24-3141-843F-61A742A55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048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974E2-9395-8A48-B593-84D62741A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02BDE-EC10-4E4E-BECC-4679A628B7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D76C8E-F663-4048-AE4B-1452D9A76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76855-EC92-5B4A-A943-31146FB8FB7B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12745E-A41D-4148-B460-0FB061BB0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E1DBCC-2D0F-3D47-88C0-A1791D25F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3F03C-FB24-3141-843F-61A742A55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869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4DBD1-6274-A245-B29B-48C95718A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955F7A-129F-2B44-B5A1-343251C15E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98D41C-15A0-E44D-84B2-9A1DF15C4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76855-EC92-5B4A-A943-31146FB8FB7B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D2B474-E5A9-694D-8871-248117722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7DF588-7B2F-2E48-9FE2-725074D98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3F03C-FB24-3141-843F-61A742A55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652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5133F-6D61-3A42-8BE8-675767F88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2AD07-BC02-7046-BC6E-F921D554AD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6D1F9F-A7AC-8F47-8426-66F4124097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4CC3CB-1842-D949-87D4-EDA0BF4F3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76855-EC92-5B4A-A943-31146FB8FB7B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286007-F664-454F-935F-85CF69D94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67C279-4637-1142-98D5-E9CDEA956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3F03C-FB24-3141-843F-61A742A55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340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66821-EBC4-554F-BC51-6662BF77E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C4B5A3-03F6-A644-9E7B-749F1BAB80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B46BE6-92EE-D249-BAB2-67F4DE02DC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BED930-5FD5-6F4C-A24D-EBD0018ACA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B220CC-5D00-AD4B-8E0F-1777FE3EB5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3E7D5A-138F-AB4A-9620-E9C0E9D86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76855-EC92-5B4A-A943-31146FB8FB7B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B99A15-88AC-254D-8A97-851F82421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61349A-F09E-7B46-92B9-FBDC265F3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3F03C-FB24-3141-843F-61A742A55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965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893D5-7032-CF41-8FC0-D2F57B26E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EDD0DB-740C-D342-8EB9-2AEC3866C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76855-EC92-5B4A-A943-31146FB8FB7B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94A1E1-73AD-7E47-A6D7-F99A6929E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4E9CA2-2424-5B4C-8492-F965B3560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3F03C-FB24-3141-843F-61A742A55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323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17BE5D-CA6E-D749-96B4-9C12C3461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76855-EC92-5B4A-A943-31146FB8FB7B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3D50E7-2C11-CA43-AFBE-ADC9FDDE3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BCECFA-6231-2441-96F9-B83DF7610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3F03C-FB24-3141-843F-61A742A55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062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69D3B-E885-5142-9589-61CE13146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012F6-C75A-2C40-95F7-8799B5B0A7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4BF355-47D9-3E47-A384-4940B9383F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B37D0D-81AE-B44C-8988-DC91E2135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76855-EC92-5B4A-A943-31146FB8FB7B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113738-0FDF-AC41-9B62-4AB5ECD43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DF1B8A-DA4B-AD43-A3C8-F70EFF987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3F03C-FB24-3141-843F-61A742A55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797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C318F-942B-4640-AA02-B4192D7AD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773CE0-6578-5945-B884-0E1F057793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154D15-E054-F143-961A-FA316C3601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0CD474-47DB-E345-9C5A-42E4C8FB3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76855-EC92-5B4A-A943-31146FB8FB7B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84E786-3D9A-B34B-A860-12E97C61D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125F36-406E-4E41-949C-A089B43A0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3F03C-FB24-3141-843F-61A742A55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257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C500D3-5902-D04A-8FBB-79A407FEC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14C8EC-4A69-024E-83B1-7B8D32ECA4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12A443-271A-0841-AF71-81990603A2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876855-EC92-5B4A-A943-31146FB8FB7B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2C0682-7166-FD43-9720-3C50CE6842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F01E72-950D-3B4E-B10A-26E143C3CB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43F03C-FB24-3141-843F-61A742A55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799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92" userDrawn="1">
          <p15:clr>
            <a:srgbClr val="F26B43"/>
          </p15:clr>
        </p15:guide>
        <p15:guide id="2" pos="7488" userDrawn="1">
          <p15:clr>
            <a:srgbClr val="F26B43"/>
          </p15:clr>
        </p15:guide>
        <p15:guide id="3" orient="horz" pos="432" userDrawn="1">
          <p15:clr>
            <a:srgbClr val="F26B43"/>
          </p15:clr>
        </p15:guide>
        <p15:guide id="4" orient="horz" pos="472" userDrawn="1">
          <p15:clr>
            <a:srgbClr val="F26B43"/>
          </p15:clr>
        </p15:guide>
        <p15:guide id="5" orient="horz" pos="4104" userDrawn="1">
          <p15:clr>
            <a:srgbClr val="F26B43"/>
          </p15:clr>
        </p15:guide>
        <p15:guide id="6" orient="horz" pos="405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>
            <a:extLst>
              <a:ext uri="{FF2B5EF4-FFF2-40B4-BE49-F238E27FC236}">
                <a16:creationId xmlns:a16="http://schemas.microsoft.com/office/drawing/2014/main" id="{CD6608D6-255C-4FAA-A037-E5DCC31159DA}"/>
              </a:ext>
            </a:extLst>
          </p:cNvPr>
          <p:cNvSpPr/>
          <p:nvPr/>
        </p:nvSpPr>
        <p:spPr>
          <a:xfrm>
            <a:off x="3997568" y="1714421"/>
            <a:ext cx="4841524" cy="2435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L 形 45">
            <a:extLst>
              <a:ext uri="{FF2B5EF4-FFF2-40B4-BE49-F238E27FC236}">
                <a16:creationId xmlns:a16="http://schemas.microsoft.com/office/drawing/2014/main" id="{1DC5CEEE-A599-46A6-9CF5-EEB9E5DF408A}"/>
              </a:ext>
            </a:extLst>
          </p:cNvPr>
          <p:cNvSpPr/>
          <p:nvPr/>
        </p:nvSpPr>
        <p:spPr>
          <a:xfrm>
            <a:off x="758653" y="1710519"/>
            <a:ext cx="8075942" cy="4471610"/>
          </a:xfrm>
          <a:prstGeom prst="corner">
            <a:avLst>
              <a:gd name="adj1" fmla="val 45425"/>
              <a:gd name="adj2" fmla="val 71951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L 形 8">
            <a:extLst>
              <a:ext uri="{FF2B5EF4-FFF2-40B4-BE49-F238E27FC236}">
                <a16:creationId xmlns:a16="http://schemas.microsoft.com/office/drawing/2014/main" id="{FA1C3A23-7C25-469C-B8CE-B1FA4E4E2AD4}"/>
              </a:ext>
            </a:extLst>
          </p:cNvPr>
          <p:cNvSpPr/>
          <p:nvPr/>
        </p:nvSpPr>
        <p:spPr>
          <a:xfrm>
            <a:off x="758653" y="1710454"/>
            <a:ext cx="6429900" cy="4478957"/>
          </a:xfrm>
          <a:prstGeom prst="corner">
            <a:avLst>
              <a:gd name="adj1" fmla="val 16458"/>
              <a:gd name="adj2" fmla="val 31014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83ECED6-A3A7-44AF-997D-B0A8E16BC437}"/>
              </a:ext>
            </a:extLst>
          </p:cNvPr>
          <p:cNvSpPr/>
          <p:nvPr/>
        </p:nvSpPr>
        <p:spPr>
          <a:xfrm>
            <a:off x="9055918" y="0"/>
            <a:ext cx="3131113" cy="6858000"/>
          </a:xfrm>
          <a:prstGeom prst="rect">
            <a:avLst/>
          </a:prstGeom>
          <a:gradFill>
            <a:gsLst>
              <a:gs pos="0">
                <a:schemeClr val="accent3">
                  <a:lumMod val="50000"/>
                </a:schemeClr>
              </a:gs>
              <a:gs pos="71000">
                <a:schemeClr val="accent3">
                  <a:lumMod val="60000"/>
                  <a:lumOff val="40000"/>
                </a:schemeClr>
              </a:gs>
              <a:gs pos="39000">
                <a:schemeClr val="accent3">
                  <a:lumMod val="75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B83F997-78CB-5A48-BEC2-DAB4A8C8A6D1}"/>
              </a:ext>
            </a:extLst>
          </p:cNvPr>
          <p:cNvSpPr/>
          <p:nvPr/>
        </p:nvSpPr>
        <p:spPr bwMode="auto">
          <a:xfrm>
            <a:off x="958850" y="2161745"/>
            <a:ext cx="990600" cy="485775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  <a:ln w="3175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/>
          </a:extLst>
        </p:spPr>
        <p:txBody>
          <a:bodyPr/>
          <a:lstStyle/>
          <a:p>
            <a:pPr algn="ctr" eaLnBrk="1" hangingPunct="1">
              <a:defRPr/>
            </a:pPr>
            <a:r>
              <a:rPr lang="en-US" sz="2400" dirty="0">
                <a:cs typeface="+mn-ea"/>
                <a:sym typeface="+mn-lt"/>
              </a:rPr>
              <a:t>VEC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4503549C-0307-0249-9FA3-0DD76B095787}"/>
              </a:ext>
            </a:extLst>
          </p:cNvPr>
          <p:cNvSpPr/>
          <p:nvPr/>
        </p:nvSpPr>
        <p:spPr bwMode="auto">
          <a:xfrm>
            <a:off x="958850" y="3287457"/>
            <a:ext cx="990600" cy="485775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  <a:ln w="3175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/>
          </a:extLst>
        </p:spPr>
        <p:txBody>
          <a:bodyPr/>
          <a:lstStyle/>
          <a:p>
            <a:pPr algn="ctr" eaLnBrk="1" hangingPunct="1">
              <a:defRPr/>
            </a:pPr>
            <a:r>
              <a:rPr lang="en-US" sz="2400" dirty="0">
                <a:cs typeface="+mn-ea"/>
                <a:sym typeface="+mn-lt"/>
              </a:rPr>
              <a:t>LOP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D8043B3E-8C53-254E-B4E4-115514E1877D}"/>
              </a:ext>
            </a:extLst>
          </p:cNvPr>
          <p:cNvSpPr/>
          <p:nvPr/>
        </p:nvSpPr>
        <p:spPr bwMode="auto">
          <a:xfrm>
            <a:off x="2590800" y="2158570"/>
            <a:ext cx="990600" cy="488950"/>
          </a:xfrm>
          <a:prstGeom prst="roundRect">
            <a:avLst/>
          </a:prstGeom>
          <a:solidFill>
            <a:srgbClr val="FFFF00">
              <a:alpha val="20000"/>
            </a:srgbClr>
          </a:solidFill>
          <a:ln w="31750" cap="flat" cmpd="sng" algn="ctr">
            <a:solidFill>
              <a:schemeClr val="accent4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/>
          </a:extLst>
        </p:spPr>
        <p:txBody>
          <a:bodyPr/>
          <a:lstStyle/>
          <a:p>
            <a:pPr algn="ctr" eaLnBrk="1" hangingPunct="1">
              <a:defRPr/>
            </a:pPr>
            <a:r>
              <a:rPr lang="en-US" sz="2400" dirty="0">
                <a:cs typeface="+mn-ea"/>
                <a:sym typeface="+mn-lt"/>
              </a:rPr>
              <a:t>MAT</a:t>
            </a:r>
          </a:p>
        </p:txBody>
      </p:sp>
      <p:cxnSp>
        <p:nvCxnSpPr>
          <p:cNvPr id="8" name="Elbow Connector 13">
            <a:extLst>
              <a:ext uri="{FF2B5EF4-FFF2-40B4-BE49-F238E27FC236}">
                <a16:creationId xmlns:a16="http://schemas.microsoft.com/office/drawing/2014/main" id="{05B8B76E-E895-634A-A85F-CF9A72DE560F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 bwMode="auto">
          <a:xfrm flipV="1">
            <a:off x="1949450" y="2403045"/>
            <a:ext cx="641350" cy="1127300"/>
          </a:xfrm>
          <a:prstGeom prst="bentConnector3">
            <a:avLst>
              <a:gd name="adj1" fmla="val 61639"/>
            </a:avLst>
          </a:prstGeom>
          <a:noFill/>
          <a:ln w="19050" algn="ctr">
            <a:solidFill>
              <a:srgbClr val="2F1A14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DAD8BEBF-789B-F142-847E-64D00F491E61}"/>
              </a:ext>
            </a:extLst>
          </p:cNvPr>
          <p:cNvSpPr/>
          <p:nvPr/>
        </p:nvSpPr>
        <p:spPr bwMode="auto">
          <a:xfrm>
            <a:off x="4230688" y="3284106"/>
            <a:ext cx="990600" cy="485775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 w="317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/>
          </a:extLst>
        </p:spPr>
        <p:txBody>
          <a:bodyPr/>
          <a:lstStyle/>
          <a:p>
            <a:pPr algn="ctr" eaLnBrk="1" hangingPunct="1">
              <a:defRPr/>
            </a:pPr>
            <a:r>
              <a:rPr lang="en-US" sz="2400" dirty="0">
                <a:cs typeface="+mn-ea"/>
                <a:sym typeface="+mn-lt"/>
              </a:rPr>
              <a:t>SOL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534CCE5-B3EA-9540-ACD1-D083F38B9310}"/>
              </a:ext>
            </a:extLst>
          </p:cNvPr>
          <p:cNvSpPr txBox="1"/>
          <p:nvPr/>
        </p:nvSpPr>
        <p:spPr>
          <a:xfrm>
            <a:off x="850107" y="1820640"/>
            <a:ext cx="1220787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sz="1600" dirty="0">
                <a:solidFill>
                  <a:schemeClr val="accent5">
                    <a:lumMod val="75000"/>
                  </a:schemeClr>
                </a:solidFill>
                <a:cs typeface="+mn-ea"/>
                <a:sym typeface="+mn-lt"/>
              </a:rPr>
              <a:t>vector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47C8E9-23D4-D340-AE47-2B8CCF59D25D}"/>
              </a:ext>
            </a:extLst>
          </p:cNvPr>
          <p:cNvSpPr txBox="1"/>
          <p:nvPr/>
        </p:nvSpPr>
        <p:spPr>
          <a:xfrm>
            <a:off x="619125" y="2931141"/>
            <a:ext cx="1682750" cy="3397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sz="1600" dirty="0">
                <a:solidFill>
                  <a:schemeClr val="accent5">
                    <a:lumMod val="75000"/>
                  </a:schemeClr>
                </a:solidFill>
                <a:cs typeface="+mn-ea"/>
                <a:sym typeface="+mn-lt"/>
              </a:rPr>
              <a:t>linear operator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EE9A693-1A4F-744C-803E-2DCBF330524E}"/>
              </a:ext>
            </a:extLst>
          </p:cNvPr>
          <p:cNvSpPr txBox="1"/>
          <p:nvPr/>
        </p:nvSpPr>
        <p:spPr>
          <a:xfrm>
            <a:off x="2279650" y="1820432"/>
            <a:ext cx="1606550" cy="33855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sz="1600" dirty="0">
                <a:solidFill>
                  <a:schemeClr val="accent4">
                    <a:lumMod val="75000"/>
                  </a:schemeClr>
                </a:solidFill>
                <a:cs typeface="+mn-ea"/>
                <a:sym typeface="+mn-lt"/>
              </a:rPr>
              <a:t>sparse matrix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3CCEBF-34C8-2648-92C3-970D4F51D419}"/>
              </a:ext>
            </a:extLst>
          </p:cNvPr>
          <p:cNvSpPr txBox="1"/>
          <p:nvPr/>
        </p:nvSpPr>
        <p:spPr>
          <a:xfrm>
            <a:off x="3948283" y="3762218"/>
            <a:ext cx="1517650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sz="1600" dirty="0">
                <a:solidFill>
                  <a:schemeClr val="accent3">
                    <a:lumMod val="75000"/>
                  </a:schemeClr>
                </a:solidFill>
                <a:cs typeface="+mn-ea"/>
                <a:sym typeface="+mn-lt"/>
              </a:rPr>
              <a:t>solver</a:t>
            </a:r>
          </a:p>
        </p:txBody>
      </p:sp>
      <p:sp>
        <p:nvSpPr>
          <p:cNvPr id="18" name="Snip Single Corner Rectangle 17">
            <a:extLst>
              <a:ext uri="{FF2B5EF4-FFF2-40B4-BE49-F238E27FC236}">
                <a16:creationId xmlns:a16="http://schemas.microsoft.com/office/drawing/2014/main" id="{B68B2B9A-D862-6649-98D4-92AB43192343}"/>
              </a:ext>
            </a:extLst>
          </p:cNvPr>
          <p:cNvSpPr>
            <a:spLocks/>
          </p:cNvSpPr>
          <p:nvPr/>
        </p:nvSpPr>
        <p:spPr bwMode="auto">
          <a:xfrm>
            <a:off x="3960289" y="4701745"/>
            <a:ext cx="1568356" cy="641350"/>
          </a:xfrm>
          <a:prstGeom prst="snip1Rect">
            <a:avLst/>
          </a:prstGeom>
          <a:solidFill>
            <a:srgbClr val="FFFF00">
              <a:alpha val="20000"/>
            </a:srgbClr>
          </a:solidFill>
          <a:ln w="31750" cap="flat" cmpd="sng" algn="ctr">
            <a:solidFill>
              <a:schemeClr val="accent4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/>
          </a:extLst>
        </p:spPr>
        <p:txBody>
          <a:bodyPr/>
          <a:lstStyle/>
          <a:p>
            <a:pPr algn="ctr" eaLnBrk="1" hangingPunct="1">
              <a:defRPr/>
            </a:pPr>
            <a:r>
              <a:rPr lang="en-US" sz="1600" dirty="0">
                <a:cs typeface="+mn-ea"/>
                <a:sym typeface="+mn-lt"/>
              </a:rPr>
              <a:t>Restriction constructor</a:t>
            </a:r>
          </a:p>
        </p:txBody>
      </p:sp>
      <p:sp>
        <p:nvSpPr>
          <p:cNvPr id="19" name="Snip Single Corner Rectangle 18">
            <a:extLst>
              <a:ext uri="{FF2B5EF4-FFF2-40B4-BE49-F238E27FC236}">
                <a16:creationId xmlns:a16="http://schemas.microsoft.com/office/drawing/2014/main" id="{ACE2F6BE-2FDF-9244-A1F4-A8E1B5DD9778}"/>
              </a:ext>
            </a:extLst>
          </p:cNvPr>
          <p:cNvSpPr>
            <a:spLocks/>
          </p:cNvSpPr>
          <p:nvPr/>
        </p:nvSpPr>
        <p:spPr bwMode="auto">
          <a:xfrm>
            <a:off x="5620196" y="4701745"/>
            <a:ext cx="1568356" cy="641350"/>
          </a:xfrm>
          <a:prstGeom prst="snip1Rect">
            <a:avLst/>
          </a:prstGeom>
          <a:solidFill>
            <a:srgbClr val="FFFF00">
              <a:alpha val="20000"/>
            </a:srgbClr>
          </a:solidFill>
          <a:ln w="31750" cap="flat" cmpd="sng" algn="ctr">
            <a:solidFill>
              <a:schemeClr val="accent4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/>
          </a:extLst>
        </p:spPr>
        <p:txBody>
          <a:bodyPr/>
          <a:lstStyle/>
          <a:p>
            <a:pPr algn="ctr" eaLnBrk="1" hangingPunct="1">
              <a:defRPr/>
            </a:pPr>
            <a:r>
              <a:rPr lang="en-US" sz="1600" dirty="0">
                <a:cs typeface="+mn-ea"/>
                <a:sym typeface="+mn-lt"/>
              </a:rPr>
              <a:t>Prolongation constructor</a:t>
            </a:r>
          </a:p>
        </p:txBody>
      </p:sp>
      <p:sp>
        <p:nvSpPr>
          <p:cNvPr id="20" name="Snip Single Corner Rectangle 19">
            <a:extLst>
              <a:ext uri="{FF2B5EF4-FFF2-40B4-BE49-F238E27FC236}">
                <a16:creationId xmlns:a16="http://schemas.microsoft.com/office/drawing/2014/main" id="{7E1117DC-7DF4-4D44-A310-4054CF4BECB4}"/>
              </a:ext>
            </a:extLst>
          </p:cNvPr>
          <p:cNvSpPr/>
          <p:nvPr/>
        </p:nvSpPr>
        <p:spPr bwMode="auto">
          <a:xfrm>
            <a:off x="3960289" y="4285820"/>
            <a:ext cx="3228263" cy="352425"/>
          </a:xfrm>
          <a:prstGeom prst="snip1Rect">
            <a:avLst/>
          </a:prstGeom>
          <a:solidFill>
            <a:srgbClr val="FFFF00">
              <a:alpha val="20000"/>
            </a:srgbClr>
          </a:solidFill>
          <a:ln w="31750" cap="flat" cmpd="sng" algn="ctr">
            <a:solidFill>
              <a:schemeClr val="accent4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/>
          </a:ex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1600" dirty="0">
                <a:cs typeface="+mn-ea"/>
                <a:sym typeface="+mn-lt"/>
              </a:rPr>
              <a:t>Coarse problem constructor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54C27B8-4BC1-6B42-98B8-FEE4B407586F}"/>
              </a:ext>
            </a:extLst>
          </p:cNvPr>
          <p:cNvSpPr txBox="1"/>
          <p:nvPr/>
        </p:nvSpPr>
        <p:spPr>
          <a:xfrm>
            <a:off x="754856" y="270288"/>
            <a:ext cx="8091043" cy="1015663"/>
          </a:xfrm>
          <a:prstGeom prst="rect">
            <a:avLst/>
          </a:prstGeom>
          <a:noFill/>
          <a:ln w="28575">
            <a:solidFill>
              <a:schemeClr val="bg2">
                <a:lumMod val="25000"/>
                <a:alpha val="62000"/>
              </a:schemeClr>
            </a:solidFill>
            <a:prstDash val="solid"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000" dirty="0" err="1">
                <a:solidFill>
                  <a:srgbClr val="EB0000"/>
                </a:solidFill>
                <a:cs typeface="+mn-ea"/>
                <a:sym typeface="+mn-lt"/>
              </a:rPr>
              <a:t>FaspRetCode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2000" dirty="0">
                <a:solidFill>
                  <a:schemeClr val="accent5">
                    <a:lumMod val="75000"/>
                  </a:schemeClr>
                </a:solidFill>
                <a:cs typeface="+mn-ea"/>
                <a:sym typeface="+mn-lt"/>
              </a:rPr>
              <a:t>LOP </a:t>
            </a:r>
            <a:r>
              <a:rPr lang="en-US" altLang="zh-CN" sz="2000" dirty="0">
                <a:solidFill>
                  <a:schemeClr val="accent3">
                    <a:lumMod val="75000"/>
                  </a:schemeClr>
                </a:solidFill>
                <a:cs typeface="+mn-ea"/>
                <a:sym typeface="+mn-lt"/>
              </a:rPr>
              <a:t>:: 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  <a:cs typeface="+mn-ea"/>
                <a:sym typeface="+mn-lt"/>
              </a:rPr>
              <a:t>Solve</a:t>
            </a:r>
            <a:r>
              <a:rPr lang="en-US" sz="2000" dirty="0">
                <a:cs typeface="+mn-ea"/>
                <a:sym typeface="+mn-lt"/>
              </a:rPr>
              <a:t>(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cs typeface="+mn-ea"/>
                <a:sym typeface="+mn-lt"/>
              </a:rPr>
              <a:t>VEC&amp; </a:t>
            </a:r>
            <a:r>
              <a:rPr lang="en-US" sz="2000" dirty="0">
                <a:cs typeface="+mn-ea"/>
                <a:sym typeface="+mn-lt"/>
              </a:rPr>
              <a:t>b,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cs typeface="+mn-ea"/>
                <a:sym typeface="+mn-lt"/>
              </a:rPr>
              <a:t>VEC&amp; </a:t>
            </a:r>
            <a:r>
              <a:rPr lang="en-US" sz="2000" dirty="0">
                <a:cs typeface="+mn-ea"/>
                <a:sym typeface="+mn-lt"/>
              </a:rPr>
              <a:t>x)</a:t>
            </a:r>
          </a:p>
          <a:p>
            <a:pPr>
              <a:defRPr/>
            </a:pPr>
            <a:r>
              <a:rPr lang="en-US" sz="2000" dirty="0" err="1">
                <a:solidFill>
                  <a:srgbClr val="EB0000"/>
                </a:solidFill>
                <a:cs typeface="+mn-ea"/>
                <a:sym typeface="+mn-lt"/>
              </a:rPr>
              <a:t>FaspRetCode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2000" dirty="0">
                <a:solidFill>
                  <a:schemeClr val="accent5">
                    <a:lumMod val="75000"/>
                  </a:schemeClr>
                </a:solidFill>
                <a:cs typeface="+mn-ea"/>
                <a:sym typeface="+mn-lt"/>
              </a:rPr>
              <a:t>LOP </a:t>
            </a:r>
            <a:r>
              <a:rPr lang="en-US" altLang="zh-CN" sz="2000" dirty="0">
                <a:solidFill>
                  <a:schemeClr val="accent3">
                    <a:lumMod val="75000"/>
                  </a:schemeClr>
                </a:solidFill>
                <a:cs typeface="+mn-ea"/>
                <a:sym typeface="+mn-lt"/>
              </a:rPr>
              <a:t>:: 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  <a:cs typeface="+mn-ea"/>
                <a:sym typeface="+mn-lt"/>
              </a:rPr>
              <a:t>Solve</a:t>
            </a:r>
            <a:r>
              <a:rPr lang="en-US" sz="2000" dirty="0">
                <a:cs typeface="+mn-ea"/>
                <a:sym typeface="+mn-lt"/>
              </a:rPr>
              <a:t>(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cs typeface="+mn-ea"/>
                <a:sym typeface="+mn-lt"/>
              </a:rPr>
              <a:t>VEC&amp; </a:t>
            </a:r>
            <a:r>
              <a:rPr lang="en-US" sz="2000" dirty="0">
                <a:cs typeface="+mn-ea"/>
                <a:sym typeface="+mn-lt"/>
              </a:rPr>
              <a:t>b,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cs typeface="+mn-ea"/>
                <a:sym typeface="+mn-lt"/>
              </a:rPr>
              <a:t>VEC&amp; </a:t>
            </a:r>
            <a:r>
              <a:rPr lang="en-US" sz="2000" dirty="0">
                <a:cs typeface="+mn-ea"/>
                <a:sym typeface="+mn-lt"/>
              </a:rPr>
              <a:t>x, 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cs typeface="+mn-ea"/>
                <a:sym typeface="+mn-lt"/>
              </a:rPr>
              <a:t>SOL&amp;</a:t>
            </a:r>
            <a:r>
              <a:rPr lang="en-US" sz="2000" dirty="0">
                <a:cs typeface="+mn-ea"/>
                <a:sym typeface="+mn-lt"/>
              </a:rPr>
              <a:t> pc)</a:t>
            </a:r>
          </a:p>
          <a:p>
            <a:pPr>
              <a:defRPr/>
            </a:pPr>
            <a:r>
              <a:rPr lang="en-US" sz="2000" dirty="0" err="1">
                <a:solidFill>
                  <a:srgbClr val="EB0000"/>
                </a:solidFill>
                <a:cs typeface="+mn-ea"/>
                <a:sym typeface="+mn-lt"/>
              </a:rPr>
              <a:t>FaspRetCode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2000" dirty="0">
                <a:solidFill>
                  <a:schemeClr val="accent4">
                    <a:lumMod val="75000"/>
                  </a:schemeClr>
                </a:solidFill>
                <a:cs typeface="+mn-ea"/>
                <a:sym typeface="+mn-lt"/>
              </a:rPr>
              <a:t>MAT </a:t>
            </a:r>
            <a:r>
              <a:rPr lang="en-US" altLang="zh-CN" sz="2000" dirty="0">
                <a:solidFill>
                  <a:schemeClr val="accent3">
                    <a:lumMod val="75000"/>
                  </a:schemeClr>
                </a:solidFill>
                <a:cs typeface="+mn-ea"/>
                <a:sym typeface="+mn-lt"/>
              </a:rPr>
              <a:t>:: 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  <a:cs typeface="+mn-ea"/>
                <a:sym typeface="+mn-lt"/>
              </a:rPr>
              <a:t>Solve</a:t>
            </a:r>
            <a:r>
              <a:rPr lang="en-US" sz="2000" dirty="0">
                <a:cs typeface="+mn-ea"/>
                <a:sym typeface="+mn-lt"/>
              </a:rPr>
              <a:t>(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cs typeface="+mn-ea"/>
                <a:sym typeface="+mn-lt"/>
              </a:rPr>
              <a:t>VEC&amp; </a:t>
            </a:r>
            <a:r>
              <a:rPr lang="en-US" sz="2000" dirty="0">
                <a:cs typeface="+mn-ea"/>
                <a:sym typeface="+mn-lt"/>
              </a:rPr>
              <a:t>b,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cs typeface="+mn-ea"/>
                <a:sym typeface="+mn-lt"/>
              </a:rPr>
              <a:t>VEC&amp; </a:t>
            </a:r>
            <a:r>
              <a:rPr lang="en-US" sz="2000" dirty="0">
                <a:cs typeface="+mn-ea"/>
                <a:sym typeface="+mn-lt"/>
              </a:rPr>
              <a:t>x, 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cs typeface="+mn-ea"/>
                <a:sym typeface="+mn-lt"/>
              </a:rPr>
              <a:t>SOL&amp;</a:t>
            </a:r>
            <a:r>
              <a:rPr lang="en-US" sz="2000" dirty="0">
                <a:cs typeface="+mn-ea"/>
                <a:sym typeface="+mn-lt"/>
              </a:rPr>
              <a:t> pc, Param&amp; par)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FA7E5199-151F-8142-A473-1076DCAE4E0A}"/>
              </a:ext>
            </a:extLst>
          </p:cNvPr>
          <p:cNvSpPr/>
          <p:nvPr/>
        </p:nvSpPr>
        <p:spPr bwMode="auto">
          <a:xfrm>
            <a:off x="958620" y="5542055"/>
            <a:ext cx="6029983" cy="527050"/>
          </a:xfrm>
          <a:prstGeom prst="roundRect">
            <a:avLst/>
          </a:prstGeom>
          <a:solidFill>
            <a:schemeClr val="tx1">
              <a:lumMod val="10000"/>
              <a:lumOff val="90000"/>
              <a:alpha val="65000"/>
            </a:schemeClr>
          </a:solidFill>
          <a:ln w="3175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/>
          </a:ex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2000" dirty="0">
                <a:solidFill>
                  <a:schemeClr val="tx1"/>
                </a:solidFill>
                <a:cs typeface="+mn-ea"/>
                <a:sym typeface="+mn-lt"/>
              </a:rPr>
              <a:t>Multilevel Iterative method Midware Layer (MIML)</a:t>
            </a:r>
          </a:p>
        </p:txBody>
      </p:sp>
      <p:sp>
        <p:nvSpPr>
          <p:cNvPr id="30" name="Snip Single Corner Rectangle 29">
            <a:extLst>
              <a:ext uri="{FF2B5EF4-FFF2-40B4-BE49-F238E27FC236}">
                <a16:creationId xmlns:a16="http://schemas.microsoft.com/office/drawing/2014/main" id="{CDF28222-0405-1F4A-A3C7-E6BDC765492D}"/>
              </a:ext>
            </a:extLst>
          </p:cNvPr>
          <p:cNvSpPr/>
          <p:nvPr/>
        </p:nvSpPr>
        <p:spPr bwMode="auto">
          <a:xfrm>
            <a:off x="2286000" y="4276295"/>
            <a:ext cx="1582738" cy="1079500"/>
          </a:xfrm>
          <a:prstGeom prst="snip1Rect">
            <a:avLst/>
          </a:prstGeom>
          <a:solidFill>
            <a:srgbClr val="FFFF00">
              <a:alpha val="20000"/>
            </a:srgbClr>
          </a:solidFill>
          <a:ln w="31750" cap="flat" cmpd="sng" algn="ctr">
            <a:solidFill>
              <a:schemeClr val="accent4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/>
          </a:extLst>
        </p:spPr>
        <p:txBody>
          <a:bodyPr/>
          <a:lstStyle/>
          <a:p>
            <a:pPr algn="ctr" eaLnBrk="1" hangingPunct="1">
              <a:defRPr/>
            </a:pPr>
            <a:r>
              <a:rPr lang="en-US" sz="1800" dirty="0">
                <a:cs typeface="+mn-ea"/>
                <a:sym typeface="+mn-lt"/>
              </a:rPr>
              <a:t>Approximate or exact factorization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4D0CFB9C-4E98-B041-A39F-42159757939B}"/>
              </a:ext>
            </a:extLst>
          </p:cNvPr>
          <p:cNvSpPr/>
          <p:nvPr/>
        </p:nvSpPr>
        <p:spPr bwMode="auto">
          <a:xfrm>
            <a:off x="958850" y="4414756"/>
            <a:ext cx="990600" cy="485775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  <a:ln w="3175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/>
          </a:extLst>
        </p:spPr>
        <p:txBody>
          <a:bodyPr/>
          <a:lstStyle/>
          <a:p>
            <a:pPr algn="ctr" eaLnBrk="1" hangingPunct="1">
              <a:defRPr/>
            </a:pPr>
            <a:r>
              <a:rPr lang="en-US" sz="2400" dirty="0">
                <a:cs typeface="+mn-ea"/>
                <a:sym typeface="+mn-lt"/>
              </a:rPr>
              <a:t>MAP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F9046A2-B013-DD44-8919-68C5C54D9DBE}"/>
              </a:ext>
            </a:extLst>
          </p:cNvPr>
          <p:cNvSpPr txBox="1"/>
          <p:nvPr/>
        </p:nvSpPr>
        <p:spPr>
          <a:xfrm>
            <a:off x="642144" y="4062767"/>
            <a:ext cx="1636712" cy="3381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sz="1600" dirty="0">
                <a:solidFill>
                  <a:schemeClr val="accent5">
                    <a:lumMod val="75000"/>
                  </a:schemeClr>
                </a:solidFill>
                <a:cs typeface="+mn-ea"/>
                <a:sym typeface="+mn-lt"/>
              </a:rPr>
              <a:t>parallel</a:t>
            </a:r>
          </a:p>
        </p:txBody>
      </p:sp>
      <p:sp>
        <p:nvSpPr>
          <p:cNvPr id="34" name="Round Same Side Corner Rectangle 33">
            <a:extLst>
              <a:ext uri="{FF2B5EF4-FFF2-40B4-BE49-F238E27FC236}">
                <a16:creationId xmlns:a16="http://schemas.microsoft.com/office/drawing/2014/main" id="{DF7FD25A-41A6-2349-80DC-39A61C737162}"/>
              </a:ext>
            </a:extLst>
          </p:cNvPr>
          <p:cNvSpPr/>
          <p:nvPr/>
        </p:nvSpPr>
        <p:spPr bwMode="auto">
          <a:xfrm>
            <a:off x="7325153" y="4284232"/>
            <a:ext cx="1360897" cy="1774825"/>
          </a:xfrm>
          <a:prstGeom prst="round2SameRect">
            <a:avLst/>
          </a:prstGeom>
          <a:solidFill>
            <a:schemeClr val="accent1">
              <a:lumMod val="90000"/>
              <a:alpha val="44000"/>
            </a:schemeClr>
          </a:solidFill>
          <a:ln w="254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/>
          </a:ex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1600" dirty="0">
                <a:cs typeface="+mn-ea"/>
                <a:sym typeface="+mn-lt"/>
              </a:rPr>
              <a:t>Interface to basic sparse linear algebra</a:t>
            </a:r>
          </a:p>
        </p:txBody>
      </p:sp>
      <p:cxnSp>
        <p:nvCxnSpPr>
          <p:cNvPr id="35" name="Straight Arrow Connector 13">
            <a:extLst>
              <a:ext uri="{FF2B5EF4-FFF2-40B4-BE49-F238E27FC236}">
                <a16:creationId xmlns:a16="http://schemas.microsoft.com/office/drawing/2014/main" id="{22471E1C-F158-FB4C-A9FB-A945BD2C7BE4}"/>
              </a:ext>
            </a:extLst>
          </p:cNvPr>
          <p:cNvCxnSpPr>
            <a:cxnSpLocks/>
          </p:cNvCxnSpPr>
          <p:nvPr/>
        </p:nvCxnSpPr>
        <p:spPr bwMode="auto">
          <a:xfrm flipV="1">
            <a:off x="748602" y="1457011"/>
            <a:ext cx="20219" cy="4707656"/>
          </a:xfrm>
          <a:prstGeom prst="straightConnector1">
            <a:avLst/>
          </a:prstGeom>
          <a:noFill/>
          <a:ln w="25400" algn="ctr">
            <a:solidFill>
              <a:srgbClr val="2F1A14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" name="Straight Arrow Connector 50">
            <a:extLst>
              <a:ext uri="{FF2B5EF4-FFF2-40B4-BE49-F238E27FC236}">
                <a16:creationId xmlns:a16="http://schemas.microsoft.com/office/drawing/2014/main" id="{0722BDC4-E6EF-2945-8109-A80A1F96DE55}"/>
              </a:ext>
            </a:extLst>
          </p:cNvPr>
          <p:cNvCxnSpPr>
            <a:cxnSpLocks/>
          </p:cNvCxnSpPr>
          <p:nvPr/>
        </p:nvCxnSpPr>
        <p:spPr bwMode="auto">
          <a:xfrm>
            <a:off x="754856" y="6189412"/>
            <a:ext cx="8273151" cy="12571"/>
          </a:xfrm>
          <a:prstGeom prst="straightConnector1">
            <a:avLst/>
          </a:prstGeom>
          <a:noFill/>
          <a:ln w="25400" algn="ctr">
            <a:solidFill>
              <a:srgbClr val="2F1A14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24A8ED0B-F579-224C-8CDB-B9452225B7F4}"/>
              </a:ext>
            </a:extLst>
          </p:cNvPr>
          <p:cNvSpPr txBox="1"/>
          <p:nvPr/>
        </p:nvSpPr>
        <p:spPr>
          <a:xfrm>
            <a:off x="361904" y="2625364"/>
            <a:ext cx="400110" cy="2370951"/>
          </a:xfrm>
          <a:prstGeom prst="rect">
            <a:avLst/>
          </a:prstGeom>
          <a:noFill/>
        </p:spPr>
        <p:txBody>
          <a:bodyPr vert="vert270" wrap="square">
            <a:spAutoFit/>
          </a:bodyPr>
          <a:lstStyle/>
          <a:p>
            <a:pPr algn="ctr">
              <a:defRPr/>
            </a:pPr>
            <a:r>
              <a:rPr lang="en-US" altLang="zh-CN" sz="1400" b="1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rPr>
              <a:t>Implementation Hierarchy</a:t>
            </a:r>
            <a:endParaRPr lang="en-US" sz="1400" b="1" dirty="0">
              <a:solidFill>
                <a:schemeClr val="bg2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8" name="TextBox 56">
            <a:extLst>
              <a:ext uri="{FF2B5EF4-FFF2-40B4-BE49-F238E27FC236}">
                <a16:creationId xmlns:a16="http://schemas.microsoft.com/office/drawing/2014/main" id="{4F3D2574-E983-1B43-968F-EA0330FF06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9538" y="6202048"/>
            <a:ext cx="23637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1400" b="1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rPr>
              <a:t>Abstraction</a:t>
            </a:r>
            <a:r>
              <a:rPr lang="zh-CN" altLang="en-US" sz="1400" b="1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1400" b="1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rPr>
              <a:t>Level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BE70DEF-D8F2-B842-9438-C4A9F9C5BB3C}"/>
              </a:ext>
            </a:extLst>
          </p:cNvPr>
          <p:cNvCxnSpPr>
            <a:cxnSpLocks/>
          </p:cNvCxnSpPr>
          <p:nvPr/>
        </p:nvCxnSpPr>
        <p:spPr bwMode="auto">
          <a:xfrm>
            <a:off x="7188552" y="5443107"/>
            <a:ext cx="0" cy="758876"/>
          </a:xfrm>
          <a:prstGeom prst="line">
            <a:avLst/>
          </a:prstGeom>
          <a:ln w="31750" cap="flat" cmpd="sng" algn="ctr">
            <a:solidFill>
              <a:schemeClr val="accent5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xtLst>
            <a:ext uri="{AF507438-7753-43e0-B8FC-AC1667EBCBE1}"/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0" name="TextBox 20">
            <a:extLst>
              <a:ext uri="{FF2B5EF4-FFF2-40B4-BE49-F238E27FC236}">
                <a16:creationId xmlns:a16="http://schemas.microsoft.com/office/drawing/2014/main" id="{BF95C053-8133-E540-BF69-ABA0313FF2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20032" y="1330897"/>
            <a:ext cx="82586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altLang="en-US" b="1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rPr>
              <a:t>Users</a:t>
            </a:r>
          </a:p>
        </p:txBody>
      </p:sp>
      <p:sp>
        <p:nvSpPr>
          <p:cNvPr id="41" name="TextBox 61">
            <a:extLst>
              <a:ext uri="{FF2B5EF4-FFF2-40B4-BE49-F238E27FC236}">
                <a16:creationId xmlns:a16="http://schemas.microsoft.com/office/drawing/2014/main" id="{4807003D-5D2C-9446-AA54-023FDBE9DE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961" y="6202048"/>
            <a:ext cx="142859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b="1" dirty="0">
                <a:solidFill>
                  <a:schemeClr val="accent5">
                    <a:lumMod val="75000"/>
                  </a:schemeClr>
                </a:solidFill>
                <a:cs typeface="+mn-ea"/>
                <a:sym typeface="+mn-lt"/>
              </a:rPr>
              <a:t>Developers</a:t>
            </a:r>
          </a:p>
        </p:txBody>
      </p:sp>
      <p:sp>
        <p:nvSpPr>
          <p:cNvPr id="42" name="Oval 5">
            <a:extLst>
              <a:ext uri="{FF2B5EF4-FFF2-40B4-BE49-F238E27FC236}">
                <a16:creationId xmlns:a16="http://schemas.microsoft.com/office/drawing/2014/main" id="{132B92CD-FA97-2043-A643-0EF7A71753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138" y="6159185"/>
            <a:ext cx="71437" cy="73025"/>
          </a:xfrm>
          <a:prstGeom prst="ellipse">
            <a:avLst/>
          </a:prstGeom>
          <a:solidFill>
            <a:schemeClr val="tx1"/>
          </a:solidFill>
          <a:ln w="25400" algn="ctr">
            <a:solidFill>
              <a:srgbClr val="2F1A14"/>
            </a:solidFill>
            <a:round/>
            <a:headEnd/>
            <a:tailEnd/>
          </a:ln>
        </p:spPr>
        <p:txBody>
          <a:bodyPr/>
          <a:lstStyle/>
          <a:p>
            <a:pPr algn="ctr" eaLnBrk="1" hangingPunct="1"/>
            <a:endParaRPr lang="en-US" altLang="en-US" sz="4800">
              <a:cs typeface="+mn-ea"/>
              <a:sym typeface="+mn-lt"/>
            </a:endParaRPr>
          </a:p>
        </p:txBody>
      </p:sp>
      <p:cxnSp>
        <p:nvCxnSpPr>
          <p:cNvPr id="43" name="Straight Arrow Connector 24">
            <a:extLst>
              <a:ext uri="{FF2B5EF4-FFF2-40B4-BE49-F238E27FC236}">
                <a16:creationId xmlns:a16="http://schemas.microsoft.com/office/drawing/2014/main" id="{4B4C8A21-B8AA-3D4A-B7E6-A97547D0D821}"/>
              </a:ext>
            </a:extLst>
          </p:cNvPr>
          <p:cNvCxnSpPr>
            <a:cxnSpLocks noChangeShapeType="1"/>
            <a:stCxn id="5" idx="3"/>
            <a:endCxn id="11" idx="1"/>
          </p:cNvCxnSpPr>
          <p:nvPr/>
        </p:nvCxnSpPr>
        <p:spPr bwMode="auto">
          <a:xfrm flipV="1">
            <a:off x="1949450" y="3526994"/>
            <a:ext cx="2281238" cy="3351"/>
          </a:xfrm>
          <a:prstGeom prst="straightConnector1">
            <a:avLst/>
          </a:prstGeom>
          <a:noFill/>
          <a:ln w="19050" algn="ctr">
            <a:solidFill>
              <a:srgbClr val="2F1A14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" name="Elbow Connector 27">
            <a:extLst>
              <a:ext uri="{FF2B5EF4-FFF2-40B4-BE49-F238E27FC236}">
                <a16:creationId xmlns:a16="http://schemas.microsoft.com/office/drawing/2014/main" id="{62611482-E9BF-1544-9316-9162D3052120}"/>
              </a:ext>
            </a:extLst>
          </p:cNvPr>
          <p:cNvCxnSpPr>
            <a:cxnSpLocks/>
          </p:cNvCxnSpPr>
          <p:nvPr/>
        </p:nvCxnSpPr>
        <p:spPr bwMode="auto">
          <a:xfrm>
            <a:off x="776513" y="1714421"/>
            <a:ext cx="6412039" cy="3728686"/>
          </a:xfrm>
          <a:prstGeom prst="bentConnector3">
            <a:avLst>
              <a:gd name="adj1" fmla="val 21322"/>
            </a:avLst>
          </a:prstGeom>
          <a:noFill/>
          <a:ln w="31750" algn="ctr">
            <a:solidFill>
              <a:schemeClr val="accent5">
                <a:lumMod val="75000"/>
              </a:schemeClr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D858DA47-4C06-1D4B-ACFC-61D5B61638DA}"/>
              </a:ext>
            </a:extLst>
          </p:cNvPr>
          <p:cNvCxnSpPr>
            <a:cxnSpLocks/>
          </p:cNvCxnSpPr>
          <p:nvPr/>
        </p:nvCxnSpPr>
        <p:spPr bwMode="auto">
          <a:xfrm>
            <a:off x="2179637" y="1714421"/>
            <a:ext cx="6666262" cy="2435554"/>
          </a:xfrm>
          <a:prstGeom prst="bentConnector3">
            <a:avLst>
              <a:gd name="adj1" fmla="val 26938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31750" cap="flat" cmpd="sng" algn="ctr">
            <a:solidFill>
              <a:schemeClr val="accent4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/>
          </a:extLst>
        </p:spPr>
      </p:cxnSp>
      <p:sp>
        <p:nvSpPr>
          <p:cNvPr id="48" name="Round Same Side Corner Rectangle 47">
            <a:extLst>
              <a:ext uri="{FF2B5EF4-FFF2-40B4-BE49-F238E27FC236}">
                <a16:creationId xmlns:a16="http://schemas.microsoft.com/office/drawing/2014/main" id="{76281F11-2A13-C44B-8018-C6544376848F}"/>
              </a:ext>
            </a:extLst>
          </p:cNvPr>
          <p:cNvSpPr/>
          <p:nvPr/>
        </p:nvSpPr>
        <p:spPr bwMode="auto">
          <a:xfrm>
            <a:off x="7297295" y="1831483"/>
            <a:ext cx="1388754" cy="952564"/>
          </a:xfrm>
          <a:prstGeom prst="round2SameRect">
            <a:avLst/>
          </a:prstGeom>
          <a:solidFill>
            <a:schemeClr val="accent1">
              <a:lumMod val="90000"/>
              <a:alpha val="44000"/>
            </a:schemeClr>
          </a:solidFill>
          <a:ln w="254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/>
          </a:ex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1600" dirty="0">
                <a:cs typeface="+mn-ea"/>
                <a:sym typeface="+mn-lt"/>
              </a:rPr>
              <a:t>Adaptive Solver Interface</a:t>
            </a:r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48E720B9-6E71-C347-9726-04E951F4936E}"/>
              </a:ext>
            </a:extLst>
          </p:cNvPr>
          <p:cNvSpPr/>
          <p:nvPr/>
        </p:nvSpPr>
        <p:spPr bwMode="auto">
          <a:xfrm>
            <a:off x="4229100" y="2161745"/>
            <a:ext cx="990600" cy="485775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 w="317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/>
          </a:extLst>
        </p:spPr>
        <p:txBody>
          <a:bodyPr/>
          <a:lstStyle/>
          <a:p>
            <a:pPr algn="ctr" eaLnBrk="1" hangingPunct="1">
              <a:defRPr/>
            </a:pPr>
            <a:r>
              <a:rPr lang="en-US" sz="2400" dirty="0">
                <a:cs typeface="+mn-ea"/>
                <a:sym typeface="+mn-lt"/>
              </a:rPr>
              <a:t>AML</a:t>
            </a:r>
          </a:p>
        </p:txBody>
      </p: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D69887C9-3FCB-4D75-9E40-9DBDA3A3211B}"/>
              </a:ext>
            </a:extLst>
          </p:cNvPr>
          <p:cNvGrpSpPr/>
          <p:nvPr/>
        </p:nvGrpSpPr>
        <p:grpSpPr>
          <a:xfrm>
            <a:off x="5304577" y="2970888"/>
            <a:ext cx="3387688" cy="1045818"/>
            <a:chOff x="5407096" y="3131656"/>
            <a:chExt cx="3387688" cy="1045818"/>
          </a:xfrm>
        </p:grpSpPr>
        <p:sp>
          <p:nvSpPr>
            <p:cNvPr id="23" name="Left Brace 44">
              <a:extLst>
                <a:ext uri="{FF2B5EF4-FFF2-40B4-BE49-F238E27FC236}">
                  <a16:creationId xmlns:a16="http://schemas.microsoft.com/office/drawing/2014/main" id="{949B026E-E16A-C944-99C7-E238740C406B}"/>
                </a:ext>
              </a:extLst>
            </p:cNvPr>
            <p:cNvSpPr>
              <a:spLocks/>
            </p:cNvSpPr>
            <p:nvPr/>
          </p:nvSpPr>
          <p:spPr bwMode="auto">
            <a:xfrm>
              <a:off x="5407096" y="3131656"/>
              <a:ext cx="157807" cy="1045818"/>
            </a:xfrm>
            <a:prstGeom prst="leftBrace">
              <a:avLst>
                <a:gd name="adj1" fmla="val 8329"/>
                <a:gd name="adj2" fmla="val 50000"/>
              </a:avLst>
            </a:prstGeom>
            <a:noFill/>
            <a:ln w="25400" algn="ctr">
              <a:solidFill>
                <a:srgbClr val="2F1A14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eaLnBrk="1" hangingPunct="1"/>
              <a:endParaRPr lang="en-US" altLang="en-US" sz="4800">
                <a:cs typeface="+mn-ea"/>
                <a:sym typeface="+mn-lt"/>
              </a:endParaRPr>
            </a:p>
          </p:txBody>
        </p:sp>
        <p:sp>
          <p:nvSpPr>
            <p:cNvPr id="24" name="TextBox 45">
              <a:extLst>
                <a:ext uri="{FF2B5EF4-FFF2-40B4-BE49-F238E27FC236}">
                  <a16:creationId xmlns:a16="http://schemas.microsoft.com/office/drawing/2014/main" id="{858AEC6E-4461-4D48-A149-50AFADECDA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33275" y="3500940"/>
              <a:ext cx="1480455" cy="307777"/>
            </a:xfrm>
            <a:prstGeom prst="rect">
              <a:avLst/>
            </a:prstGeom>
            <a:noFill/>
            <a:ln w="19050">
              <a:solidFill>
                <a:schemeClr val="bg2">
                  <a:lumMod val="50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eaLnBrk="1" hangingPunct="1"/>
              <a:r>
                <a:rPr lang="en-US" altLang="en-US" sz="1400" dirty="0">
                  <a:cs typeface="+mn-ea"/>
                  <a:sym typeface="+mn-lt"/>
                </a:rPr>
                <a:t>Basic</a:t>
              </a:r>
              <a:r>
                <a:rPr lang="en-US" altLang="en-US" sz="1400" dirty="0">
                  <a:solidFill>
                    <a:schemeClr val="tx1"/>
                  </a:solidFill>
                  <a:cs typeface="+mn-ea"/>
                  <a:sym typeface="+mn-lt"/>
                </a:rPr>
                <a:t> methods</a:t>
              </a:r>
            </a:p>
          </p:txBody>
        </p:sp>
        <p:sp>
          <p:nvSpPr>
            <p:cNvPr id="25" name="TextBox 46">
              <a:extLst>
                <a:ext uri="{FF2B5EF4-FFF2-40B4-BE49-F238E27FC236}">
                  <a16:creationId xmlns:a16="http://schemas.microsoft.com/office/drawing/2014/main" id="{4F3B62CF-D338-B743-B851-8DA5513082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33275" y="3864783"/>
              <a:ext cx="1480455" cy="307777"/>
            </a:xfrm>
            <a:prstGeom prst="rect">
              <a:avLst/>
            </a:prstGeom>
            <a:noFill/>
            <a:ln w="19050">
              <a:solidFill>
                <a:schemeClr val="bg2">
                  <a:lumMod val="50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eaLnBrk="1" hangingPunct="1"/>
              <a:r>
                <a:rPr lang="en-US" altLang="en-US" sz="1400" dirty="0" err="1">
                  <a:solidFill>
                    <a:schemeClr val="tx1"/>
                  </a:solidFill>
                  <a:cs typeface="+mn-ea"/>
                  <a:sym typeface="+mn-lt"/>
                </a:rPr>
                <a:t>Krylov</a:t>
              </a:r>
              <a:r>
                <a:rPr lang="en-US" altLang="en-US" sz="1400" dirty="0">
                  <a:solidFill>
                    <a:schemeClr val="tx1"/>
                  </a:solidFill>
                  <a:cs typeface="+mn-ea"/>
                  <a:sym typeface="+mn-lt"/>
                </a:rPr>
                <a:t> methods</a:t>
              </a:r>
            </a:p>
          </p:txBody>
        </p:sp>
        <p:sp>
          <p:nvSpPr>
            <p:cNvPr id="27" name="TextBox 48">
              <a:extLst>
                <a:ext uri="{FF2B5EF4-FFF2-40B4-BE49-F238E27FC236}">
                  <a16:creationId xmlns:a16="http://schemas.microsoft.com/office/drawing/2014/main" id="{3B19E954-4D4E-F94E-96B3-83A1BAEC4E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98583" y="3500940"/>
              <a:ext cx="1596201" cy="307777"/>
            </a:xfrm>
            <a:prstGeom prst="rect">
              <a:avLst/>
            </a:prstGeom>
            <a:noFill/>
            <a:ln w="19050">
              <a:solidFill>
                <a:schemeClr val="bg2">
                  <a:lumMod val="50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eaLnBrk="1" hangingPunct="1"/>
              <a:r>
                <a:rPr lang="en-US" altLang="en-US" sz="1400" dirty="0">
                  <a:solidFill>
                    <a:schemeClr val="tx1"/>
                  </a:solidFill>
                  <a:cs typeface="+mn-ea"/>
                  <a:sym typeface="+mn-lt"/>
                </a:rPr>
                <a:t>Schwarz methods</a:t>
              </a:r>
            </a:p>
          </p:txBody>
        </p:sp>
        <p:sp>
          <p:nvSpPr>
            <p:cNvPr id="28" name="TextBox 49">
              <a:extLst>
                <a:ext uri="{FF2B5EF4-FFF2-40B4-BE49-F238E27FC236}">
                  <a16:creationId xmlns:a16="http://schemas.microsoft.com/office/drawing/2014/main" id="{FC31D009-D480-D544-8578-E4DF93C298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98583" y="3864783"/>
              <a:ext cx="1596201" cy="307777"/>
            </a:xfrm>
            <a:prstGeom prst="rect">
              <a:avLst/>
            </a:prstGeom>
            <a:noFill/>
            <a:ln w="19050">
              <a:solidFill>
                <a:schemeClr val="bg2">
                  <a:lumMod val="50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eaLnBrk="1" hangingPunct="1"/>
              <a:r>
                <a:rPr lang="en-US" altLang="en-US" sz="1400" dirty="0">
                  <a:solidFill>
                    <a:schemeClr val="tx1"/>
                  </a:solidFill>
                  <a:cs typeface="+mn-ea"/>
                  <a:sym typeface="+mn-lt"/>
                </a:rPr>
                <a:t>Multigrid</a:t>
              </a:r>
              <a:r>
                <a:rPr lang="zh-CN" altLang="en-US" sz="1400" dirty="0">
                  <a:solidFill>
                    <a:schemeClr val="tx1"/>
                  </a:solidFill>
                  <a:cs typeface="+mn-ea"/>
                  <a:sym typeface="+mn-lt"/>
                </a:rPr>
                <a:t> </a:t>
              </a:r>
              <a:r>
                <a:rPr lang="en-US" altLang="zh-CN" sz="1400" dirty="0">
                  <a:solidFill>
                    <a:schemeClr val="tx1"/>
                  </a:solidFill>
                  <a:cs typeface="+mn-ea"/>
                  <a:sym typeface="+mn-lt"/>
                </a:rPr>
                <a:t>methods</a:t>
              </a:r>
              <a:endParaRPr lang="en-US" altLang="en-US" sz="1400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29" name="TextBox 50">
              <a:extLst>
                <a:ext uri="{FF2B5EF4-FFF2-40B4-BE49-F238E27FC236}">
                  <a16:creationId xmlns:a16="http://schemas.microsoft.com/office/drawing/2014/main" id="{7CBD489E-FE08-F144-9611-C14C698AE9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98583" y="3137097"/>
              <a:ext cx="1596201" cy="307777"/>
            </a:xfrm>
            <a:prstGeom prst="rect">
              <a:avLst/>
            </a:prstGeom>
            <a:noFill/>
            <a:ln w="19050">
              <a:solidFill>
                <a:schemeClr val="bg2">
                  <a:lumMod val="50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eaLnBrk="1" hangingPunct="1"/>
              <a:r>
                <a:rPr lang="en-US" altLang="en-US" sz="1400" dirty="0">
                  <a:solidFill>
                    <a:schemeClr val="tx1"/>
                  </a:solidFill>
                  <a:cs typeface="+mn-ea"/>
                  <a:sym typeface="+mn-lt"/>
                </a:rPr>
                <a:t>ILU methods</a:t>
              </a:r>
            </a:p>
          </p:txBody>
        </p:sp>
        <p:sp>
          <p:nvSpPr>
            <p:cNvPr id="53" name="TextBox 50">
              <a:extLst>
                <a:ext uri="{FF2B5EF4-FFF2-40B4-BE49-F238E27FC236}">
                  <a16:creationId xmlns:a16="http://schemas.microsoft.com/office/drawing/2014/main" id="{3FFC1D25-411C-4F73-A196-763D4C8D12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33275" y="3137097"/>
              <a:ext cx="1480455" cy="307777"/>
            </a:xfrm>
            <a:prstGeom prst="rect">
              <a:avLst/>
            </a:prstGeom>
            <a:noFill/>
            <a:ln w="19050">
              <a:solidFill>
                <a:schemeClr val="bg2">
                  <a:lumMod val="50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eaLnBrk="1" hangingPunct="1"/>
              <a:r>
                <a:rPr lang="en-US" altLang="en-US" sz="1400" dirty="0">
                  <a:solidFill>
                    <a:schemeClr val="tx1"/>
                  </a:solidFill>
                  <a:cs typeface="+mn-ea"/>
                  <a:sym typeface="+mn-lt"/>
                </a:rPr>
                <a:t>Direct methods</a:t>
              </a:r>
            </a:p>
          </p:txBody>
        </p:sp>
      </p:grpSp>
      <p:cxnSp>
        <p:nvCxnSpPr>
          <p:cNvPr id="66" name="Straight Connector 38">
            <a:extLst>
              <a:ext uri="{FF2B5EF4-FFF2-40B4-BE49-F238E27FC236}">
                <a16:creationId xmlns:a16="http://schemas.microsoft.com/office/drawing/2014/main" id="{DDD52D88-4AF2-4247-B03E-41B197EF30B2}"/>
              </a:ext>
            </a:extLst>
          </p:cNvPr>
          <p:cNvCxnSpPr>
            <a:cxnSpLocks/>
          </p:cNvCxnSpPr>
          <p:nvPr/>
        </p:nvCxnSpPr>
        <p:spPr bwMode="auto">
          <a:xfrm flipH="1">
            <a:off x="8834595" y="4149975"/>
            <a:ext cx="11304" cy="2032154"/>
          </a:xfrm>
          <a:prstGeom prst="line">
            <a:avLst/>
          </a:prstGeom>
          <a:ln w="31750" cap="flat" cmpd="sng" algn="ctr">
            <a:solidFill>
              <a:schemeClr val="accent4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xtLst>
            <a:ext uri="{AF507438-7753-43e0-B8FC-AC1667EBCBE1}"/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1" name="Elbow Connector 13">
            <a:extLst>
              <a:ext uri="{FF2B5EF4-FFF2-40B4-BE49-F238E27FC236}">
                <a16:creationId xmlns:a16="http://schemas.microsoft.com/office/drawing/2014/main" id="{21B18E1B-1D16-4059-9224-E3260CAFAE52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 bwMode="auto">
          <a:xfrm>
            <a:off x="3581400" y="2403045"/>
            <a:ext cx="649288" cy="1123949"/>
          </a:xfrm>
          <a:prstGeom prst="bentConnector3">
            <a:avLst>
              <a:gd name="adj1" fmla="val 28923"/>
            </a:avLst>
          </a:prstGeom>
          <a:noFill/>
          <a:ln w="19050" algn="ctr">
            <a:solidFill>
              <a:srgbClr val="2F1A14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89" name="组合 88">
            <a:extLst>
              <a:ext uri="{FF2B5EF4-FFF2-40B4-BE49-F238E27FC236}">
                <a16:creationId xmlns:a16="http://schemas.microsoft.com/office/drawing/2014/main" id="{0FECA751-AA55-4F96-98E7-2606279E7678}"/>
              </a:ext>
            </a:extLst>
          </p:cNvPr>
          <p:cNvGrpSpPr/>
          <p:nvPr/>
        </p:nvGrpSpPr>
        <p:grpSpPr>
          <a:xfrm>
            <a:off x="5304577" y="1858810"/>
            <a:ext cx="1706634" cy="1045818"/>
            <a:chOff x="5304577" y="1959304"/>
            <a:chExt cx="1706634" cy="1045818"/>
          </a:xfrm>
        </p:grpSpPr>
        <p:sp>
          <p:nvSpPr>
            <p:cNvPr id="82" name="Left Brace 44">
              <a:extLst>
                <a:ext uri="{FF2B5EF4-FFF2-40B4-BE49-F238E27FC236}">
                  <a16:creationId xmlns:a16="http://schemas.microsoft.com/office/drawing/2014/main" id="{97590B6A-3689-43EC-B7BE-231283FAD80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4577" y="1959304"/>
              <a:ext cx="157807" cy="1045818"/>
            </a:xfrm>
            <a:prstGeom prst="leftBrace">
              <a:avLst>
                <a:gd name="adj1" fmla="val 8329"/>
                <a:gd name="adj2" fmla="val 50000"/>
              </a:avLst>
            </a:prstGeom>
            <a:noFill/>
            <a:ln w="25400" algn="ctr">
              <a:solidFill>
                <a:srgbClr val="2F1A14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eaLnBrk="1" hangingPunct="1"/>
              <a:endParaRPr lang="en-US" altLang="en-US" sz="4800">
                <a:cs typeface="+mn-ea"/>
                <a:sym typeface="+mn-lt"/>
              </a:endParaRPr>
            </a:p>
          </p:txBody>
        </p:sp>
        <p:sp>
          <p:nvSpPr>
            <p:cNvPr id="83" name="TextBox 45">
              <a:extLst>
                <a:ext uri="{FF2B5EF4-FFF2-40B4-BE49-F238E27FC236}">
                  <a16:creationId xmlns:a16="http://schemas.microsoft.com/office/drawing/2014/main" id="{39F4D43F-DF51-4391-B343-F216591FB4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30756" y="2328588"/>
              <a:ext cx="1480455" cy="307777"/>
            </a:xfrm>
            <a:prstGeom prst="rect">
              <a:avLst/>
            </a:prstGeom>
            <a:noFill/>
            <a:ln w="19050">
              <a:solidFill>
                <a:schemeClr val="bg2">
                  <a:lumMod val="50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eaLnBrk="1" hangingPunct="1"/>
              <a:r>
                <a:rPr lang="en-US" altLang="en-US" sz="1400" dirty="0">
                  <a:solidFill>
                    <a:schemeClr val="tx1"/>
                  </a:solidFill>
                  <a:cs typeface="+mn-ea"/>
                  <a:sym typeface="+mn-lt"/>
                </a:rPr>
                <a:t>AI smoother</a:t>
              </a:r>
            </a:p>
          </p:txBody>
        </p:sp>
        <p:sp>
          <p:nvSpPr>
            <p:cNvPr id="84" name="TextBox 46">
              <a:extLst>
                <a:ext uri="{FF2B5EF4-FFF2-40B4-BE49-F238E27FC236}">
                  <a16:creationId xmlns:a16="http://schemas.microsoft.com/office/drawing/2014/main" id="{3C20BEE9-D2F8-45AC-9625-F1B1D11BDC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30756" y="2692431"/>
              <a:ext cx="1480455" cy="307777"/>
            </a:xfrm>
            <a:prstGeom prst="rect">
              <a:avLst/>
            </a:prstGeom>
            <a:noFill/>
            <a:ln w="19050">
              <a:solidFill>
                <a:schemeClr val="bg2">
                  <a:lumMod val="50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eaLnBrk="1" hangingPunct="1"/>
              <a:r>
                <a:rPr lang="en-US" altLang="en-US" sz="1400" dirty="0">
                  <a:solidFill>
                    <a:schemeClr val="tx1"/>
                  </a:solidFill>
                  <a:cs typeface="+mn-ea"/>
                  <a:sym typeface="+mn-lt"/>
                </a:rPr>
                <a:t>AI param finder</a:t>
              </a:r>
            </a:p>
          </p:txBody>
        </p:sp>
        <p:sp>
          <p:nvSpPr>
            <p:cNvPr id="88" name="TextBox 50">
              <a:extLst>
                <a:ext uri="{FF2B5EF4-FFF2-40B4-BE49-F238E27FC236}">
                  <a16:creationId xmlns:a16="http://schemas.microsoft.com/office/drawing/2014/main" id="{1C568396-599F-4463-8D06-0454F0673F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30756" y="1964745"/>
              <a:ext cx="1480455" cy="307777"/>
            </a:xfrm>
            <a:prstGeom prst="rect">
              <a:avLst/>
            </a:prstGeom>
            <a:noFill/>
            <a:ln w="19050">
              <a:solidFill>
                <a:schemeClr val="bg2">
                  <a:lumMod val="50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eaLnBrk="1" hangingPunct="1"/>
              <a:r>
                <a:rPr lang="en-US" altLang="en-US" sz="1400" dirty="0">
                  <a:cs typeface="+mn-ea"/>
                  <a:sym typeface="+mn-lt"/>
                </a:rPr>
                <a:t>Adaptive solver</a:t>
              </a:r>
              <a:endParaRPr lang="en-US" altLang="en-US" sz="1400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cxnSp>
        <p:nvCxnSpPr>
          <p:cNvPr id="92" name="Straight Arrow Connector 24">
            <a:extLst>
              <a:ext uri="{FF2B5EF4-FFF2-40B4-BE49-F238E27FC236}">
                <a16:creationId xmlns:a16="http://schemas.microsoft.com/office/drawing/2014/main" id="{30E45206-B5E2-4F53-A5B7-9F3A5C32885D}"/>
              </a:ext>
            </a:extLst>
          </p:cNvPr>
          <p:cNvCxnSpPr>
            <a:cxnSpLocks noChangeShapeType="1"/>
            <a:stCxn id="11" idx="0"/>
            <a:endCxn id="50" idx="2"/>
          </p:cNvCxnSpPr>
          <p:nvPr/>
        </p:nvCxnSpPr>
        <p:spPr bwMode="auto">
          <a:xfrm flipH="1" flipV="1">
            <a:off x="4724400" y="2647520"/>
            <a:ext cx="1588" cy="636586"/>
          </a:xfrm>
          <a:prstGeom prst="straightConnector1">
            <a:avLst/>
          </a:prstGeom>
          <a:noFill/>
          <a:ln w="19050" algn="ctr">
            <a:solidFill>
              <a:srgbClr val="2F1A14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9" name="Elbow Connector 44">
            <a:extLst>
              <a:ext uri="{FF2B5EF4-FFF2-40B4-BE49-F238E27FC236}">
                <a16:creationId xmlns:a16="http://schemas.microsoft.com/office/drawing/2014/main" id="{AB43BD84-1CD6-4AE9-9788-DE5CB849FBF8}"/>
              </a:ext>
            </a:extLst>
          </p:cNvPr>
          <p:cNvCxnSpPr>
            <a:cxnSpLocks/>
          </p:cNvCxnSpPr>
          <p:nvPr/>
        </p:nvCxnSpPr>
        <p:spPr bwMode="auto">
          <a:xfrm>
            <a:off x="4036660" y="1714421"/>
            <a:ext cx="4809239" cy="2435554"/>
          </a:xfrm>
          <a:prstGeom prst="bentConnector3">
            <a:avLst>
              <a:gd name="adj1" fmla="val 100145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31750" cap="flat" cmpd="sng" algn="ctr">
            <a:solidFill>
              <a:schemeClr val="bg2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/>
          </a:extLst>
        </p:spPr>
      </p:cxnSp>
      <p:grpSp>
        <p:nvGrpSpPr>
          <p:cNvPr id="3" name="组合 2">
            <a:extLst>
              <a:ext uri="{FF2B5EF4-FFF2-40B4-BE49-F238E27FC236}">
                <a16:creationId xmlns:a16="http://schemas.microsoft.com/office/drawing/2014/main" id="{0C40631C-9585-4E1B-8FAC-A30ACEE7F8A4}"/>
              </a:ext>
            </a:extLst>
          </p:cNvPr>
          <p:cNvGrpSpPr/>
          <p:nvPr/>
        </p:nvGrpSpPr>
        <p:grpSpPr>
          <a:xfrm>
            <a:off x="9377992" y="234208"/>
            <a:ext cx="2486965" cy="6020889"/>
            <a:chOff x="9358084" y="234208"/>
            <a:chExt cx="2486965" cy="6020889"/>
          </a:xfrm>
        </p:grpSpPr>
        <p:sp>
          <p:nvSpPr>
            <p:cNvPr id="103" name="矩形: 圆角 102">
              <a:extLst>
                <a:ext uri="{FF2B5EF4-FFF2-40B4-BE49-F238E27FC236}">
                  <a16:creationId xmlns:a16="http://schemas.microsoft.com/office/drawing/2014/main" id="{C155F7A1-534D-4F24-8D99-4393E9E6F999}"/>
                </a:ext>
              </a:extLst>
            </p:cNvPr>
            <p:cNvSpPr>
              <a:spLocks/>
            </p:cNvSpPr>
            <p:nvPr/>
          </p:nvSpPr>
          <p:spPr>
            <a:xfrm>
              <a:off x="9358084" y="706538"/>
              <a:ext cx="2486965" cy="474193"/>
            </a:xfrm>
            <a:prstGeom prst="roundRect">
              <a:avLst/>
            </a:prstGeom>
            <a:solidFill>
              <a:schemeClr val="tx2">
                <a:lumMod val="75000"/>
              </a:schemeClr>
            </a:solidFill>
            <a:ln w="19050">
              <a:solidFill>
                <a:schemeClr val="accent4">
                  <a:lumMod val="40000"/>
                  <a:lumOff val="60000"/>
                </a:schemeClr>
              </a:solidFill>
            </a:ln>
            <a:effectLst>
              <a:outerShdw blurRad="50800" dist="63500" dir="8100000" algn="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Poisson Solvers</a:t>
              </a:r>
              <a:endParaRPr lang="zh-CN" altLang="en-US" dirty="0"/>
            </a:p>
          </p:txBody>
        </p:sp>
        <p:sp>
          <p:nvSpPr>
            <p:cNvPr id="104" name="矩形: 圆角 103">
              <a:extLst>
                <a:ext uri="{FF2B5EF4-FFF2-40B4-BE49-F238E27FC236}">
                  <a16:creationId xmlns:a16="http://schemas.microsoft.com/office/drawing/2014/main" id="{58CA0FC7-008A-4267-B781-8BB04F20B4C6}"/>
                </a:ext>
              </a:extLst>
            </p:cNvPr>
            <p:cNvSpPr>
              <a:spLocks/>
            </p:cNvSpPr>
            <p:nvPr/>
          </p:nvSpPr>
          <p:spPr>
            <a:xfrm>
              <a:off x="9358084" y="3309546"/>
              <a:ext cx="2486965" cy="474193"/>
            </a:xfrm>
            <a:prstGeom prst="roundRect">
              <a:avLst/>
            </a:prstGeom>
            <a:solidFill>
              <a:schemeClr val="tx2">
                <a:lumMod val="75000"/>
              </a:schemeClr>
            </a:solidFill>
            <a:ln w="19050">
              <a:solidFill>
                <a:schemeClr val="accent1">
                  <a:lumMod val="75000"/>
                </a:schemeClr>
              </a:solidFill>
            </a:ln>
            <a:effectLst>
              <a:outerShdw blurRad="50800" dist="63500" dir="8100000" algn="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Elasticity Solvers</a:t>
              </a:r>
              <a:endParaRPr lang="zh-CN" altLang="en-US" dirty="0"/>
            </a:p>
          </p:txBody>
        </p:sp>
        <p:sp>
          <p:nvSpPr>
            <p:cNvPr id="105" name="矩形: 圆角 104">
              <a:extLst>
                <a:ext uri="{FF2B5EF4-FFF2-40B4-BE49-F238E27FC236}">
                  <a16:creationId xmlns:a16="http://schemas.microsoft.com/office/drawing/2014/main" id="{AE6086AC-87C3-40B9-A38F-5BA7A1098F22}"/>
                </a:ext>
              </a:extLst>
            </p:cNvPr>
            <p:cNvSpPr>
              <a:spLocks/>
            </p:cNvSpPr>
            <p:nvPr/>
          </p:nvSpPr>
          <p:spPr>
            <a:xfrm>
              <a:off x="9358084" y="1357290"/>
              <a:ext cx="2486965" cy="474193"/>
            </a:xfrm>
            <a:prstGeom prst="roundRect">
              <a:avLst/>
            </a:prstGeom>
            <a:solidFill>
              <a:schemeClr val="tx2">
                <a:lumMod val="75000"/>
              </a:schemeClr>
            </a:solidFill>
            <a:ln w="19050">
              <a:solidFill>
                <a:schemeClr val="accent4">
                  <a:lumMod val="40000"/>
                  <a:lumOff val="60000"/>
                </a:schemeClr>
              </a:solidFill>
            </a:ln>
            <a:effectLst>
              <a:outerShdw blurRad="50800" dist="63500" dir="8100000" algn="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Stokes Solvers</a:t>
              </a:r>
              <a:endParaRPr lang="zh-CN" altLang="en-US" dirty="0"/>
            </a:p>
          </p:txBody>
        </p:sp>
        <p:sp>
          <p:nvSpPr>
            <p:cNvPr id="106" name="矩形: 圆角 105">
              <a:extLst>
                <a:ext uri="{FF2B5EF4-FFF2-40B4-BE49-F238E27FC236}">
                  <a16:creationId xmlns:a16="http://schemas.microsoft.com/office/drawing/2014/main" id="{3AA69392-D286-4695-B1B1-25E604D23C3D}"/>
                </a:ext>
              </a:extLst>
            </p:cNvPr>
            <p:cNvSpPr>
              <a:spLocks/>
            </p:cNvSpPr>
            <p:nvPr/>
          </p:nvSpPr>
          <p:spPr>
            <a:xfrm>
              <a:off x="9358084" y="2008042"/>
              <a:ext cx="2486965" cy="474193"/>
            </a:xfrm>
            <a:prstGeom prst="roundRect">
              <a:avLst/>
            </a:prstGeom>
            <a:solidFill>
              <a:schemeClr val="tx2">
                <a:lumMod val="75000"/>
              </a:schemeClr>
            </a:solidFill>
            <a:ln w="19050">
              <a:solidFill>
                <a:schemeClr val="accent4">
                  <a:lumMod val="40000"/>
                  <a:lumOff val="60000"/>
                </a:schemeClr>
              </a:solidFill>
            </a:ln>
            <a:effectLst>
              <a:outerShdw blurRad="50800" dist="63500" dir="8100000" algn="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Fluid Solvers</a:t>
              </a:r>
              <a:endParaRPr lang="zh-CN" altLang="en-US" dirty="0"/>
            </a:p>
          </p:txBody>
        </p:sp>
        <p:sp>
          <p:nvSpPr>
            <p:cNvPr id="107" name="矩形: 圆角 106">
              <a:extLst>
                <a:ext uri="{FF2B5EF4-FFF2-40B4-BE49-F238E27FC236}">
                  <a16:creationId xmlns:a16="http://schemas.microsoft.com/office/drawing/2014/main" id="{D8A0405D-41C6-422D-8AAF-A2231294A76C}"/>
                </a:ext>
              </a:extLst>
            </p:cNvPr>
            <p:cNvSpPr>
              <a:spLocks/>
            </p:cNvSpPr>
            <p:nvPr/>
          </p:nvSpPr>
          <p:spPr>
            <a:xfrm>
              <a:off x="9358084" y="3960298"/>
              <a:ext cx="2486965" cy="474193"/>
            </a:xfrm>
            <a:prstGeom prst="roundRect">
              <a:avLst/>
            </a:prstGeom>
            <a:solidFill>
              <a:schemeClr val="tx2">
                <a:lumMod val="75000"/>
              </a:schemeClr>
            </a:solidFill>
            <a:ln w="19050">
              <a:solidFill>
                <a:schemeClr val="accent1">
                  <a:lumMod val="75000"/>
                </a:schemeClr>
              </a:solidFill>
            </a:ln>
            <a:effectLst>
              <a:outerShdw blurRad="50800" dist="63500" dir="8100000" algn="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Maxwell Solvers</a:t>
              </a:r>
              <a:endParaRPr lang="zh-CN" altLang="en-US" dirty="0"/>
            </a:p>
          </p:txBody>
        </p:sp>
        <p:sp>
          <p:nvSpPr>
            <p:cNvPr id="108" name="矩形: 圆角 107">
              <a:extLst>
                <a:ext uri="{FF2B5EF4-FFF2-40B4-BE49-F238E27FC236}">
                  <a16:creationId xmlns:a16="http://schemas.microsoft.com/office/drawing/2014/main" id="{549F8C50-22D2-4E00-8654-A0EBDA0C1D6F}"/>
                </a:ext>
              </a:extLst>
            </p:cNvPr>
            <p:cNvSpPr>
              <a:spLocks/>
            </p:cNvSpPr>
            <p:nvPr/>
          </p:nvSpPr>
          <p:spPr>
            <a:xfrm>
              <a:off x="9358084" y="2658794"/>
              <a:ext cx="2486965" cy="474193"/>
            </a:xfrm>
            <a:prstGeom prst="roundRect">
              <a:avLst/>
            </a:prstGeom>
            <a:solidFill>
              <a:schemeClr val="tx2">
                <a:lumMod val="75000"/>
              </a:schemeClr>
            </a:solidFill>
            <a:ln w="19050">
              <a:solidFill>
                <a:schemeClr val="accent4">
                  <a:lumMod val="40000"/>
                  <a:lumOff val="60000"/>
                </a:schemeClr>
              </a:solidFill>
            </a:ln>
            <a:effectLst>
              <a:outerShdw blurRad="50800" dist="63500" dir="8100000" algn="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Porous Media Solvers</a:t>
              </a:r>
              <a:endParaRPr lang="zh-CN" altLang="en-US" dirty="0"/>
            </a:p>
          </p:txBody>
        </p:sp>
        <p:sp>
          <p:nvSpPr>
            <p:cNvPr id="109" name="矩形: 圆角 108">
              <a:extLst>
                <a:ext uri="{FF2B5EF4-FFF2-40B4-BE49-F238E27FC236}">
                  <a16:creationId xmlns:a16="http://schemas.microsoft.com/office/drawing/2014/main" id="{60DC99F1-2687-44A6-A4CE-328BAA2E7095}"/>
                </a:ext>
              </a:extLst>
            </p:cNvPr>
            <p:cNvSpPr>
              <a:spLocks/>
            </p:cNvSpPr>
            <p:nvPr/>
          </p:nvSpPr>
          <p:spPr>
            <a:xfrm>
              <a:off x="9358084" y="4611050"/>
              <a:ext cx="2486965" cy="474193"/>
            </a:xfrm>
            <a:prstGeom prst="roundRect">
              <a:avLst/>
            </a:prstGeom>
            <a:solidFill>
              <a:schemeClr val="tx2">
                <a:lumMod val="75000"/>
              </a:schemeClr>
            </a:solidFill>
            <a:ln w="19050">
              <a:solidFill>
                <a:schemeClr val="accent1">
                  <a:lumMod val="75000"/>
                </a:schemeClr>
              </a:solidFill>
            </a:ln>
            <a:effectLst>
              <a:outerShdw blurRad="50800" dist="63500" dir="8100000" algn="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Helmholtz Solvers</a:t>
              </a:r>
              <a:endParaRPr lang="zh-CN" altLang="en-US" dirty="0"/>
            </a:p>
          </p:txBody>
        </p:sp>
        <p:sp>
          <p:nvSpPr>
            <p:cNvPr id="114" name="矩形: 圆角 113">
              <a:extLst>
                <a:ext uri="{FF2B5EF4-FFF2-40B4-BE49-F238E27FC236}">
                  <a16:creationId xmlns:a16="http://schemas.microsoft.com/office/drawing/2014/main" id="{27B97E08-41EB-41DE-A1B8-0B9F32756F88}"/>
                </a:ext>
              </a:extLst>
            </p:cNvPr>
            <p:cNvSpPr>
              <a:spLocks/>
            </p:cNvSpPr>
            <p:nvPr/>
          </p:nvSpPr>
          <p:spPr>
            <a:xfrm>
              <a:off x="9358084" y="5261802"/>
              <a:ext cx="2486965" cy="474193"/>
            </a:xfrm>
            <a:prstGeom prst="roundRect">
              <a:avLst/>
            </a:prstGeom>
            <a:solidFill>
              <a:schemeClr val="tx2">
                <a:lumMod val="75000"/>
              </a:schemeClr>
            </a:solidFill>
            <a:ln w="19050">
              <a:solidFill>
                <a:schemeClr val="accent1">
                  <a:lumMod val="75000"/>
                </a:schemeClr>
              </a:solidFill>
            </a:ln>
            <a:effectLst>
              <a:outerShdw blurRad="50800" dist="63500" dir="8100000" algn="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MHD Solvers</a:t>
              </a:r>
              <a:endParaRPr lang="zh-CN" altLang="en-US" dirty="0"/>
            </a:p>
          </p:txBody>
        </p:sp>
        <p:grpSp>
          <p:nvGrpSpPr>
            <p:cNvPr id="119" name="组合 118">
              <a:extLst>
                <a:ext uri="{FF2B5EF4-FFF2-40B4-BE49-F238E27FC236}">
                  <a16:creationId xmlns:a16="http://schemas.microsoft.com/office/drawing/2014/main" id="{F90D7F42-74DA-4631-AB7F-B23FBD91360D}"/>
                </a:ext>
              </a:extLst>
            </p:cNvPr>
            <p:cNvGrpSpPr/>
            <p:nvPr/>
          </p:nvGrpSpPr>
          <p:grpSpPr>
            <a:xfrm>
              <a:off x="10566641" y="5892030"/>
              <a:ext cx="69850" cy="363067"/>
              <a:chOff x="10545745" y="5663171"/>
              <a:chExt cx="69850" cy="363067"/>
            </a:xfrm>
          </p:grpSpPr>
          <p:sp>
            <p:nvSpPr>
              <p:cNvPr id="116" name="椭圆 115">
                <a:extLst>
                  <a:ext uri="{FF2B5EF4-FFF2-40B4-BE49-F238E27FC236}">
                    <a16:creationId xmlns:a16="http://schemas.microsoft.com/office/drawing/2014/main" id="{B4D82015-703A-40DC-A0C1-17F8D1A921F6}"/>
                  </a:ext>
                </a:extLst>
              </p:cNvPr>
              <p:cNvSpPr/>
              <p:nvPr/>
            </p:nvSpPr>
            <p:spPr>
              <a:xfrm>
                <a:off x="10545745" y="5663171"/>
                <a:ext cx="69850" cy="69850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7" name="椭圆 116">
                <a:extLst>
                  <a:ext uri="{FF2B5EF4-FFF2-40B4-BE49-F238E27FC236}">
                    <a16:creationId xmlns:a16="http://schemas.microsoft.com/office/drawing/2014/main" id="{CFEB66E8-80D2-4EA0-9112-6B21F1AF5240}"/>
                  </a:ext>
                </a:extLst>
              </p:cNvPr>
              <p:cNvSpPr/>
              <p:nvPr/>
            </p:nvSpPr>
            <p:spPr>
              <a:xfrm>
                <a:off x="10545745" y="5809779"/>
                <a:ext cx="69850" cy="69850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8" name="椭圆 117">
                <a:extLst>
                  <a:ext uri="{FF2B5EF4-FFF2-40B4-BE49-F238E27FC236}">
                    <a16:creationId xmlns:a16="http://schemas.microsoft.com/office/drawing/2014/main" id="{E4B36C14-8F51-4091-BE31-B37A418A8252}"/>
                  </a:ext>
                </a:extLst>
              </p:cNvPr>
              <p:cNvSpPr/>
              <p:nvPr/>
            </p:nvSpPr>
            <p:spPr>
              <a:xfrm>
                <a:off x="10545745" y="5956388"/>
                <a:ext cx="69850" cy="69850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F5D2DF3E-9C00-4956-8775-EF051BAA9CD6}"/>
                </a:ext>
              </a:extLst>
            </p:cNvPr>
            <p:cNvSpPr txBox="1"/>
            <p:nvPr/>
          </p:nvSpPr>
          <p:spPr>
            <a:xfrm>
              <a:off x="9887268" y="234208"/>
              <a:ext cx="14285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</a:rPr>
                <a:t>Applications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0" name="矩形 9">
            <a:extLst>
              <a:ext uri="{FF2B5EF4-FFF2-40B4-BE49-F238E27FC236}">
                <a16:creationId xmlns:a16="http://schemas.microsoft.com/office/drawing/2014/main" id="{5D87F468-C0DC-4B32-BBEE-CE0BA464AF41}"/>
              </a:ext>
            </a:extLst>
          </p:cNvPr>
          <p:cNvSpPr/>
          <p:nvPr/>
        </p:nvSpPr>
        <p:spPr>
          <a:xfrm>
            <a:off x="9055918" y="6263603"/>
            <a:ext cx="313775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>
                <a:solidFill>
                  <a:schemeClr val="accent4">
                    <a:lumMod val="50000"/>
                  </a:schemeClr>
                </a:solidFill>
              </a:rPr>
              <a:t>https://faspdevteam.github.io/faspxx/</a:t>
            </a:r>
          </a:p>
        </p:txBody>
      </p:sp>
    </p:spTree>
    <p:extLst>
      <p:ext uri="{BB962C8B-B14F-4D97-AF65-F5344CB8AC3E}">
        <p14:creationId xmlns:p14="http://schemas.microsoft.com/office/powerpoint/2010/main" val="1042003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1" grpId="0" animBg="1"/>
      <p:bldP spid="12" grpId="0"/>
      <p:bldP spid="13" grpId="0"/>
      <p:bldP spid="14" grpId="0"/>
      <p:bldP spid="15" grpId="0"/>
      <p:bldP spid="18" grpId="0" animBg="1"/>
      <p:bldP spid="19" grpId="0" animBg="1"/>
      <p:bldP spid="20" grpId="0" animBg="1"/>
      <p:bldP spid="22" grpId="0" animBg="1"/>
      <p:bldP spid="30" grpId="0" animBg="1"/>
      <p:bldP spid="32" grpId="0" animBg="1"/>
      <p:bldP spid="33" grpId="0"/>
      <p:bldP spid="34" grpId="0" animBg="1"/>
      <p:bldP spid="38" grpId="0"/>
      <p:bldP spid="40" grpId="0"/>
      <p:bldP spid="41" grpId="0"/>
      <p:bldP spid="42" grpId="0" animBg="1"/>
      <p:bldP spid="48" grpId="0" animBg="1"/>
      <p:bldP spid="50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&quot;GuidesStyle_Narrow&quot;,&quot;Name&quot;:&quot;较窄&quot;,&quot;Kind&quot;:&quot;System&quot;,&quot;OldGuidesSetting&quot;:{&quot;HeaderHeight&quot;:10.0,&quot;FooterHeight&quot;:5.0,&quot;SideMargin&quot;:2.5,&quot;TopMargin&quot;:0.0,&quot;BottomMargin&quot;:0.0,&quot;IntervalMargin&quot;:1.0}}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ucbcsjr">
      <a:majorFont>
        <a:latin typeface="Arial" panose="020F0302020204030204"/>
        <a:ea typeface="微软雅黑 Light"/>
        <a:cs typeface=""/>
      </a:majorFont>
      <a:minorFont>
        <a:latin typeface="Arial" panose="020F0502020204030204"/>
        <a:ea typeface="微软雅黑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F84D4D"/>
    </a:accent1>
    <a:accent2>
      <a:srgbClr val="FF6B42"/>
    </a:accent2>
    <a:accent3>
      <a:srgbClr val="5BA3EB"/>
    </a:accent3>
    <a:accent4>
      <a:srgbClr val="06BB9A"/>
    </a:accent4>
    <a:accent5>
      <a:srgbClr val="8E7EF0"/>
    </a:accent5>
    <a:accent6>
      <a:srgbClr val="F4B919"/>
    </a:accent6>
    <a:hlink>
      <a:srgbClr val="4472C4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146</Words>
  <Application>Microsoft Office PowerPoint</Application>
  <PresentationFormat>宽屏</PresentationFormat>
  <Paragraphs>44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4" baseType="lpstr">
      <vt:lpstr>微软雅黑 Light</vt:lpstr>
      <vt:lpstr>Arial</vt:lpstr>
      <vt:lpstr>Office Theme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umdzhangcs@yahoo.com</dc:creator>
  <cp:lastModifiedBy>Chensong Zhang</cp:lastModifiedBy>
  <cp:revision>22</cp:revision>
  <cp:lastPrinted>2021-09-18T01:17:57Z</cp:lastPrinted>
  <dcterms:created xsi:type="dcterms:W3CDTF">2021-09-17T23:55:43Z</dcterms:created>
  <dcterms:modified xsi:type="dcterms:W3CDTF">2021-09-21T02:04:01Z</dcterms:modified>
</cp:coreProperties>
</file>