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6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8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4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145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46395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75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6340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7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5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54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07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55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88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94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2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5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27C90-C19A-47CA-B5FE-E22DA825D0A0}" type="datetimeFigureOut">
              <a:rPr lang="en-US" smtClean="0"/>
              <a:t>7/16/2020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FE657-103E-4F59-A491-9199BCFA43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0543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Money Market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Financial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1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 and functions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Widely accepted medium of exchange</a:t>
            </a:r>
          </a:p>
          <a:p>
            <a:r>
              <a:rPr lang="en-US" dirty="0" smtClean="0"/>
              <a:t>Measure of value</a:t>
            </a:r>
          </a:p>
          <a:p>
            <a:r>
              <a:rPr lang="en-US" dirty="0" smtClean="0"/>
              <a:t>Unit of account</a:t>
            </a:r>
          </a:p>
          <a:p>
            <a:r>
              <a:rPr lang="en-US" dirty="0" smtClean="0"/>
              <a:t>Store of value</a:t>
            </a:r>
          </a:p>
          <a:p>
            <a:r>
              <a:rPr lang="en-US" dirty="0" err="1" smtClean="0"/>
              <a:t>Transfering</a:t>
            </a:r>
            <a:r>
              <a:rPr lang="en-US" dirty="0" smtClean="0"/>
              <a:t> value</a:t>
            </a:r>
          </a:p>
          <a:p>
            <a:r>
              <a:rPr lang="en-US" dirty="0" err="1" smtClean="0"/>
              <a:t>Govt</a:t>
            </a:r>
            <a:r>
              <a:rPr lang="en-US" dirty="0" smtClean="0"/>
              <a:t> payments</a:t>
            </a:r>
          </a:p>
          <a:p>
            <a:r>
              <a:rPr lang="en-US" dirty="0" smtClean="0"/>
              <a:t>Dynamic Functions</a:t>
            </a:r>
          </a:p>
          <a:p>
            <a:r>
              <a:rPr lang="en-US" dirty="0" smtClean="0"/>
              <a:t>Effect on </a:t>
            </a:r>
            <a:r>
              <a:rPr lang="en-US" smtClean="0"/>
              <a:t>price level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63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Money market activities</a:t>
            </a:r>
          </a:p>
          <a:p>
            <a:r>
              <a:rPr lang="en-US" dirty="0" smtClean="0"/>
              <a:t>Lending and Borrowing</a:t>
            </a:r>
          </a:p>
          <a:p>
            <a:r>
              <a:rPr lang="en-US" dirty="0" smtClean="0"/>
              <a:t>Effect on growth</a:t>
            </a:r>
          </a:p>
          <a:p>
            <a:r>
              <a:rPr lang="en-US" dirty="0" smtClean="0"/>
              <a:t>Consumption, investment, Employment, output…</a:t>
            </a:r>
          </a:p>
          <a:p>
            <a:r>
              <a:rPr lang="en-US" dirty="0" smtClean="0"/>
              <a:t>Financial crisis 2007 2020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Monetary VS Non monetary</a:t>
            </a:r>
          </a:p>
          <a:p>
            <a:r>
              <a:rPr lang="en-US" dirty="0" smtClean="0"/>
              <a:t>Monetary ( Currency, </a:t>
            </a:r>
            <a:r>
              <a:rPr lang="en-US" dirty="0" err="1" smtClean="0"/>
              <a:t>Cheques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Non Monetary (Bonds, stocks, certificates, saving accounts)</a:t>
            </a:r>
          </a:p>
          <a:p>
            <a:r>
              <a:rPr lang="en-US" dirty="0" smtClean="0"/>
              <a:t>Liquidity ( Any thing that is easily convertible in cash)</a:t>
            </a:r>
          </a:p>
          <a:p>
            <a:r>
              <a:rPr lang="en-US" dirty="0" smtClean="0"/>
              <a:t>Non liquidity</a:t>
            </a:r>
          </a:p>
          <a:p>
            <a:r>
              <a:rPr lang="en-US" dirty="0" smtClean="0"/>
              <a:t>Funds</a:t>
            </a:r>
          </a:p>
          <a:p>
            <a:r>
              <a:rPr lang="en-US" dirty="0" smtClean="0"/>
              <a:t>Common stock</a:t>
            </a:r>
          </a:p>
          <a:p>
            <a:r>
              <a:rPr lang="en-US" dirty="0" smtClean="0"/>
              <a:t>Mutual Funds</a:t>
            </a:r>
          </a:p>
          <a:p>
            <a:r>
              <a:rPr lang="en-US" dirty="0" smtClean="0"/>
              <a:t>Pension Funds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215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237" y="625828"/>
            <a:ext cx="8610600" cy="1293028"/>
          </a:xfrm>
        </p:spPr>
        <p:txBody>
          <a:bodyPr/>
          <a:lstStyle/>
          <a:p>
            <a:r>
              <a:rPr lang="en-US" dirty="0" smtClean="0"/>
              <a:t>Interest</a:t>
            </a:r>
            <a:br>
              <a:rPr lang="en-US" dirty="0" smtClean="0"/>
            </a:br>
            <a:r>
              <a:rPr lang="en-US" dirty="0" smtClean="0"/>
              <a:t>Nominal vs Real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5182" y="2624051"/>
            <a:ext cx="10820400" cy="4024125"/>
          </a:xfrm>
        </p:spPr>
        <p:txBody>
          <a:bodyPr/>
          <a:lstStyle/>
          <a:p>
            <a:r>
              <a:rPr lang="en-US" dirty="0" smtClean="0"/>
              <a:t>Definition ; price paid for borrowing Money</a:t>
            </a:r>
          </a:p>
          <a:p>
            <a:r>
              <a:rPr lang="en-US" dirty="0" smtClean="0"/>
              <a:t>Types ; Taxes, loan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Rate of return on capital and investment is also interest</a:t>
            </a:r>
          </a:p>
          <a:p>
            <a:r>
              <a:rPr lang="en-US" dirty="0" smtClean="0"/>
              <a:t>REAL INTEREST</a:t>
            </a:r>
          </a:p>
          <a:p>
            <a:r>
              <a:rPr lang="en-US" dirty="0" smtClean="0"/>
              <a:t>Inclusion of Inflation</a:t>
            </a:r>
          </a:p>
          <a:p>
            <a:r>
              <a:rPr lang="en-US" dirty="0" smtClean="0"/>
              <a:t>Nominal interest</a:t>
            </a:r>
          </a:p>
          <a:p>
            <a:r>
              <a:rPr lang="en-US" dirty="0" smtClean="0"/>
              <a:t>In terms of money exclusive of inflation</a:t>
            </a:r>
          </a:p>
          <a:p>
            <a:r>
              <a:rPr lang="en-US" dirty="0" smtClean="0"/>
              <a:t>To calculate annual yield of investment....must go for real interest</a:t>
            </a:r>
          </a:p>
        </p:txBody>
      </p:sp>
    </p:spTree>
    <p:extLst>
      <p:ext uri="{BB962C8B-B14F-4D97-AF65-F5344CB8AC3E}">
        <p14:creationId xmlns:p14="http://schemas.microsoft.com/office/powerpoint/2010/main" val="139427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9563" y="639682"/>
            <a:ext cx="8610600" cy="1293028"/>
          </a:xfrm>
        </p:spPr>
        <p:txBody>
          <a:bodyPr/>
          <a:lstStyle/>
          <a:p>
            <a:r>
              <a:rPr lang="en-US" dirty="0" smtClean="0"/>
              <a:t>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833875"/>
            <a:ext cx="10820400" cy="4024125"/>
          </a:xfrm>
        </p:spPr>
        <p:txBody>
          <a:bodyPr/>
          <a:lstStyle/>
          <a:p>
            <a:r>
              <a:rPr lang="en-US" dirty="0" smtClean="0"/>
              <a:t>Any thing that serves as medium of exchange</a:t>
            </a:r>
          </a:p>
          <a:p>
            <a:r>
              <a:rPr lang="en-US" dirty="0" smtClean="0"/>
              <a:t>A wider concept than currency because it has so many forms</a:t>
            </a:r>
          </a:p>
          <a:p>
            <a:r>
              <a:rPr lang="en-US" dirty="0" smtClean="0"/>
              <a:t>It’s a material not a consumer or capital good</a:t>
            </a:r>
          </a:p>
          <a:p>
            <a:r>
              <a:rPr lang="en-US" dirty="0" smtClean="0"/>
              <a:t>Examples  ( Currency notes, </a:t>
            </a:r>
            <a:r>
              <a:rPr lang="en-US" dirty="0" err="1" smtClean="0"/>
              <a:t>cheques</a:t>
            </a:r>
            <a:r>
              <a:rPr lang="en-US" dirty="0" smtClean="0"/>
              <a:t>, bills, electronic money)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48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Evolution of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BARTER SYESTEM</a:t>
            </a:r>
          </a:p>
          <a:p>
            <a:r>
              <a:rPr lang="en-US" dirty="0" smtClean="0"/>
              <a:t>Exchange of goods with others goods</a:t>
            </a:r>
          </a:p>
          <a:p>
            <a:r>
              <a:rPr lang="en-US" dirty="0" smtClean="0"/>
              <a:t>Difficulties;</a:t>
            </a:r>
          </a:p>
          <a:p>
            <a:r>
              <a:rPr lang="en-US" dirty="0" smtClean="0"/>
              <a:t>Double coincidence of wants</a:t>
            </a:r>
          </a:p>
          <a:p>
            <a:r>
              <a:rPr lang="en-US" dirty="0" smtClean="0"/>
              <a:t>Lack of common measure of  value</a:t>
            </a:r>
          </a:p>
          <a:p>
            <a:r>
              <a:rPr lang="en-US" dirty="0" smtClean="0"/>
              <a:t>Indivisibility of goods</a:t>
            </a:r>
          </a:p>
          <a:p>
            <a:r>
              <a:rPr lang="en-US" dirty="0" smtClean="0"/>
              <a:t>Difficulty in storing borrowing and lending</a:t>
            </a:r>
          </a:p>
          <a:p>
            <a:r>
              <a:rPr lang="en-US" dirty="0" err="1" smtClean="0"/>
              <a:t>Govt</a:t>
            </a:r>
            <a:r>
              <a:rPr lang="en-US" dirty="0" smtClean="0"/>
              <a:t> taxes</a:t>
            </a:r>
          </a:p>
          <a:p>
            <a:r>
              <a:rPr lang="en-US" dirty="0" smtClean="0"/>
              <a:t>Transfer of wealth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18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Commodity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Medium of exchange in forms commodity</a:t>
            </a:r>
          </a:p>
          <a:p>
            <a:r>
              <a:rPr lang="en-US" dirty="0" smtClean="0"/>
              <a:t>Cattles, olive oil, salt, gold, silver, ornaments, diamonds</a:t>
            </a:r>
          </a:p>
          <a:p>
            <a:r>
              <a:rPr lang="en-US" dirty="0" smtClean="0"/>
              <a:t>Disadvantages</a:t>
            </a:r>
          </a:p>
          <a:p>
            <a:r>
              <a:rPr lang="en-US" dirty="0" smtClean="0"/>
              <a:t>Value and form changes</a:t>
            </a:r>
          </a:p>
          <a:p>
            <a:r>
              <a:rPr lang="en-US" dirty="0" smtClean="0"/>
              <a:t>In 18</a:t>
            </a:r>
            <a:r>
              <a:rPr lang="en-US" baseline="30000" dirty="0" smtClean="0"/>
              <a:t>th</a:t>
            </a:r>
            <a:r>
              <a:rPr lang="en-US" dirty="0" smtClean="0"/>
              <a:t> century only gold and silver</a:t>
            </a:r>
          </a:p>
          <a:p>
            <a:r>
              <a:rPr lang="en-US" dirty="0" smtClean="0"/>
              <a:t>Scarcity</a:t>
            </a:r>
          </a:p>
          <a:p>
            <a:r>
              <a:rPr lang="en-US" dirty="0" smtClean="0"/>
              <a:t>Digging</a:t>
            </a:r>
          </a:p>
          <a:p>
            <a:r>
              <a:rPr lang="en-US" dirty="0" smtClean="0"/>
              <a:t>Lack of abundance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8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Modern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intrinsic value in itself</a:t>
            </a:r>
          </a:p>
          <a:p>
            <a:r>
              <a:rPr lang="en-US" dirty="0" smtClean="0"/>
              <a:t>Central bank authority</a:t>
            </a:r>
          </a:p>
          <a:p>
            <a:r>
              <a:rPr lang="en-US" dirty="0" smtClean="0"/>
              <a:t>PAPER MONEY</a:t>
            </a:r>
          </a:p>
          <a:p>
            <a:r>
              <a:rPr lang="en-US" dirty="0" smtClean="0"/>
              <a:t>Can be spent directly</a:t>
            </a:r>
          </a:p>
          <a:p>
            <a:r>
              <a:rPr lang="en-US" dirty="0" smtClean="0"/>
              <a:t>Not be consumed</a:t>
            </a:r>
          </a:p>
          <a:p>
            <a:r>
              <a:rPr lang="en-US" dirty="0" smtClean="0"/>
              <a:t>Keep it for future</a:t>
            </a:r>
          </a:p>
          <a:p>
            <a:r>
              <a:rPr lang="en-US" dirty="0" smtClean="0"/>
              <a:t>ADVANTAGES</a:t>
            </a:r>
            <a:br>
              <a:rPr lang="en-US" dirty="0" smtClean="0"/>
            </a:br>
            <a:r>
              <a:rPr lang="en-US" dirty="0" smtClean="0"/>
              <a:t>easily carried and stored</a:t>
            </a:r>
          </a:p>
          <a:p>
            <a:r>
              <a:rPr lang="en-US" dirty="0" smtClean="0"/>
              <a:t>Cant be illegally created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70002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 money</a:t>
            </a:r>
            <a:br>
              <a:rPr lang="en-US" dirty="0" smtClean="0"/>
            </a:br>
            <a:r>
              <a:rPr lang="en-US" dirty="0" smtClean="0"/>
              <a:t>electronic money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Cheques</a:t>
            </a:r>
            <a:endParaRPr lang="en-US" dirty="0" smtClean="0"/>
          </a:p>
          <a:p>
            <a:r>
              <a:rPr lang="en-US" dirty="0" smtClean="0"/>
              <a:t>Accounts</a:t>
            </a:r>
          </a:p>
          <a:p>
            <a:r>
              <a:rPr lang="en-US" dirty="0" smtClean="0"/>
              <a:t>Saving accounts </a:t>
            </a:r>
          </a:p>
          <a:p>
            <a:r>
              <a:rPr lang="en-US" dirty="0" smtClean="0"/>
              <a:t>Current accounts</a:t>
            </a:r>
          </a:p>
          <a:p>
            <a:r>
              <a:rPr lang="en-US" dirty="0" smtClean="0"/>
              <a:t>DISDVANTAGES</a:t>
            </a:r>
          </a:p>
          <a:p>
            <a:r>
              <a:rPr lang="en-US" dirty="0" smtClean="0"/>
              <a:t>Can be destroyed by fire flood</a:t>
            </a:r>
          </a:p>
          <a:p>
            <a:r>
              <a:rPr lang="en-US" dirty="0" smtClean="0"/>
              <a:t>High inflation</a:t>
            </a:r>
          </a:p>
          <a:p>
            <a:r>
              <a:rPr lang="en-US" dirty="0" smtClean="0"/>
              <a:t>Foreign payments, Fake money</a:t>
            </a:r>
          </a:p>
          <a:p>
            <a:r>
              <a:rPr lang="en-US" dirty="0" smtClean="0"/>
              <a:t>Must be regulated and controlled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74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52</TotalTime>
  <Words>319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Money Market</vt:lpstr>
      <vt:lpstr>Introduction </vt:lpstr>
      <vt:lpstr>Financial System</vt:lpstr>
      <vt:lpstr>Interest Nominal vs Real</vt:lpstr>
      <vt:lpstr>Money</vt:lpstr>
      <vt:lpstr>Evolution of money</vt:lpstr>
      <vt:lpstr>Commodity money</vt:lpstr>
      <vt:lpstr>Modern money</vt:lpstr>
      <vt:lpstr>Bank money electronic money</vt:lpstr>
      <vt:lpstr>Role and functions of money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</cp:revision>
  <dcterms:created xsi:type="dcterms:W3CDTF">2020-07-16T16:05:39Z</dcterms:created>
  <dcterms:modified xsi:type="dcterms:W3CDTF">2020-07-16T16:58:09Z</dcterms:modified>
</cp:coreProperties>
</file>