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Course: Pakistan Studies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Shamim</a:t>
            </a:r>
            <a:r>
              <a:rPr lang="en-US" dirty="0" smtClean="0"/>
              <a:t> </a:t>
            </a:r>
            <a:r>
              <a:rPr lang="en-US" dirty="0" err="1" smtClean="0"/>
              <a:t>Liaquat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reforms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martial law regime appointed Law Reforms Commission in </a:t>
            </a:r>
            <a:r>
              <a:rPr lang="en-US" dirty="0" smtClean="0"/>
              <a:t>December</a:t>
            </a:r>
            <a:r>
              <a:rPr lang="en-US" dirty="0"/>
              <a:t>, 1959 to suggest that as to how justice may better and more </a:t>
            </a:r>
            <a:r>
              <a:rPr lang="en-US" dirty="0" smtClean="0"/>
              <a:t>speedily </a:t>
            </a:r>
            <a:r>
              <a:rPr lang="en-US" dirty="0"/>
              <a:t>be done.</a:t>
            </a:r>
          </a:p>
          <a:p>
            <a:r>
              <a:rPr lang="en-US" dirty="0" smtClean="0"/>
              <a:t>The </a:t>
            </a:r>
            <a:r>
              <a:rPr lang="en-US" dirty="0"/>
              <a:t>hierarchy of the courts and their powers.</a:t>
            </a:r>
          </a:p>
          <a:p>
            <a:r>
              <a:rPr lang="en-US" dirty="0" smtClean="0"/>
              <a:t>The </a:t>
            </a:r>
            <a:r>
              <a:rPr lang="en-US" dirty="0" err="1"/>
              <a:t>govt</a:t>
            </a:r>
            <a:r>
              <a:rPr lang="en-US" dirty="0"/>
              <a:t> issued ten ordinances during 1962-63 to streamline the </a:t>
            </a:r>
            <a:r>
              <a:rPr lang="en-US" dirty="0" smtClean="0"/>
              <a:t>administration </a:t>
            </a:r>
            <a:r>
              <a:rPr lang="en-US" dirty="0"/>
              <a:t>of justice and similarly the </a:t>
            </a:r>
            <a:r>
              <a:rPr lang="en-US" dirty="0" err="1"/>
              <a:t>govt</a:t>
            </a:r>
            <a:r>
              <a:rPr lang="en-US" dirty="0"/>
              <a:t> also appointed </a:t>
            </a:r>
            <a:r>
              <a:rPr lang="en-US" dirty="0" smtClean="0"/>
              <a:t>company </a:t>
            </a:r>
            <a:r>
              <a:rPr lang="en-US" dirty="0"/>
              <a:t>law commission in 1959 to re-enact the company existing </a:t>
            </a:r>
            <a:r>
              <a:rPr lang="en-US" dirty="0" smtClean="0"/>
              <a:t>company </a:t>
            </a:r>
            <a:r>
              <a:rPr lang="en-US" dirty="0"/>
              <a:t>law </a:t>
            </a:r>
          </a:p>
          <a:p>
            <a:r>
              <a:rPr lang="en-US" dirty="0" smtClean="0"/>
              <a:t>However </a:t>
            </a:r>
            <a:r>
              <a:rPr lang="en-US" dirty="0"/>
              <a:t>the ideal of speedy justice was never realized</a:t>
            </a:r>
          </a:p>
        </p:txBody>
      </p:sp>
    </p:spTree>
    <p:extLst>
      <p:ext uri="{BB962C8B-B14F-4D97-AF65-F5344CB8AC3E}">
        <p14:creationId xmlns:p14="http://schemas.microsoft.com/office/powerpoint/2010/main" val="255720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reforms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Labor reforms: Many ordinances were issued to reform Labor Laws in </a:t>
            </a:r>
            <a:r>
              <a:rPr lang="en-US" dirty="0" smtClean="0"/>
              <a:t>the </a:t>
            </a:r>
            <a:r>
              <a:rPr lang="en-US" dirty="0"/>
              <a:t>country and to improve production, equitable distribution of </a:t>
            </a:r>
            <a:r>
              <a:rPr lang="en-US" dirty="0" smtClean="0"/>
              <a:t>wealth</a:t>
            </a:r>
            <a:r>
              <a:rPr lang="en-US" dirty="0"/>
              <a:t>, better working conditions for </a:t>
            </a:r>
            <a:r>
              <a:rPr lang="en-US" dirty="0" smtClean="0"/>
              <a:t>labors , Labor </a:t>
            </a:r>
            <a:r>
              <a:rPr lang="en-US" dirty="0"/>
              <a:t>laws were reformed through the industrial dispute ordinance, </a:t>
            </a:r>
            <a:r>
              <a:rPr lang="en-US" dirty="0" smtClean="0"/>
              <a:t>1959 </a:t>
            </a:r>
            <a:r>
              <a:rPr lang="en-US" dirty="0"/>
              <a:t>which setup an entirely new machinery for resolving industrial </a:t>
            </a:r>
            <a:r>
              <a:rPr lang="en-US" dirty="0" smtClean="0"/>
              <a:t>disputes</a:t>
            </a:r>
            <a:r>
              <a:rPr lang="en-US" dirty="0"/>
              <a:t>. Industrial courts were setup. </a:t>
            </a:r>
          </a:p>
          <a:p>
            <a:r>
              <a:rPr lang="en-US" dirty="0" smtClean="0"/>
              <a:t>The </a:t>
            </a:r>
            <a:r>
              <a:rPr lang="en-US" dirty="0"/>
              <a:t>west Pak industrial and commercial employment (standing orders) </a:t>
            </a:r>
            <a:r>
              <a:rPr lang="en-US" dirty="0" smtClean="0"/>
              <a:t>act </a:t>
            </a:r>
            <a:r>
              <a:rPr lang="en-US" dirty="0"/>
              <a:t>1960 </a:t>
            </a:r>
            <a:r>
              <a:rPr lang="en-US" dirty="0" smtClean="0"/>
              <a:t>and </a:t>
            </a:r>
            <a:r>
              <a:rPr lang="en-US" dirty="0"/>
              <a:t>the east Pak industrial and commercial employment act 1965 </a:t>
            </a:r>
            <a:r>
              <a:rPr lang="en-US" dirty="0" smtClean="0"/>
              <a:t>made </a:t>
            </a:r>
            <a:r>
              <a:rPr lang="en-US" dirty="0"/>
              <a:t>labor conditions </a:t>
            </a:r>
            <a:r>
              <a:rPr lang="en-US" dirty="0" smtClean="0"/>
              <a:t>better.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5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Rehabilitation of refugees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About nine million people left their ancestral home and came to Pak.</a:t>
            </a:r>
          </a:p>
          <a:p>
            <a:r>
              <a:rPr lang="en-US" dirty="0" smtClean="0"/>
              <a:t>They </a:t>
            </a:r>
            <a:r>
              <a:rPr lang="en-US" dirty="0"/>
              <a:t>constituted about 10 percent population of Pakistan </a:t>
            </a:r>
          </a:p>
          <a:p>
            <a:r>
              <a:rPr lang="en-US" dirty="0" smtClean="0"/>
              <a:t>The </a:t>
            </a:r>
            <a:r>
              <a:rPr lang="en-US" dirty="0"/>
              <a:t>military regime appointed Lieutenant General </a:t>
            </a:r>
            <a:r>
              <a:rPr lang="en-US" dirty="0" err="1"/>
              <a:t>Azam</a:t>
            </a:r>
            <a:r>
              <a:rPr lang="en-US" dirty="0"/>
              <a:t> Khan as </a:t>
            </a:r>
            <a:r>
              <a:rPr lang="en-US" dirty="0" smtClean="0"/>
              <a:t>refugee </a:t>
            </a:r>
            <a:r>
              <a:rPr lang="en-US" dirty="0"/>
              <a:t>minister and Displaced Persons (compensation and </a:t>
            </a:r>
            <a:r>
              <a:rPr lang="en-US" dirty="0" smtClean="0"/>
              <a:t>rehabilitation</a:t>
            </a:r>
            <a:r>
              <a:rPr lang="en-US" dirty="0"/>
              <a:t>) Oder,1959 was issued. </a:t>
            </a:r>
          </a:p>
          <a:p>
            <a:r>
              <a:rPr lang="en-US" dirty="0" smtClean="0"/>
              <a:t>By </a:t>
            </a:r>
            <a:r>
              <a:rPr lang="en-US" dirty="0"/>
              <a:t>1962 the military regime adjusted </a:t>
            </a:r>
            <a:r>
              <a:rPr lang="en-US" dirty="0" err="1"/>
              <a:t>Rs</a:t>
            </a:r>
            <a:r>
              <a:rPr lang="en-US" dirty="0"/>
              <a:t> 1230 million as property </a:t>
            </a:r>
            <a:r>
              <a:rPr lang="en-US" dirty="0" smtClean="0"/>
              <a:t>transfer </a:t>
            </a:r>
            <a:r>
              <a:rPr lang="en-US" dirty="0"/>
              <a:t>and </a:t>
            </a:r>
            <a:r>
              <a:rPr lang="en-US" dirty="0" err="1"/>
              <a:t>Rs</a:t>
            </a:r>
            <a:r>
              <a:rPr lang="en-US" dirty="0"/>
              <a:t> 70 million as cash compensation.</a:t>
            </a:r>
          </a:p>
        </p:txBody>
      </p:sp>
    </p:spTree>
    <p:extLst>
      <p:ext uri="{BB962C8B-B14F-4D97-AF65-F5344CB8AC3E}">
        <p14:creationId xmlns:p14="http://schemas.microsoft.com/office/powerpoint/2010/main" val="334424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the capital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federal capital commission suggested that the new capital shall be </a:t>
            </a:r>
            <a:r>
              <a:rPr lang="en-US" dirty="0" smtClean="0"/>
              <a:t>constructed </a:t>
            </a:r>
            <a:r>
              <a:rPr lang="en-US" dirty="0"/>
              <a:t>on the </a:t>
            </a:r>
            <a:r>
              <a:rPr lang="en-US" dirty="0" err="1"/>
              <a:t>Potohar</a:t>
            </a:r>
            <a:r>
              <a:rPr lang="en-US" dirty="0"/>
              <a:t> Plateau as </a:t>
            </a:r>
            <a:r>
              <a:rPr lang="en-US" dirty="0" err="1"/>
              <a:t>Ayub</a:t>
            </a:r>
            <a:r>
              <a:rPr lang="en-US" dirty="0"/>
              <a:t> Khan wanted close contact </a:t>
            </a:r>
            <a:r>
              <a:rPr lang="en-US" dirty="0" smtClean="0"/>
              <a:t>with </a:t>
            </a:r>
            <a:r>
              <a:rPr lang="en-US" dirty="0"/>
              <a:t>GHQ Rawalpindi </a:t>
            </a:r>
          </a:p>
          <a:p>
            <a:r>
              <a:rPr lang="en-US" dirty="0" smtClean="0"/>
              <a:t>In </a:t>
            </a:r>
            <a:r>
              <a:rPr lang="en-US" dirty="0"/>
              <a:t>February 1960 the new capital was named ISLAMABAD by the </a:t>
            </a:r>
            <a:r>
              <a:rPr lang="en-US" dirty="0" smtClean="0"/>
              <a:t>presidential </a:t>
            </a:r>
            <a:r>
              <a:rPr lang="en-US" dirty="0"/>
              <a:t>cabinet. </a:t>
            </a:r>
          </a:p>
          <a:p>
            <a:r>
              <a:rPr lang="en-US" dirty="0" smtClean="0"/>
              <a:t>The </a:t>
            </a:r>
            <a:r>
              <a:rPr lang="en-US" dirty="0"/>
              <a:t>commercial and industrial circles of Karachi were unhappy with </a:t>
            </a:r>
            <a:r>
              <a:rPr lang="en-US" dirty="0" smtClean="0"/>
              <a:t>the </a:t>
            </a:r>
            <a:r>
              <a:rPr lang="en-US" dirty="0"/>
              <a:t>shifting of capital because it caused them great inconvenience. </a:t>
            </a:r>
          </a:p>
          <a:p>
            <a:r>
              <a:rPr lang="en-US" dirty="0"/>
              <a:t>Secondly, a poor country like Pakistan was not in the position to afford </a:t>
            </a:r>
            <a:r>
              <a:rPr lang="en-US" dirty="0" smtClean="0"/>
              <a:t>the </a:t>
            </a:r>
            <a:r>
              <a:rPr lang="en-US" dirty="0"/>
              <a:t>building of a new capital</a:t>
            </a:r>
          </a:p>
        </p:txBody>
      </p:sp>
    </p:spTree>
    <p:extLst>
      <p:ext uri="{BB962C8B-B14F-4D97-AF65-F5344CB8AC3E}">
        <p14:creationId xmlns:p14="http://schemas.microsoft.com/office/powerpoint/2010/main" val="360866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reforms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Education commission was appointed in December 1958 and was </a:t>
            </a:r>
            <a:r>
              <a:rPr lang="en-US" dirty="0" smtClean="0"/>
              <a:t>entrusted </a:t>
            </a:r>
            <a:r>
              <a:rPr lang="en-US" dirty="0"/>
              <a:t>with the following responsibilities </a:t>
            </a:r>
          </a:p>
          <a:p>
            <a:r>
              <a:rPr lang="en-US" dirty="0" smtClean="0"/>
              <a:t>To </a:t>
            </a:r>
            <a:r>
              <a:rPr lang="en-US" dirty="0"/>
              <a:t>develop among the people a sense of duty, patriotism, and national </a:t>
            </a:r>
            <a:r>
              <a:rPr lang="en-US" dirty="0" smtClean="0"/>
              <a:t>solidarity</a:t>
            </a:r>
            <a:r>
              <a:rPr lang="en-US" dirty="0"/>
              <a:t>, and to inculcate in among them the habits of industry, </a:t>
            </a:r>
            <a:r>
              <a:rPr lang="en-US" dirty="0" smtClean="0"/>
              <a:t>integrity </a:t>
            </a:r>
            <a:r>
              <a:rPr lang="en-US" dirty="0"/>
              <a:t>and devotion to service To produce men of talent, character </a:t>
            </a:r>
            <a:r>
              <a:rPr lang="en-US" dirty="0" smtClean="0"/>
              <a:t>and </a:t>
            </a:r>
            <a:r>
              <a:rPr lang="en-US" dirty="0"/>
              <a:t>ability for the development of the country </a:t>
            </a:r>
          </a:p>
          <a:p>
            <a:r>
              <a:rPr lang="en-US" dirty="0" smtClean="0"/>
              <a:t>To </a:t>
            </a:r>
            <a:r>
              <a:rPr lang="en-US" dirty="0"/>
              <a:t>obtain the diversion of students on aptitude and intelligence to </a:t>
            </a:r>
            <a:r>
              <a:rPr lang="en-US" dirty="0" smtClean="0"/>
              <a:t>appropriate </a:t>
            </a:r>
            <a:r>
              <a:rPr lang="en-US" dirty="0"/>
              <a:t>sectors like agriculture, technical field, and other </a:t>
            </a:r>
            <a:r>
              <a:rPr lang="en-US" dirty="0" smtClean="0"/>
              <a:t>vocational </a:t>
            </a:r>
            <a:r>
              <a:rPr lang="en-US" dirty="0"/>
              <a:t>trainings</a:t>
            </a:r>
          </a:p>
        </p:txBody>
      </p:sp>
    </p:spTree>
    <p:extLst>
      <p:ext uri="{BB962C8B-B14F-4D97-AF65-F5344CB8AC3E}">
        <p14:creationId xmlns:p14="http://schemas.microsoft.com/office/powerpoint/2010/main" val="5467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reforms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To suggest the role of education in the community</a:t>
            </a:r>
          </a:p>
          <a:p>
            <a:r>
              <a:rPr lang="en-US" dirty="0" smtClean="0"/>
              <a:t>The </a:t>
            </a:r>
            <a:r>
              <a:rPr lang="en-US" dirty="0"/>
              <a:t>military regime implemented most of the recommendations of the </a:t>
            </a:r>
            <a:r>
              <a:rPr lang="en-US" dirty="0" smtClean="0"/>
              <a:t>commission </a:t>
            </a:r>
            <a:endParaRPr lang="en-US" dirty="0"/>
          </a:p>
          <a:p>
            <a:r>
              <a:rPr lang="en-US" dirty="0" smtClean="0"/>
              <a:t>Bachelor </a:t>
            </a:r>
            <a:r>
              <a:rPr lang="en-US" dirty="0"/>
              <a:t>degree was extended to three years and a system of monthly </a:t>
            </a:r>
            <a:r>
              <a:rPr lang="en-US" dirty="0" smtClean="0"/>
              <a:t>tests </a:t>
            </a:r>
            <a:r>
              <a:rPr lang="en-US" dirty="0"/>
              <a:t>of 25 percent marks was introduced. But it was taken back on the </a:t>
            </a:r>
            <a:r>
              <a:rPr lang="en-US" dirty="0" smtClean="0"/>
              <a:t>agitation </a:t>
            </a:r>
            <a:r>
              <a:rPr lang="en-US" dirty="0"/>
              <a:t>by the Bengali students </a:t>
            </a:r>
          </a:p>
          <a:p>
            <a:r>
              <a:rPr lang="en-US" dirty="0" smtClean="0"/>
              <a:t>Engineering </a:t>
            </a:r>
            <a:r>
              <a:rPr lang="en-US" dirty="0"/>
              <a:t>and agriculture universities along with polytechnic </a:t>
            </a:r>
            <a:r>
              <a:rPr lang="en-US" dirty="0" smtClean="0"/>
              <a:t>institutions </a:t>
            </a:r>
            <a:r>
              <a:rPr lang="en-US" dirty="0"/>
              <a:t>were established </a:t>
            </a:r>
          </a:p>
          <a:p>
            <a:r>
              <a:rPr lang="en-US" dirty="0" smtClean="0"/>
              <a:t>Primary </a:t>
            </a:r>
            <a:r>
              <a:rPr lang="en-US" dirty="0"/>
              <a:t>and secondary education was made compulsory in two </a:t>
            </a:r>
            <a:r>
              <a:rPr lang="en-US" dirty="0" smtClean="0"/>
              <a:t>phases</a:t>
            </a:r>
            <a:r>
              <a:rPr lang="en-US" dirty="0"/>
              <a:t>, first from class 1 to 5 and second from class 5 to 10 by 1970.</a:t>
            </a:r>
          </a:p>
        </p:txBody>
      </p:sp>
    </p:spTree>
    <p:extLst>
      <p:ext uri="{BB962C8B-B14F-4D97-AF65-F5344CB8AC3E}">
        <p14:creationId xmlns:p14="http://schemas.microsoft.com/office/powerpoint/2010/main" val="388662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scientific commission was appointed in 1959 </a:t>
            </a:r>
          </a:p>
          <a:p>
            <a:r>
              <a:rPr lang="en-US" dirty="0" smtClean="0"/>
              <a:t>The </a:t>
            </a:r>
            <a:r>
              <a:rPr lang="en-US" dirty="0"/>
              <a:t>recommendations of the scientific commission were implemented </a:t>
            </a:r>
            <a:r>
              <a:rPr lang="en-US" dirty="0" smtClean="0"/>
              <a:t>mostly </a:t>
            </a:r>
            <a:r>
              <a:rPr lang="en-US" dirty="0"/>
              <a:t>after the withdrawal of Martial Law </a:t>
            </a:r>
          </a:p>
          <a:p>
            <a:r>
              <a:rPr lang="en-US" dirty="0" smtClean="0"/>
              <a:t>The </a:t>
            </a:r>
            <a:r>
              <a:rPr lang="en-US" dirty="0"/>
              <a:t>steps taken by the </a:t>
            </a:r>
            <a:r>
              <a:rPr lang="en-US" dirty="0" err="1"/>
              <a:t>govt</a:t>
            </a:r>
            <a:r>
              <a:rPr lang="en-US" dirty="0"/>
              <a:t> were the making of liberal grants to </a:t>
            </a:r>
            <a:r>
              <a:rPr lang="en-US" dirty="0" smtClean="0"/>
              <a:t>universities </a:t>
            </a:r>
            <a:r>
              <a:rPr lang="en-US" dirty="0"/>
              <a:t>for scientific research, setting up of separate division in </a:t>
            </a:r>
            <a:r>
              <a:rPr lang="en-US" dirty="0" smtClean="0"/>
              <a:t>the </a:t>
            </a:r>
            <a:r>
              <a:rPr lang="en-US" dirty="0"/>
              <a:t>central </a:t>
            </a:r>
            <a:r>
              <a:rPr lang="en-US" dirty="0" err="1"/>
              <a:t>govt</a:t>
            </a:r>
            <a:r>
              <a:rPr lang="en-US" dirty="0"/>
              <a:t> for scientific and technological research, and separate </a:t>
            </a:r>
            <a:r>
              <a:rPr lang="en-US" dirty="0" smtClean="0"/>
              <a:t>division </a:t>
            </a:r>
            <a:r>
              <a:rPr lang="en-US" dirty="0"/>
              <a:t>for </a:t>
            </a:r>
            <a:r>
              <a:rPr lang="en-US" dirty="0" err="1"/>
              <a:t>defence</a:t>
            </a:r>
            <a:r>
              <a:rPr lang="en-US" dirty="0"/>
              <a:t> related research </a:t>
            </a:r>
          </a:p>
          <a:p>
            <a:r>
              <a:rPr lang="en-US" dirty="0" smtClean="0"/>
              <a:t>Medical </a:t>
            </a:r>
            <a:r>
              <a:rPr lang="en-US" dirty="0"/>
              <a:t>council, nuclear institute, Pakistan national scientific and </a:t>
            </a:r>
            <a:r>
              <a:rPr lang="en-US" dirty="0" smtClean="0"/>
              <a:t>documentation </a:t>
            </a:r>
            <a:r>
              <a:rPr lang="en-US" dirty="0" err="1"/>
              <a:t>centre</a:t>
            </a:r>
            <a:r>
              <a:rPr lang="en-US" dirty="0"/>
              <a:t> were established</a:t>
            </a:r>
          </a:p>
        </p:txBody>
      </p:sp>
    </p:spTree>
    <p:extLst>
      <p:ext uri="{BB962C8B-B14F-4D97-AF65-F5344CB8AC3E}">
        <p14:creationId xmlns:p14="http://schemas.microsoft.com/office/powerpoint/2010/main" val="41487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reforms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Bonus </a:t>
            </a:r>
            <a:r>
              <a:rPr lang="en-US" dirty="0"/>
              <a:t>voucher scheme: In order to boost export the </a:t>
            </a:r>
            <a:r>
              <a:rPr lang="en-US" dirty="0" err="1"/>
              <a:t>govt</a:t>
            </a:r>
            <a:r>
              <a:rPr lang="en-US" dirty="0"/>
              <a:t> introduced </a:t>
            </a:r>
            <a:r>
              <a:rPr lang="en-US" dirty="0" smtClean="0"/>
              <a:t>bonus </a:t>
            </a:r>
            <a:r>
              <a:rPr lang="en-US" dirty="0"/>
              <a:t>voucher scheme in January 1959. </a:t>
            </a:r>
          </a:p>
          <a:p>
            <a:r>
              <a:rPr lang="en-US" dirty="0" smtClean="0"/>
              <a:t>The </a:t>
            </a:r>
            <a:r>
              <a:rPr lang="en-US" dirty="0"/>
              <a:t>voucher was issued on the export of finished goods. </a:t>
            </a:r>
          </a:p>
          <a:p>
            <a:r>
              <a:rPr lang="en-US" dirty="0" smtClean="0"/>
              <a:t>A </a:t>
            </a:r>
            <a:r>
              <a:rPr lang="en-US" dirty="0"/>
              <a:t>person or organization was given a voucher on the remittance or </a:t>
            </a:r>
            <a:r>
              <a:rPr lang="en-US" dirty="0" smtClean="0"/>
              <a:t>earning </a:t>
            </a:r>
            <a:r>
              <a:rPr lang="en-US" dirty="0"/>
              <a:t>of foreign exchange reserve, it was equivalent to a fixed </a:t>
            </a:r>
            <a:r>
              <a:rPr lang="en-US" dirty="0" smtClean="0"/>
              <a:t>amount </a:t>
            </a:r>
            <a:r>
              <a:rPr lang="en-US" dirty="0"/>
              <a:t>of earned foreign exchange reserves. </a:t>
            </a:r>
          </a:p>
          <a:p>
            <a:r>
              <a:rPr lang="en-US" dirty="0" smtClean="0"/>
              <a:t>This </a:t>
            </a:r>
            <a:r>
              <a:rPr lang="en-US" dirty="0"/>
              <a:t>voucher could be used for special imports and could also be sold </a:t>
            </a:r>
            <a:r>
              <a:rPr lang="en-US" dirty="0" smtClean="0"/>
              <a:t>in </a:t>
            </a:r>
            <a:r>
              <a:rPr lang="en-US" dirty="0"/>
              <a:t>the open market. The scheme was withdrawn by </a:t>
            </a:r>
            <a:r>
              <a:rPr lang="en-US" dirty="0" err="1"/>
              <a:t>Zulifaqar</a:t>
            </a:r>
            <a:r>
              <a:rPr lang="en-US" dirty="0"/>
              <a:t> Ali </a:t>
            </a:r>
            <a:r>
              <a:rPr lang="en-US" dirty="0" smtClean="0"/>
              <a:t>Bhutto </a:t>
            </a:r>
            <a:r>
              <a:rPr lang="en-US" dirty="0"/>
              <a:t>in May 1972.</a:t>
            </a:r>
          </a:p>
        </p:txBody>
      </p:sp>
    </p:spTree>
    <p:extLst>
      <p:ext uri="{BB962C8B-B14F-4D97-AF65-F5344CB8AC3E}">
        <p14:creationId xmlns:p14="http://schemas.microsoft.com/office/powerpoint/2010/main" val="27598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reforms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Land reforms: as early as 1949 an agrarian reform committee was </a:t>
            </a:r>
            <a:r>
              <a:rPr lang="en-US" dirty="0" smtClean="0"/>
              <a:t>formed </a:t>
            </a:r>
            <a:r>
              <a:rPr lang="en-US" dirty="0"/>
              <a:t>by the Punjab </a:t>
            </a:r>
            <a:r>
              <a:rPr lang="en-US" dirty="0" err="1"/>
              <a:t>govt</a:t>
            </a:r>
            <a:r>
              <a:rPr lang="en-US" dirty="0"/>
              <a:t> and it recommended that land holding shall </a:t>
            </a:r>
            <a:r>
              <a:rPr lang="en-US" dirty="0" smtClean="0"/>
              <a:t>not </a:t>
            </a:r>
            <a:r>
              <a:rPr lang="en-US" dirty="0"/>
              <a:t>exceed from 150 and 500 irrigated and non-irrigated land </a:t>
            </a:r>
          </a:p>
          <a:p>
            <a:r>
              <a:rPr lang="en-US" dirty="0" smtClean="0"/>
              <a:t>In </a:t>
            </a:r>
            <a:r>
              <a:rPr lang="en-US" dirty="0"/>
              <a:t>the Punjab and NWFP almost 50 percent, and in Sindh 80 percent </a:t>
            </a:r>
            <a:r>
              <a:rPr lang="en-US" dirty="0" smtClean="0"/>
              <a:t>land </a:t>
            </a:r>
            <a:r>
              <a:rPr lang="en-US" dirty="0"/>
              <a:t>was in the possession of a few thousand land lords. </a:t>
            </a:r>
          </a:p>
          <a:p>
            <a:r>
              <a:rPr lang="en-US" dirty="0" smtClean="0"/>
              <a:t>The </a:t>
            </a:r>
            <a:r>
              <a:rPr lang="en-US" dirty="0"/>
              <a:t>military </a:t>
            </a:r>
            <a:r>
              <a:rPr lang="en-US" dirty="0" err="1"/>
              <a:t>govt</a:t>
            </a:r>
            <a:r>
              <a:rPr lang="en-US" dirty="0"/>
              <a:t> appointed a land reform commission by </a:t>
            </a:r>
            <a:r>
              <a:rPr lang="en-US" dirty="0" smtClean="0"/>
              <a:t>1958.</a:t>
            </a:r>
          </a:p>
          <a:p>
            <a:r>
              <a:rPr lang="en-US" dirty="0"/>
              <a:t>U</a:t>
            </a:r>
            <a:r>
              <a:rPr lang="en-US" dirty="0" smtClean="0"/>
              <a:t>pon </a:t>
            </a:r>
            <a:r>
              <a:rPr lang="en-US" dirty="0"/>
              <a:t>the recommendation of the commission these steps were </a:t>
            </a:r>
            <a:r>
              <a:rPr lang="en-US" dirty="0" smtClean="0"/>
              <a:t>taken </a:t>
            </a:r>
            <a:r>
              <a:rPr lang="en-US" dirty="0"/>
              <a:t>1. No person would own or posses more than 500 acres of </a:t>
            </a:r>
            <a:r>
              <a:rPr lang="en-US" dirty="0" smtClean="0"/>
              <a:t>irrigated </a:t>
            </a:r>
            <a:r>
              <a:rPr lang="en-US" dirty="0"/>
              <a:t>or 1000 acres of unirrigated land and 150 acres could be </a:t>
            </a:r>
            <a:r>
              <a:rPr lang="en-US" dirty="0" smtClean="0"/>
              <a:t>retained </a:t>
            </a:r>
            <a:r>
              <a:rPr lang="en-US" dirty="0"/>
              <a:t>as orchard.</a:t>
            </a:r>
          </a:p>
        </p:txBody>
      </p:sp>
    </p:spTree>
    <p:extLst>
      <p:ext uri="{BB962C8B-B14F-4D97-AF65-F5344CB8AC3E}">
        <p14:creationId xmlns:p14="http://schemas.microsoft.com/office/powerpoint/2010/main" val="115634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reforms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Agriculture reforms these reforms included modern methods of </a:t>
            </a:r>
            <a:r>
              <a:rPr lang="en-US" dirty="0" smtClean="0"/>
              <a:t>farming</a:t>
            </a:r>
            <a:r>
              <a:rPr lang="en-US" dirty="0"/>
              <a:t>, the use of better seed, better credit facilities, improved </a:t>
            </a:r>
            <a:r>
              <a:rPr lang="en-US" dirty="0" smtClean="0"/>
              <a:t>market </a:t>
            </a:r>
            <a:r>
              <a:rPr lang="en-US" dirty="0"/>
              <a:t>facilities, and measures to check water logging and salinity </a:t>
            </a:r>
          </a:p>
          <a:p>
            <a:r>
              <a:rPr lang="en-US" dirty="0" smtClean="0"/>
              <a:t>The </a:t>
            </a:r>
            <a:r>
              <a:rPr lang="en-US" dirty="0"/>
              <a:t>agriculture development corporation was setup in 1961 in both the </a:t>
            </a:r>
            <a:r>
              <a:rPr lang="en-US" dirty="0" smtClean="0"/>
              <a:t>wings </a:t>
            </a:r>
            <a:r>
              <a:rPr lang="en-US" dirty="0"/>
              <a:t>of the country to provide the farmers with technical knowledge</a:t>
            </a:r>
          </a:p>
          <a:p>
            <a:r>
              <a:rPr lang="en-US" dirty="0" smtClean="0"/>
              <a:t>Out </a:t>
            </a:r>
            <a:r>
              <a:rPr lang="en-US" dirty="0"/>
              <a:t>of 7.75 million acre land hold in access, nearly 2.40 million acre </a:t>
            </a:r>
            <a:r>
              <a:rPr lang="en-US" dirty="0" smtClean="0"/>
              <a:t>were </a:t>
            </a:r>
            <a:r>
              <a:rPr lang="en-US" dirty="0"/>
              <a:t>resumed and distributed among the tenants </a:t>
            </a:r>
          </a:p>
          <a:p>
            <a:r>
              <a:rPr lang="en-US" dirty="0" smtClean="0"/>
              <a:t>It </a:t>
            </a:r>
            <a:r>
              <a:rPr lang="en-US" dirty="0"/>
              <a:t>was pointed out that the land holding was on individual basis not </a:t>
            </a:r>
            <a:r>
              <a:rPr lang="en-US" dirty="0" smtClean="0"/>
              <a:t>family </a:t>
            </a:r>
            <a:r>
              <a:rPr lang="en-US" dirty="0"/>
              <a:t>base, therefore, the land lords saved their land by transferring it </a:t>
            </a:r>
            <a:r>
              <a:rPr lang="en-US" dirty="0" smtClean="0"/>
              <a:t>to </a:t>
            </a:r>
            <a:r>
              <a:rPr lang="en-US" dirty="0"/>
              <a:t>their family members as gifts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666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Ayub</a:t>
            </a:r>
            <a:r>
              <a:rPr lang="en-US" dirty="0"/>
              <a:t> khan era (1958-69)</a:t>
            </a:r>
          </a:p>
        </p:txBody>
      </p:sp>
      <p:pic>
        <p:nvPicPr>
          <p:cNvPr id="1026" name="Picture 2" descr="Ayub khan era (1958 - 1969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133" y="1701799"/>
            <a:ext cx="7484534" cy="430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51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reforms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Development planning During 1947-58 political instability hampered </a:t>
            </a:r>
            <a:r>
              <a:rPr lang="en-US" dirty="0" smtClean="0"/>
              <a:t>development </a:t>
            </a:r>
            <a:r>
              <a:rPr lang="en-US" dirty="0"/>
              <a:t>planning, 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development board was established in 1948 which formulated a six </a:t>
            </a:r>
            <a:r>
              <a:rPr lang="en-US" dirty="0" smtClean="0"/>
              <a:t>year </a:t>
            </a:r>
            <a:r>
              <a:rPr lang="en-US" dirty="0"/>
              <a:t>development plan(1951-1957) in 1950 and similarly a planning </a:t>
            </a:r>
            <a:r>
              <a:rPr lang="en-US" dirty="0" smtClean="0"/>
              <a:t>board </a:t>
            </a:r>
            <a:r>
              <a:rPr lang="en-US" dirty="0"/>
              <a:t>was formed by 1953 to make more coordinated planning</a:t>
            </a:r>
          </a:p>
          <a:p>
            <a:r>
              <a:rPr lang="en-US" dirty="0"/>
              <a:t>F</a:t>
            </a:r>
            <a:r>
              <a:rPr lang="en-US" dirty="0" smtClean="0"/>
              <a:t>ive </a:t>
            </a:r>
            <a:r>
              <a:rPr lang="en-US" dirty="0"/>
              <a:t>year plan was formulated (1955-1960), however these plans </a:t>
            </a:r>
            <a:r>
              <a:rPr lang="en-US" dirty="0" smtClean="0"/>
              <a:t>didn't </a:t>
            </a:r>
            <a:r>
              <a:rPr lang="en-US" dirty="0"/>
              <a:t>give desired results</a:t>
            </a:r>
          </a:p>
        </p:txBody>
      </p:sp>
    </p:spTree>
    <p:extLst>
      <p:ext uri="{BB962C8B-B14F-4D97-AF65-F5344CB8AC3E}">
        <p14:creationId xmlns:p14="http://schemas.microsoft.com/office/powerpoint/2010/main" val="106598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</a:t>
            </a:r>
            <a:r>
              <a:rPr lang="en-US" dirty="0"/>
              <a:t>was the Man Of determination and have done Some successful </a:t>
            </a:r>
            <a:r>
              <a:rPr lang="en-US" dirty="0" smtClean="0"/>
              <a:t>Decision </a:t>
            </a:r>
            <a:r>
              <a:rPr lang="en-US" dirty="0"/>
              <a:t>as Well as Failure .</a:t>
            </a:r>
          </a:p>
          <a:p>
            <a:r>
              <a:rPr lang="en-US" dirty="0" smtClean="0"/>
              <a:t>He </a:t>
            </a:r>
            <a:r>
              <a:rPr lang="en-US" dirty="0"/>
              <a:t>always did what he thought better in the light of his own </a:t>
            </a:r>
            <a:r>
              <a:rPr lang="en-US" dirty="0" smtClean="0"/>
              <a:t>experience</a:t>
            </a:r>
            <a:r>
              <a:rPr lang="en-US" dirty="0"/>
              <a:t>. </a:t>
            </a:r>
          </a:p>
          <a:p>
            <a:r>
              <a:rPr lang="en-US" dirty="0" smtClean="0"/>
              <a:t>His </a:t>
            </a:r>
            <a:r>
              <a:rPr lang="en-US" dirty="0"/>
              <a:t>regime can be characterized with some developments but he </a:t>
            </a:r>
            <a:r>
              <a:rPr lang="en-US" dirty="0" smtClean="0"/>
              <a:t>couldn’t </a:t>
            </a:r>
            <a:r>
              <a:rPr lang="en-US" dirty="0"/>
              <a:t>maintain the national harmony among the distant provinces of </a:t>
            </a:r>
            <a:r>
              <a:rPr lang="en-US" dirty="0" smtClean="0"/>
              <a:t>Pakistan</a:t>
            </a:r>
            <a:r>
              <a:rPr lang="en-US" dirty="0"/>
              <a:t>, i.e. East Pakistan and West Pakistan .</a:t>
            </a:r>
          </a:p>
        </p:txBody>
      </p:sp>
    </p:spTree>
    <p:extLst>
      <p:ext uri="{BB962C8B-B14F-4D97-AF65-F5344CB8AC3E}">
        <p14:creationId xmlns:p14="http://schemas.microsoft.com/office/powerpoint/2010/main" val="16790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5061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THANK </a:t>
            </a: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16030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Scheme of </a:t>
            </a:r>
            <a:r>
              <a:rPr lang="en-US" dirty="0"/>
              <a:t>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PODO </a:t>
            </a:r>
            <a:r>
              <a:rPr lang="en-US" dirty="0"/>
              <a:t>and EBDO</a:t>
            </a:r>
          </a:p>
          <a:p>
            <a:r>
              <a:rPr lang="en-US" dirty="0" smtClean="0"/>
              <a:t>Reformation </a:t>
            </a:r>
            <a:r>
              <a:rPr lang="en-US" dirty="0"/>
              <a:t>of family laws</a:t>
            </a:r>
          </a:p>
          <a:p>
            <a:r>
              <a:rPr lang="en-US" dirty="0" smtClean="0"/>
              <a:t>Law </a:t>
            </a:r>
            <a:r>
              <a:rPr lang="en-US" dirty="0"/>
              <a:t>reforms</a:t>
            </a:r>
          </a:p>
          <a:p>
            <a:r>
              <a:rPr lang="en-US" dirty="0" smtClean="0"/>
              <a:t>Rehabilitation </a:t>
            </a:r>
            <a:r>
              <a:rPr lang="en-US" dirty="0"/>
              <a:t>of refugees</a:t>
            </a:r>
          </a:p>
          <a:p>
            <a:r>
              <a:rPr lang="en-US" dirty="0" smtClean="0"/>
              <a:t>Change </a:t>
            </a:r>
            <a:r>
              <a:rPr lang="en-US" dirty="0"/>
              <a:t>the capital</a:t>
            </a:r>
          </a:p>
          <a:p>
            <a:r>
              <a:rPr lang="en-US" dirty="0" smtClean="0"/>
              <a:t>Education </a:t>
            </a:r>
            <a:r>
              <a:rPr lang="en-US" dirty="0"/>
              <a:t>reforms </a:t>
            </a:r>
          </a:p>
          <a:p>
            <a:r>
              <a:rPr lang="en-US" dirty="0" smtClean="0"/>
              <a:t>Scientific </a:t>
            </a:r>
            <a:r>
              <a:rPr lang="en-US" dirty="0"/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173001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 of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 </a:t>
            </a:r>
            <a:r>
              <a:rPr lang="en-US" dirty="0"/>
              <a:t>reforms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5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Ayub</a:t>
            </a:r>
            <a:r>
              <a:rPr lang="en-US" dirty="0" smtClean="0"/>
              <a:t> </a:t>
            </a:r>
            <a:r>
              <a:rPr lang="en-US" dirty="0"/>
              <a:t>Khan Regime Oct,07,1958 to March, 25,1969</a:t>
            </a:r>
          </a:p>
          <a:p>
            <a:r>
              <a:rPr lang="en-US" dirty="0" smtClean="0"/>
              <a:t>The </a:t>
            </a:r>
            <a:r>
              <a:rPr lang="en-US" dirty="0"/>
              <a:t>political instability in the country reached to an all time high with </a:t>
            </a:r>
            <a:r>
              <a:rPr lang="en-US" dirty="0" smtClean="0"/>
              <a:t>the </a:t>
            </a:r>
            <a:r>
              <a:rPr lang="en-US" dirty="0"/>
              <a:t>killing of the deputy speaker of east Pakistan assembly and the CM </a:t>
            </a:r>
            <a:r>
              <a:rPr lang="en-US" dirty="0" smtClean="0"/>
              <a:t>of </a:t>
            </a:r>
            <a:r>
              <a:rPr lang="en-US" dirty="0"/>
              <a:t>west Pakistan, Dr. Khan sahib was assassinated in Lahore in March </a:t>
            </a:r>
            <a:r>
              <a:rPr lang="en-US" dirty="0" smtClean="0"/>
              <a:t>1958 </a:t>
            </a:r>
            <a:endParaRPr lang="en-US" dirty="0"/>
          </a:p>
          <a:p>
            <a:r>
              <a:rPr lang="en-US" dirty="0" smtClean="0"/>
              <a:t>Pakistan </a:t>
            </a:r>
            <a:r>
              <a:rPr lang="en-US" dirty="0"/>
              <a:t>was in the grip of severe economic crisis in 1958. The </a:t>
            </a:r>
            <a:r>
              <a:rPr lang="en-US" dirty="0" smtClean="0"/>
              <a:t>scarcity </a:t>
            </a:r>
            <a:r>
              <a:rPr lang="en-US" dirty="0"/>
              <a:t>of consumer goods, the rising prices, shortages of food, large </a:t>
            </a:r>
            <a:r>
              <a:rPr lang="en-US" dirty="0" smtClean="0"/>
              <a:t>scale </a:t>
            </a:r>
            <a:r>
              <a:rPr lang="en-US" dirty="0"/>
              <a:t>deficit financing and financial indiscipline coupled with crop </a:t>
            </a:r>
            <a:r>
              <a:rPr lang="en-US" dirty="0" smtClean="0"/>
              <a:t>failure </a:t>
            </a:r>
            <a:r>
              <a:rPr lang="en-US" dirty="0"/>
              <a:t>and industrial unrest.</a:t>
            </a:r>
          </a:p>
        </p:txBody>
      </p:sp>
    </p:spTree>
    <p:extLst>
      <p:ext uri="{BB962C8B-B14F-4D97-AF65-F5344CB8AC3E}">
        <p14:creationId xmlns:p14="http://schemas.microsoft.com/office/powerpoint/2010/main" val="285432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PODO and EBDO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eliminate the influence of politicians from the body-politic, </a:t>
            </a:r>
            <a:r>
              <a:rPr lang="en-US" dirty="0" err="1"/>
              <a:t>Ayub</a:t>
            </a:r>
            <a:r>
              <a:rPr lang="en-US" dirty="0"/>
              <a:t> </a:t>
            </a:r>
            <a:r>
              <a:rPr lang="en-US" dirty="0" smtClean="0"/>
              <a:t>Khan</a:t>
            </a:r>
            <a:r>
              <a:rPr lang="en-US" dirty="0"/>
              <a:t>, issued two orders namely Public Offices (Disqualification) </a:t>
            </a:r>
            <a:r>
              <a:rPr lang="en-US" dirty="0" smtClean="0"/>
              <a:t>Order </a:t>
            </a:r>
            <a:r>
              <a:rPr lang="en-US" dirty="0"/>
              <a:t>(PODO) and Elective Bodies (Disqualification) order </a:t>
            </a:r>
          </a:p>
          <a:p>
            <a:r>
              <a:rPr lang="en-US" dirty="0" smtClean="0"/>
              <a:t>It </a:t>
            </a:r>
            <a:r>
              <a:rPr lang="en-US" dirty="0"/>
              <a:t>applied to those who held public office and were found guilty of </a:t>
            </a:r>
            <a:r>
              <a:rPr lang="en-US" dirty="0" smtClean="0"/>
              <a:t>misconduct </a:t>
            </a:r>
            <a:r>
              <a:rPr lang="en-US" dirty="0"/>
              <a:t>and corruption. </a:t>
            </a:r>
          </a:p>
          <a:p>
            <a:r>
              <a:rPr lang="en-US" dirty="0" smtClean="0"/>
              <a:t>It </a:t>
            </a:r>
            <a:r>
              <a:rPr lang="en-US" dirty="0"/>
              <a:t>was applied with retrospective effect from august 14, 1947 </a:t>
            </a:r>
          </a:p>
          <a:p>
            <a:r>
              <a:rPr lang="en-US" dirty="0" smtClean="0"/>
              <a:t>Three </a:t>
            </a:r>
            <a:r>
              <a:rPr lang="en-US" dirty="0"/>
              <a:t>Tribunals were set up for the trial of ministers, deputy </a:t>
            </a:r>
            <a:r>
              <a:rPr lang="en-US" dirty="0" smtClean="0"/>
              <a:t>ministers</a:t>
            </a:r>
            <a:r>
              <a:rPr lang="en-US" dirty="0"/>
              <a:t>, parliamentary secretaries and the members of the </a:t>
            </a:r>
            <a:r>
              <a:rPr lang="en-US" dirty="0" smtClean="0"/>
              <a:t>legislative </a:t>
            </a:r>
            <a:r>
              <a:rPr lang="en-US" dirty="0"/>
              <a:t>bodies.</a:t>
            </a:r>
          </a:p>
        </p:txBody>
      </p:sp>
    </p:spTree>
    <p:extLst>
      <p:ext uri="{BB962C8B-B14F-4D97-AF65-F5344CB8AC3E}">
        <p14:creationId xmlns:p14="http://schemas.microsoft.com/office/powerpoint/2010/main" val="216962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PODO and EBDO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had the option to voluntarily retire from public life for a period </a:t>
            </a:r>
            <a:r>
              <a:rPr lang="en-US" dirty="0" smtClean="0"/>
              <a:t>of </a:t>
            </a:r>
            <a:r>
              <a:rPr lang="en-US" dirty="0"/>
              <a:t>six years beginning form January 1960 </a:t>
            </a:r>
          </a:p>
          <a:p>
            <a:r>
              <a:rPr lang="en-US" dirty="0" smtClean="0"/>
              <a:t>Exact </a:t>
            </a:r>
            <a:r>
              <a:rPr lang="en-US" dirty="0"/>
              <a:t>number of politicians disqualified is unknown, some say it was </a:t>
            </a:r>
            <a:r>
              <a:rPr lang="en-US" dirty="0" smtClean="0"/>
              <a:t>5 </a:t>
            </a:r>
            <a:r>
              <a:rPr lang="en-US" dirty="0"/>
              <a:t>to 6 thousand, however the figure seem too much inflated</a:t>
            </a:r>
          </a:p>
        </p:txBody>
      </p:sp>
    </p:spTree>
    <p:extLst>
      <p:ext uri="{BB962C8B-B14F-4D97-AF65-F5344CB8AC3E}">
        <p14:creationId xmlns:p14="http://schemas.microsoft.com/office/powerpoint/2010/main" val="79596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Reformation of family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Family Laws Ordinance was implemented in 1961 on the </a:t>
            </a:r>
            <a:r>
              <a:rPr lang="en-US" dirty="0" smtClean="0"/>
              <a:t>recommendation </a:t>
            </a:r>
            <a:r>
              <a:rPr lang="en-US" dirty="0"/>
              <a:t>of a commission appointed in 1954 and west </a:t>
            </a:r>
            <a:r>
              <a:rPr lang="en-US" dirty="0" smtClean="0"/>
              <a:t>Pakistan </a:t>
            </a:r>
            <a:r>
              <a:rPr lang="en-US" dirty="0"/>
              <a:t>conciliation ordinance(1962) </a:t>
            </a:r>
          </a:p>
          <a:p>
            <a:r>
              <a:rPr lang="en-US" dirty="0" smtClean="0"/>
              <a:t>The </a:t>
            </a:r>
            <a:r>
              <a:rPr lang="en-US" dirty="0"/>
              <a:t>ordinances provided that every marriage solemnized was to be </a:t>
            </a:r>
            <a:r>
              <a:rPr lang="en-US" dirty="0" smtClean="0"/>
              <a:t>registered </a:t>
            </a:r>
            <a:r>
              <a:rPr lang="en-US" dirty="0"/>
              <a:t>with union council on payment of tax, </a:t>
            </a:r>
            <a:r>
              <a:rPr lang="en-US" dirty="0" err="1"/>
              <a:t>Nikah</a:t>
            </a:r>
            <a:r>
              <a:rPr lang="en-US" dirty="0"/>
              <a:t> registrars were </a:t>
            </a:r>
            <a:r>
              <a:rPr lang="en-US" dirty="0" smtClean="0"/>
              <a:t>appointed </a:t>
            </a:r>
            <a:endParaRPr lang="en-US" dirty="0"/>
          </a:p>
          <a:p>
            <a:r>
              <a:rPr lang="en-US" dirty="0" smtClean="0"/>
              <a:t>Nobody </a:t>
            </a:r>
            <a:r>
              <a:rPr lang="en-US" dirty="0"/>
              <a:t>was allowed for second marriage without reference to union </a:t>
            </a:r>
            <a:r>
              <a:rPr lang="en-US" dirty="0" smtClean="0"/>
              <a:t>council </a:t>
            </a:r>
            <a:r>
              <a:rPr lang="en-US" dirty="0"/>
              <a:t>and his first wife. </a:t>
            </a:r>
          </a:p>
          <a:p>
            <a:r>
              <a:rPr lang="en-US" dirty="0" smtClean="0"/>
              <a:t>The </a:t>
            </a:r>
            <a:r>
              <a:rPr lang="en-US" dirty="0"/>
              <a:t>permission for second marriage was on genuine reasons like no </a:t>
            </a:r>
            <a:r>
              <a:rPr lang="en-US" dirty="0" smtClean="0"/>
              <a:t>issue</a:t>
            </a:r>
            <a:r>
              <a:rPr lang="en-US" dirty="0"/>
              <a:t>, death of first wife</a:t>
            </a:r>
          </a:p>
        </p:txBody>
      </p:sp>
    </p:spTree>
    <p:extLst>
      <p:ext uri="{BB962C8B-B14F-4D97-AF65-F5344CB8AC3E}">
        <p14:creationId xmlns:p14="http://schemas.microsoft.com/office/powerpoint/2010/main" val="242389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Reformation of family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Similarly an arbitration council was set up in case of divorce and if the </a:t>
            </a:r>
            <a:r>
              <a:rPr lang="en-US" dirty="0" smtClean="0"/>
              <a:t>council </a:t>
            </a:r>
            <a:r>
              <a:rPr lang="en-US" dirty="0"/>
              <a:t>failed to reconcile the couple the divorce was effective on the </a:t>
            </a:r>
            <a:r>
              <a:rPr lang="en-US" dirty="0" smtClean="0"/>
              <a:t>expiration </a:t>
            </a:r>
            <a:r>
              <a:rPr lang="en-US" dirty="0"/>
              <a:t>of ninety days </a:t>
            </a:r>
          </a:p>
          <a:p>
            <a:r>
              <a:rPr lang="en-US" dirty="0" smtClean="0"/>
              <a:t>Under </a:t>
            </a:r>
            <a:r>
              <a:rPr lang="en-US" dirty="0"/>
              <a:t>family laws the grandson was made eligible for property left by </a:t>
            </a:r>
            <a:r>
              <a:rPr lang="en-US" dirty="0" smtClean="0"/>
              <a:t>his </a:t>
            </a:r>
            <a:r>
              <a:rPr lang="en-US" dirty="0"/>
              <a:t>grandfather</a:t>
            </a:r>
          </a:p>
        </p:txBody>
      </p:sp>
    </p:spTree>
    <p:extLst>
      <p:ext uri="{BB962C8B-B14F-4D97-AF65-F5344CB8AC3E}">
        <p14:creationId xmlns:p14="http://schemas.microsoft.com/office/powerpoint/2010/main" val="124094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1420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Course: Pakistan Studies</vt:lpstr>
      <vt:lpstr>The Ayub khan era (1958-69)</vt:lpstr>
      <vt:lpstr>Scheme of Lecture</vt:lpstr>
      <vt:lpstr>Scheme of Lecture</vt:lpstr>
      <vt:lpstr>Introduction</vt:lpstr>
      <vt:lpstr>PODO and EBDO</vt:lpstr>
      <vt:lpstr>PODO and EBDO</vt:lpstr>
      <vt:lpstr>Reformation of family laws</vt:lpstr>
      <vt:lpstr>Reformation of family laws</vt:lpstr>
      <vt:lpstr>Law reforms </vt:lpstr>
      <vt:lpstr>Law reforms </vt:lpstr>
      <vt:lpstr>Rehabilitation of refugees</vt:lpstr>
      <vt:lpstr>Change the capital</vt:lpstr>
      <vt:lpstr>Education reforms</vt:lpstr>
      <vt:lpstr>Education reforms</vt:lpstr>
      <vt:lpstr>Scientific research</vt:lpstr>
      <vt:lpstr>Economic reforms</vt:lpstr>
      <vt:lpstr>Economic reforms</vt:lpstr>
      <vt:lpstr>Economic reforms</vt:lpstr>
      <vt:lpstr>Economic reforms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2023-03-19T09:06:56Z</dcterms:created>
  <dcterms:modified xsi:type="dcterms:W3CDTF">2023-03-19T09:59:36Z</dcterms:modified>
</cp:coreProperties>
</file>