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Course: Pakistan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Shamim</a:t>
            </a:r>
            <a:r>
              <a:rPr lang="en-US" dirty="0" smtClean="0"/>
              <a:t> </a:t>
            </a:r>
            <a:r>
              <a:rPr lang="en-US" dirty="0" err="1" smtClean="0"/>
              <a:t>Liaquat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81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/>
              <a:t>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771363"/>
          </a:xfrm>
        </p:spPr>
        <p:txBody>
          <a:bodyPr>
            <a:normAutofit/>
          </a:bodyPr>
          <a:lstStyle/>
          <a:p>
            <a:r>
              <a:rPr lang="en-US" b="1" dirty="0" smtClean="0"/>
              <a:t>Unjust </a:t>
            </a:r>
            <a:r>
              <a:rPr lang="en-US" b="1" dirty="0"/>
              <a:t>Distribution of Powers</a:t>
            </a:r>
          </a:p>
          <a:p>
            <a:r>
              <a:rPr lang="en-US" dirty="0" smtClean="0"/>
              <a:t>One </a:t>
            </a:r>
            <a:r>
              <a:rPr lang="en-US" dirty="0"/>
              <a:t>list of federal 49 items that empowered the President and limited the role of </a:t>
            </a:r>
            <a:r>
              <a:rPr lang="en-US" dirty="0" smtClean="0"/>
              <a:t>Legislature</a:t>
            </a:r>
            <a:r>
              <a:rPr lang="en-US" dirty="0"/>
              <a:t>. </a:t>
            </a:r>
          </a:p>
          <a:p>
            <a:r>
              <a:rPr lang="en-US" dirty="0" err="1" smtClean="0"/>
              <a:t>Chowk</a:t>
            </a:r>
            <a:r>
              <a:rPr lang="en-US" dirty="0" smtClean="0"/>
              <a:t> </a:t>
            </a:r>
            <a:r>
              <a:rPr lang="en-US" dirty="0" err="1"/>
              <a:t>Ghnat</a:t>
            </a:r>
            <a:r>
              <a:rPr lang="en-US" dirty="0"/>
              <a:t> </a:t>
            </a:r>
            <a:r>
              <a:rPr lang="en-US" dirty="0" err="1"/>
              <a:t>Ghar</a:t>
            </a:r>
            <a:r>
              <a:rPr lang="en-US" dirty="0"/>
              <a:t> Clock Tower of Lyallpur (Faisalabad)</a:t>
            </a:r>
          </a:p>
          <a:p>
            <a:r>
              <a:rPr lang="en-US" b="1" dirty="0" smtClean="0"/>
              <a:t>Dominance </a:t>
            </a:r>
            <a:r>
              <a:rPr lang="en-US" b="1" dirty="0"/>
              <a:t>of Centre</a:t>
            </a:r>
          </a:p>
          <a:p>
            <a:r>
              <a:rPr lang="en-US" dirty="0" smtClean="0"/>
              <a:t>Strong </a:t>
            </a:r>
            <a:r>
              <a:rPr lang="en-US" dirty="0"/>
              <a:t>Centre in which president has lots of powers. </a:t>
            </a:r>
          </a:p>
          <a:p>
            <a:r>
              <a:rPr lang="en-US" b="1" dirty="0" smtClean="0"/>
              <a:t>No </a:t>
            </a:r>
            <a:r>
              <a:rPr lang="en-US" b="1" dirty="0"/>
              <a:t>Recognition of Political Parties</a:t>
            </a:r>
          </a:p>
          <a:p>
            <a:r>
              <a:rPr lang="en-US" dirty="0" smtClean="0"/>
              <a:t>Members </a:t>
            </a:r>
            <a:r>
              <a:rPr lang="en-US" dirty="0"/>
              <a:t>of National Assembly were chosen on personal choice. Since 1962 </a:t>
            </a:r>
            <a:r>
              <a:rPr lang="en-US" dirty="0" smtClean="0"/>
              <a:t>constitution </a:t>
            </a:r>
            <a:r>
              <a:rPr lang="en-US" dirty="0"/>
              <a:t>did not recognized the political parties that means it restricted the growth of </a:t>
            </a:r>
            <a:r>
              <a:rPr lang="en-US" dirty="0" smtClean="0"/>
              <a:t>political </a:t>
            </a:r>
            <a:r>
              <a:rPr lang="en-US" dirty="0"/>
              <a:t>parties. </a:t>
            </a:r>
          </a:p>
          <a:p>
            <a:r>
              <a:rPr lang="en-US" b="1" dirty="0" smtClean="0"/>
              <a:t>Provincial </a:t>
            </a:r>
            <a:r>
              <a:rPr lang="en-US" b="1" dirty="0"/>
              <a:t>Governors as Agent</a:t>
            </a:r>
          </a:p>
          <a:p>
            <a:r>
              <a:rPr lang="en-US" dirty="0" smtClean="0"/>
              <a:t>Influence </a:t>
            </a:r>
            <a:r>
              <a:rPr lang="en-US" dirty="0"/>
              <a:t>and keep informed the president about political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798568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95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</a:t>
            </a:r>
            <a:r>
              <a:rPr lang="en-US" dirty="0"/>
              <a:t>Thank you very much</a:t>
            </a:r>
            <a:br>
              <a:rPr lang="en-US" dirty="0"/>
            </a:br>
            <a:r>
              <a:rPr lang="en-US" dirty="0"/>
              <a:t>Q/A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01267"/>
            <a:ext cx="8596668" cy="14009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4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13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Salient </a:t>
            </a:r>
            <a:r>
              <a:rPr lang="en-US" dirty="0"/>
              <a:t>Features of Constitution of Pakistan 1962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81133"/>
            <a:ext cx="8596668" cy="36022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8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4667"/>
            <a:ext cx="8596668" cy="46866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Constitution of 1962 was the fundamental law of Pakistan from June 1962 until </a:t>
            </a:r>
            <a:r>
              <a:rPr lang="en-US" dirty="0" smtClean="0"/>
              <a:t>martial </a:t>
            </a:r>
            <a:r>
              <a:rPr lang="en-US" dirty="0"/>
              <a:t>law was declared in March 1969.</a:t>
            </a:r>
          </a:p>
          <a:p>
            <a:r>
              <a:rPr lang="en-US" dirty="0" smtClean="0"/>
              <a:t>On </a:t>
            </a:r>
            <a:r>
              <a:rPr lang="en-US" dirty="0"/>
              <a:t>17 February 1960 Ayub Khan appointed a commission to report on the future </a:t>
            </a:r>
            <a:r>
              <a:rPr lang="en-US" dirty="0" smtClean="0"/>
              <a:t>political </a:t>
            </a:r>
            <a:r>
              <a:rPr lang="en-US" dirty="0"/>
              <a:t>framework for the country. </a:t>
            </a:r>
          </a:p>
          <a:p>
            <a:r>
              <a:rPr lang="en-US" dirty="0" smtClean="0"/>
              <a:t>The </a:t>
            </a:r>
            <a:r>
              <a:rPr lang="en-US" dirty="0"/>
              <a:t>Commission was headed by the former Chief Justice of Pakistan, Muhammad </a:t>
            </a:r>
            <a:r>
              <a:rPr lang="en-US" dirty="0" smtClean="0"/>
              <a:t>Shahabuddin</a:t>
            </a:r>
            <a:r>
              <a:rPr lang="en-US" dirty="0"/>
              <a:t>, and had ten other members, five each from East Pakistan and West </a:t>
            </a:r>
            <a:r>
              <a:rPr lang="en-US" dirty="0" smtClean="0"/>
              <a:t>Pakistan</a:t>
            </a:r>
            <a:r>
              <a:rPr lang="en-US" dirty="0"/>
              <a:t>, composed of retired judges, lawyers, industrialists and landlords. </a:t>
            </a:r>
          </a:p>
          <a:p>
            <a:r>
              <a:rPr lang="en-US" dirty="0" smtClean="0"/>
              <a:t>The </a:t>
            </a:r>
            <a:r>
              <a:rPr lang="en-US" dirty="0"/>
              <a:t>report of the Constitution Commission was presented to President Ayub Khan on 6 </a:t>
            </a:r>
            <a:r>
              <a:rPr lang="en-US" dirty="0" smtClean="0"/>
              <a:t>May </a:t>
            </a:r>
            <a:r>
              <a:rPr lang="en-US" dirty="0"/>
              <a:t>1961 and thoroughly examined by the President and his Cabinet.</a:t>
            </a:r>
          </a:p>
          <a:p>
            <a:r>
              <a:rPr lang="en-US" dirty="0" smtClean="0"/>
              <a:t>In </a:t>
            </a:r>
            <a:r>
              <a:rPr lang="en-US" dirty="0"/>
              <a:t>January 1962, the Cabinet finally approved the text of the new constitution. </a:t>
            </a:r>
          </a:p>
          <a:p>
            <a:r>
              <a:rPr lang="en-US" dirty="0" smtClean="0"/>
              <a:t>It </a:t>
            </a:r>
            <a:r>
              <a:rPr lang="en-US" dirty="0"/>
              <a:t>was promulgated by President Ayub on 1 March 1962 and finally came into effect on 8 </a:t>
            </a:r>
            <a:r>
              <a:rPr lang="en-US" dirty="0" smtClean="0"/>
              <a:t>June </a:t>
            </a:r>
            <a:r>
              <a:rPr lang="en-US" dirty="0"/>
              <a:t>1962. </a:t>
            </a:r>
          </a:p>
          <a:p>
            <a:r>
              <a:rPr lang="en-US" dirty="0" smtClean="0"/>
              <a:t>The </a:t>
            </a:r>
            <a:r>
              <a:rPr lang="en-US" dirty="0"/>
              <a:t>Constitution contained 250 articles divided into twelve parts and three schedules.</a:t>
            </a:r>
          </a:p>
        </p:txBody>
      </p:sp>
    </p:spTree>
    <p:extLst>
      <p:ext uri="{BB962C8B-B14F-4D97-AF65-F5344CB8AC3E}">
        <p14:creationId xmlns:p14="http://schemas.microsoft.com/office/powerpoint/2010/main" val="1877037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en-US" dirty="0"/>
              <a:t>Salient Features of Constitution of 1962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1"/>
            <a:ext cx="8596668" cy="46951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Written </a:t>
            </a:r>
            <a:r>
              <a:rPr lang="en-US" b="1" dirty="0"/>
              <a:t>Constitution </a:t>
            </a:r>
          </a:p>
          <a:p>
            <a:r>
              <a:rPr lang="en-US" dirty="0" smtClean="0"/>
              <a:t>The </a:t>
            </a:r>
            <a:r>
              <a:rPr lang="en-US" dirty="0"/>
              <a:t>Constitution of 1962 was a written document. </a:t>
            </a:r>
            <a:r>
              <a:rPr lang="en-US" dirty="0" smtClean="0"/>
              <a:t>It </a:t>
            </a:r>
            <a:r>
              <a:rPr lang="en-US" dirty="0"/>
              <a:t>consisted of five schedules and 250 articles. </a:t>
            </a:r>
          </a:p>
          <a:p>
            <a:r>
              <a:rPr lang="en-US" b="1" dirty="0" smtClean="0"/>
              <a:t>Name </a:t>
            </a:r>
            <a:r>
              <a:rPr lang="en-US" b="1" dirty="0"/>
              <a:t>of the country: </a:t>
            </a:r>
          </a:p>
          <a:p>
            <a:r>
              <a:rPr lang="en-US" dirty="0" smtClean="0"/>
              <a:t>The </a:t>
            </a:r>
            <a:r>
              <a:rPr lang="en-US" dirty="0"/>
              <a:t>constitution of 1962 declared “The Republic of Pakistan” as the country name. </a:t>
            </a:r>
            <a:r>
              <a:rPr lang="en-US" dirty="0" smtClean="0"/>
              <a:t>However</a:t>
            </a:r>
            <a:r>
              <a:rPr lang="en-US" dirty="0"/>
              <a:t>, owing to the public reaction, the word “Islamic” was included later on. </a:t>
            </a:r>
          </a:p>
          <a:p>
            <a:r>
              <a:rPr lang="en-US" b="1" dirty="0" smtClean="0"/>
              <a:t>Rigid </a:t>
            </a:r>
            <a:r>
              <a:rPr lang="en-US" b="1" dirty="0"/>
              <a:t>Constitution </a:t>
            </a:r>
          </a:p>
          <a:p>
            <a:r>
              <a:rPr lang="en-US" dirty="0" smtClean="0"/>
              <a:t>This </a:t>
            </a:r>
            <a:r>
              <a:rPr lang="en-US" dirty="0"/>
              <a:t>was a rigid constitution. If an amendment to the constitution is passed by at least </a:t>
            </a:r>
            <a:r>
              <a:rPr lang="en-US" dirty="0" smtClean="0"/>
              <a:t>two-third </a:t>
            </a:r>
            <a:r>
              <a:rPr lang="en-US" dirty="0"/>
              <a:t>majority of the parliament then it becomes a part of law after authentication </a:t>
            </a:r>
            <a:r>
              <a:rPr lang="en-US" dirty="0" smtClean="0"/>
              <a:t>by </a:t>
            </a:r>
            <a:r>
              <a:rPr lang="en-US" dirty="0"/>
              <a:t>the President. </a:t>
            </a:r>
          </a:p>
          <a:p>
            <a:r>
              <a:rPr lang="en-US" b="1" dirty="0" smtClean="0"/>
              <a:t>Federal </a:t>
            </a:r>
            <a:r>
              <a:rPr lang="en-US" b="1" dirty="0"/>
              <a:t>System </a:t>
            </a:r>
          </a:p>
          <a:p>
            <a:r>
              <a:rPr lang="en-US" dirty="0" smtClean="0"/>
              <a:t>A </a:t>
            </a:r>
            <a:r>
              <a:rPr lang="en-US" dirty="0"/>
              <a:t>federal system was introduced in the country. It consisted of a central government and </a:t>
            </a:r>
            <a:r>
              <a:rPr lang="en-US" dirty="0" smtClean="0"/>
              <a:t>two </a:t>
            </a:r>
            <a:r>
              <a:rPr lang="en-US" dirty="0"/>
              <a:t>provincial government comprising East and West Pakistan.</a:t>
            </a:r>
          </a:p>
        </p:txBody>
      </p:sp>
    </p:spTree>
    <p:extLst>
      <p:ext uri="{BB962C8B-B14F-4D97-AF65-F5344CB8AC3E}">
        <p14:creationId xmlns:p14="http://schemas.microsoft.com/office/powerpoint/2010/main" val="23858931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667"/>
          </a:xfrm>
        </p:spPr>
        <p:txBody>
          <a:bodyPr>
            <a:normAutofit fontScale="90000"/>
          </a:bodyPr>
          <a:lstStyle/>
          <a:p>
            <a:r>
              <a:rPr lang="en-US" dirty="0"/>
              <a:t>Salient Features of Constitution of 1962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4667"/>
            <a:ext cx="8596668" cy="46866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Presidential </a:t>
            </a:r>
            <a:r>
              <a:rPr lang="en-US" b="1" dirty="0"/>
              <a:t>form of Government </a:t>
            </a:r>
          </a:p>
          <a:p>
            <a:r>
              <a:rPr lang="en-US" dirty="0" smtClean="0"/>
              <a:t>President </a:t>
            </a:r>
            <a:r>
              <a:rPr lang="en-US" dirty="0"/>
              <a:t>was the head Executive of the nation. He was empowered to nominate the ministers </a:t>
            </a:r>
            <a:r>
              <a:rPr lang="en-US" dirty="0" smtClean="0"/>
              <a:t>of </a:t>
            </a:r>
            <a:r>
              <a:rPr lang="en-US" dirty="0"/>
              <a:t>his cabinet.</a:t>
            </a:r>
          </a:p>
          <a:p>
            <a:r>
              <a:rPr lang="en-US" b="1" dirty="0" smtClean="0"/>
              <a:t>Unicameral </a:t>
            </a:r>
            <a:r>
              <a:rPr lang="en-US" b="1" dirty="0"/>
              <a:t>Legislature</a:t>
            </a:r>
          </a:p>
          <a:p>
            <a:r>
              <a:rPr lang="en-US" dirty="0" smtClean="0"/>
              <a:t>The </a:t>
            </a:r>
            <a:r>
              <a:rPr lang="en-US" dirty="0"/>
              <a:t>legislature would consist of a single house. Both the wings of the country were given </a:t>
            </a:r>
            <a:r>
              <a:rPr lang="en-US" dirty="0" smtClean="0"/>
              <a:t>representation </a:t>
            </a:r>
            <a:r>
              <a:rPr lang="en-US" dirty="0"/>
              <a:t>in the National Assembly. The National Assembly consisted of 300 members. </a:t>
            </a:r>
            <a:r>
              <a:rPr lang="en-US" dirty="0" smtClean="0"/>
              <a:t>150 </a:t>
            </a:r>
            <a:r>
              <a:rPr lang="en-US" dirty="0"/>
              <a:t>members were drawn from each wing. </a:t>
            </a:r>
          </a:p>
          <a:p>
            <a:r>
              <a:rPr lang="en-US" b="1" dirty="0" smtClean="0"/>
              <a:t>Indirect </a:t>
            </a:r>
            <a:r>
              <a:rPr lang="en-US" b="1" dirty="0"/>
              <a:t>Method of Election </a:t>
            </a:r>
          </a:p>
          <a:p>
            <a:r>
              <a:rPr lang="en-US" dirty="0" smtClean="0"/>
              <a:t>The </a:t>
            </a:r>
            <a:r>
              <a:rPr lang="en-US" dirty="0"/>
              <a:t>President was elected by an Electoral College comprising 80,000 Basic </a:t>
            </a:r>
            <a:r>
              <a:rPr lang="en-US" dirty="0" smtClean="0"/>
              <a:t>Democrats, equally distributed </a:t>
            </a:r>
            <a:r>
              <a:rPr lang="en-US" dirty="0"/>
              <a:t>between the two provinces. </a:t>
            </a:r>
          </a:p>
          <a:p>
            <a:r>
              <a:rPr lang="en-US" b="1" dirty="0" smtClean="0"/>
              <a:t>Provincial </a:t>
            </a:r>
            <a:r>
              <a:rPr lang="en-US" b="1" dirty="0"/>
              <a:t>Governments </a:t>
            </a:r>
          </a:p>
          <a:p>
            <a:r>
              <a:rPr lang="en-US" dirty="0" smtClean="0"/>
              <a:t>There </a:t>
            </a:r>
            <a:r>
              <a:rPr lang="en-US" dirty="0"/>
              <a:t>were two provincial governments. Each of them was headed by a governor. He enjoyed </a:t>
            </a:r>
            <a:r>
              <a:rPr lang="en-US" dirty="0" smtClean="0"/>
              <a:t>powers </a:t>
            </a:r>
            <a:r>
              <a:rPr lang="en-US" dirty="0"/>
              <a:t>in the province which the President enjoyed in the center. The Governor was </a:t>
            </a:r>
            <a:r>
              <a:rPr lang="en-US" dirty="0" smtClean="0"/>
              <a:t>empowered </a:t>
            </a:r>
            <a:r>
              <a:rPr lang="en-US" dirty="0"/>
              <a:t>to appoint provincial ministers with the sanction of the President of Pakistan.</a:t>
            </a:r>
          </a:p>
        </p:txBody>
      </p:sp>
    </p:spTree>
    <p:extLst>
      <p:ext uri="{BB962C8B-B14F-4D97-AF65-F5344CB8AC3E}">
        <p14:creationId xmlns:p14="http://schemas.microsoft.com/office/powerpoint/2010/main" val="41708853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133"/>
          </a:xfrm>
        </p:spPr>
        <p:txBody>
          <a:bodyPr>
            <a:normAutofit fontScale="90000"/>
          </a:bodyPr>
          <a:lstStyle/>
          <a:p>
            <a:r>
              <a:rPr lang="en-US" dirty="0"/>
              <a:t>Salient Features of Constitution of 1962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3867"/>
            <a:ext cx="8596668" cy="4737495"/>
          </a:xfrm>
        </p:spPr>
        <p:txBody>
          <a:bodyPr>
            <a:normAutofit/>
          </a:bodyPr>
          <a:lstStyle/>
          <a:p>
            <a:r>
              <a:rPr lang="en-US" b="1" dirty="0" smtClean="0"/>
              <a:t>Provincial </a:t>
            </a:r>
            <a:r>
              <a:rPr lang="en-US" b="1" dirty="0"/>
              <a:t>Legislature </a:t>
            </a:r>
          </a:p>
          <a:p>
            <a:r>
              <a:rPr lang="en-US" dirty="0" smtClean="0"/>
              <a:t>Each </a:t>
            </a:r>
            <a:r>
              <a:rPr lang="en-US" dirty="0"/>
              <a:t>province was provided with a legislature. It originally consisted of 150 members. </a:t>
            </a:r>
            <a:r>
              <a:rPr lang="en-US" dirty="0" smtClean="0"/>
              <a:t>However</a:t>
            </a:r>
            <a:r>
              <a:rPr lang="en-US" dirty="0"/>
              <a:t>, later on this number was increased to 218. </a:t>
            </a:r>
          </a:p>
          <a:p>
            <a:r>
              <a:rPr lang="en-US" b="1" dirty="0" smtClean="0"/>
              <a:t>Powers </a:t>
            </a:r>
            <a:r>
              <a:rPr lang="en-US" b="1" dirty="0"/>
              <a:t>of President </a:t>
            </a:r>
          </a:p>
          <a:p>
            <a:r>
              <a:rPr lang="en-US" dirty="0" smtClean="0"/>
              <a:t>According </a:t>
            </a:r>
            <a:r>
              <a:rPr lang="en-US" dirty="0"/>
              <a:t>to the 1962 Constitution the President should be a Muslim with the term of 5 </a:t>
            </a:r>
            <a:r>
              <a:rPr lang="en-US" dirty="0" smtClean="0"/>
              <a:t>years</a:t>
            </a:r>
            <a:r>
              <a:rPr lang="en-US" dirty="0"/>
              <a:t>. He was eligible to promulgate Ordinances and veto against legislated laws only </a:t>
            </a:r>
            <a:r>
              <a:rPr lang="en-US" dirty="0" smtClean="0"/>
              <a:t>override-able </a:t>
            </a:r>
            <a:r>
              <a:rPr lang="en-US" dirty="0"/>
              <a:t>by two/thirds of the National Assembly. </a:t>
            </a:r>
          </a:p>
          <a:p>
            <a:r>
              <a:rPr lang="en-US" dirty="0" smtClean="0"/>
              <a:t>However</a:t>
            </a:r>
            <a:r>
              <a:rPr lang="en-US" dirty="0"/>
              <a:t>, the President was not empowered to dissolve the Assembly except the cost of </a:t>
            </a:r>
            <a:r>
              <a:rPr lang="en-US" dirty="0" smtClean="0"/>
              <a:t>his </a:t>
            </a:r>
            <a:r>
              <a:rPr lang="en-US" dirty="0"/>
              <a:t>office also. </a:t>
            </a:r>
          </a:p>
          <a:p>
            <a:r>
              <a:rPr lang="en-US" b="1" dirty="0" smtClean="0"/>
              <a:t>Restrictions </a:t>
            </a:r>
            <a:r>
              <a:rPr lang="en-US" b="1" dirty="0"/>
              <a:t>to the President </a:t>
            </a:r>
          </a:p>
          <a:p>
            <a:r>
              <a:rPr lang="en-US" dirty="0" smtClean="0"/>
              <a:t>The </a:t>
            </a:r>
            <a:r>
              <a:rPr lang="en-US" dirty="0"/>
              <a:t>President was not allowed to hold any office of profit in the service of Pakistan but </a:t>
            </a:r>
            <a:r>
              <a:rPr lang="en-US" dirty="0" smtClean="0"/>
              <a:t>was </a:t>
            </a:r>
            <a:r>
              <a:rPr lang="en-US" dirty="0"/>
              <a:t>not prevented from holding a managing private property</a:t>
            </a:r>
          </a:p>
        </p:txBody>
      </p:sp>
    </p:spTree>
    <p:extLst>
      <p:ext uri="{BB962C8B-B14F-4D97-AF65-F5344CB8AC3E}">
        <p14:creationId xmlns:p14="http://schemas.microsoft.com/office/powerpoint/2010/main" val="1821844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r>
              <a:rPr lang="en-US" dirty="0"/>
              <a:t>Salient Features of Constitution of 1962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067"/>
            <a:ext cx="8596668" cy="46612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Fundamental </a:t>
            </a:r>
            <a:r>
              <a:rPr lang="en-US" b="1" dirty="0"/>
              <a:t>Rights</a:t>
            </a:r>
          </a:p>
          <a:p>
            <a:r>
              <a:rPr lang="en-US" dirty="0" smtClean="0"/>
              <a:t>The </a:t>
            </a:r>
            <a:r>
              <a:rPr lang="en-US" dirty="0"/>
              <a:t>constitution of 1962 laid down fundamental rights of speech and </a:t>
            </a:r>
            <a:r>
              <a:rPr lang="en-US" dirty="0" smtClean="0"/>
              <a:t>expression, freedom </a:t>
            </a:r>
            <a:r>
              <a:rPr lang="en-US" dirty="0"/>
              <a:t>to choose profession and freedom to profess </a:t>
            </a:r>
            <a:r>
              <a:rPr lang="en-US" dirty="0" smtClean="0"/>
              <a:t>religion. With </a:t>
            </a:r>
            <a:r>
              <a:rPr lang="en-US" dirty="0"/>
              <a:t>Regards to civil rights, familiar right such as the rights of life, livery and </a:t>
            </a:r>
            <a:r>
              <a:rPr lang="en-US" dirty="0" smtClean="0"/>
              <a:t>property were </a:t>
            </a:r>
            <a:r>
              <a:rPr lang="en-US" dirty="0"/>
              <a:t>granted.</a:t>
            </a:r>
          </a:p>
          <a:p>
            <a:r>
              <a:rPr lang="en-US" b="1" dirty="0" smtClean="0"/>
              <a:t>Role </a:t>
            </a:r>
            <a:r>
              <a:rPr lang="en-US" b="1" dirty="0"/>
              <a:t>of Judiciary</a:t>
            </a:r>
          </a:p>
          <a:p>
            <a:r>
              <a:rPr lang="en-US" dirty="0" smtClean="0"/>
              <a:t>The </a:t>
            </a:r>
            <a:r>
              <a:rPr lang="en-US" dirty="0"/>
              <a:t>Judiciary was responsible for the interpretation of laws and executive orders in </a:t>
            </a:r>
            <a:r>
              <a:rPr lang="en-US" dirty="0" smtClean="0"/>
              <a:t>the light </a:t>
            </a:r>
            <a:r>
              <a:rPr lang="en-US" dirty="0"/>
              <a:t>of the principles embodied in a written constitution.</a:t>
            </a:r>
          </a:p>
          <a:p>
            <a:r>
              <a:rPr lang="en-US" b="1" dirty="0" smtClean="0"/>
              <a:t>Supreme </a:t>
            </a:r>
            <a:r>
              <a:rPr lang="en-US" b="1" dirty="0"/>
              <a:t>Judicial Council</a:t>
            </a:r>
          </a:p>
          <a:p>
            <a:r>
              <a:rPr lang="en-US" dirty="0" smtClean="0"/>
              <a:t>A </a:t>
            </a:r>
            <a:r>
              <a:rPr lang="en-US" dirty="0"/>
              <a:t>supreme judicial council consisting of two judges of supreme court chief justice </a:t>
            </a:r>
            <a:r>
              <a:rPr lang="en-US" dirty="0" smtClean="0"/>
              <a:t>of supreme </a:t>
            </a:r>
            <a:r>
              <a:rPr lang="en-US" dirty="0"/>
              <a:t>court and two judges of high courts was to be established.</a:t>
            </a:r>
          </a:p>
          <a:p>
            <a:r>
              <a:rPr lang="en-US" b="1" dirty="0" smtClean="0"/>
              <a:t>Minority </a:t>
            </a:r>
            <a:r>
              <a:rPr lang="en-US" b="1" dirty="0"/>
              <a:t>Rights:</a:t>
            </a:r>
          </a:p>
          <a:p>
            <a:r>
              <a:rPr lang="en-US" dirty="0" smtClean="0"/>
              <a:t>In </a:t>
            </a:r>
            <a:r>
              <a:rPr lang="en-US" dirty="0"/>
              <a:t>1962 Constitution an adequate provision was made for the minorities enabling them </a:t>
            </a:r>
            <a:r>
              <a:rPr lang="en-US" dirty="0" smtClean="0"/>
              <a:t>to observe </a:t>
            </a:r>
            <a:r>
              <a:rPr lang="en-US" dirty="0"/>
              <a:t>their rights/religious rites and promote their culture without restrictions.</a:t>
            </a:r>
          </a:p>
        </p:txBody>
      </p:sp>
    </p:spTree>
    <p:extLst>
      <p:ext uri="{BB962C8B-B14F-4D97-AF65-F5344CB8AC3E}">
        <p14:creationId xmlns:p14="http://schemas.microsoft.com/office/powerpoint/2010/main" val="19288142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067"/>
          </a:xfrm>
        </p:spPr>
        <p:txBody>
          <a:bodyPr>
            <a:normAutofit fontScale="90000"/>
          </a:bodyPr>
          <a:lstStyle/>
          <a:p>
            <a:r>
              <a:rPr lang="en-US" dirty="0"/>
              <a:t>Islamic Provisions of 1962 Constitution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1"/>
            <a:ext cx="8596668" cy="4695162"/>
          </a:xfrm>
        </p:spPr>
        <p:txBody>
          <a:bodyPr>
            <a:normAutofit/>
          </a:bodyPr>
          <a:lstStyle/>
          <a:p>
            <a:r>
              <a:rPr lang="en-US" b="1" dirty="0" smtClean="0"/>
              <a:t>Preamble </a:t>
            </a:r>
            <a:r>
              <a:rPr lang="en-US" b="1" dirty="0"/>
              <a:t>of the Constitution of 1962 </a:t>
            </a:r>
            <a:r>
              <a:rPr lang="en-US" dirty="0"/>
              <a:t>based on the Objectives </a:t>
            </a:r>
            <a:r>
              <a:rPr lang="en-US" dirty="0" smtClean="0"/>
              <a:t>Resolution.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Principles </a:t>
            </a:r>
            <a:r>
              <a:rPr lang="en-US" b="1" dirty="0"/>
              <a:t>of policy</a:t>
            </a:r>
            <a:r>
              <a:rPr lang="en-US" dirty="0"/>
              <a:t>, steps were to be taken to enable the Muslims of Pakistan individually </a:t>
            </a:r>
            <a:r>
              <a:rPr lang="en-US" dirty="0" smtClean="0"/>
              <a:t>and collectively</a:t>
            </a:r>
            <a:r>
              <a:rPr lang="en-US" dirty="0"/>
              <a:t>, to order their lives in accordance with the fundamental principles and basic </a:t>
            </a:r>
            <a:r>
              <a:rPr lang="en-US" dirty="0" smtClean="0"/>
              <a:t>concepts of </a:t>
            </a:r>
            <a:r>
              <a:rPr lang="en-US" dirty="0"/>
              <a:t>Islam,</a:t>
            </a:r>
          </a:p>
          <a:p>
            <a:r>
              <a:rPr lang="en-US" dirty="0" smtClean="0"/>
              <a:t>No </a:t>
            </a:r>
            <a:r>
              <a:rPr lang="en-US" dirty="0"/>
              <a:t>law shall be enacted which is repugnant to the teachings and requirements of Islam as set </a:t>
            </a:r>
            <a:r>
              <a:rPr lang="en-US" dirty="0" smtClean="0"/>
              <a:t>out in </a:t>
            </a:r>
            <a:r>
              <a:rPr lang="en-US" dirty="0"/>
              <a:t>the Qur'an and </a:t>
            </a:r>
            <a:r>
              <a:rPr lang="en-US" dirty="0" err="1"/>
              <a:t>Sunnah</a:t>
            </a:r>
            <a:r>
              <a:rPr lang="en-US" dirty="0"/>
              <a:t> and all existing laws shall be brought in conformity with the Qur'an </a:t>
            </a:r>
            <a:r>
              <a:rPr lang="en-US" dirty="0" smtClean="0"/>
              <a:t>and </a:t>
            </a:r>
            <a:r>
              <a:rPr lang="en-US" dirty="0" err="1" smtClean="0"/>
              <a:t>Sunnah</a:t>
            </a:r>
            <a:r>
              <a:rPr lang="en-US" dirty="0"/>
              <a:t>.</a:t>
            </a:r>
          </a:p>
          <a:p>
            <a:r>
              <a:rPr lang="en-US" dirty="0" smtClean="0"/>
              <a:t>Only </a:t>
            </a:r>
            <a:r>
              <a:rPr lang="en-US" dirty="0"/>
              <a:t>a Muslim could be qualified for the election as President.</a:t>
            </a:r>
          </a:p>
          <a:p>
            <a:r>
              <a:rPr lang="en-US" b="1" dirty="0" smtClean="0"/>
              <a:t>Teaching </a:t>
            </a:r>
            <a:r>
              <a:rPr lang="en-US" b="1" dirty="0"/>
              <a:t>of the Quran and </a:t>
            </a:r>
            <a:r>
              <a:rPr lang="en-US" b="1" dirty="0" err="1"/>
              <a:t>Islamiyat</a:t>
            </a:r>
            <a:r>
              <a:rPr lang="en-US" b="1" dirty="0"/>
              <a:t> </a:t>
            </a:r>
            <a:r>
              <a:rPr lang="en-US" dirty="0"/>
              <a:t>to the Muslims of Pakistan was made compulsory.</a:t>
            </a:r>
          </a:p>
          <a:p>
            <a:r>
              <a:rPr lang="en-US" b="1" dirty="0" smtClean="0"/>
              <a:t>Proper </a:t>
            </a:r>
            <a:r>
              <a:rPr lang="en-US" b="1" dirty="0"/>
              <a:t>organization of Zakat,</a:t>
            </a:r>
            <a:r>
              <a:rPr lang="en-US" dirty="0"/>
              <a:t> </a:t>
            </a:r>
            <a:r>
              <a:rPr lang="en-US" dirty="0" err="1"/>
              <a:t>waqf</a:t>
            </a:r>
            <a:r>
              <a:rPr lang="en-US" dirty="0"/>
              <a:t>, and mosques was ensured.</a:t>
            </a:r>
          </a:p>
          <a:p>
            <a:r>
              <a:rPr lang="en-US" dirty="0" smtClean="0"/>
              <a:t>Practical </a:t>
            </a:r>
            <a:r>
              <a:rPr lang="en-US" dirty="0"/>
              <a:t>steps were to be taken to eradicate what were seen as social evils by Islam, such as </a:t>
            </a:r>
            <a:r>
              <a:rPr lang="en-US" dirty="0" smtClean="0"/>
              <a:t>the use </a:t>
            </a:r>
            <a:r>
              <a:rPr lang="en-US" dirty="0"/>
              <a:t>of alcohol, gambling, etc.</a:t>
            </a:r>
          </a:p>
        </p:txBody>
      </p:sp>
    </p:spTree>
    <p:extLst>
      <p:ext uri="{BB962C8B-B14F-4D97-AF65-F5344CB8AC3E}">
        <p14:creationId xmlns:p14="http://schemas.microsoft.com/office/powerpoint/2010/main" val="2765437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en-US" dirty="0"/>
              <a:t>Salient Features of Constitution of 1962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>
            <a:normAutofit/>
          </a:bodyPr>
          <a:lstStyle/>
          <a:p>
            <a:r>
              <a:rPr lang="en-US" b="1" dirty="0" smtClean="0"/>
              <a:t>Institute </a:t>
            </a:r>
            <a:r>
              <a:rPr lang="en-US" b="1" dirty="0"/>
              <a:t>of Islamic research</a:t>
            </a:r>
          </a:p>
          <a:p>
            <a:r>
              <a:rPr lang="en-US" dirty="0" smtClean="0"/>
              <a:t>The </a:t>
            </a:r>
            <a:r>
              <a:rPr lang="en-US" dirty="0"/>
              <a:t>1962 Constitution also provided for the establishment of an Islamic Research </a:t>
            </a:r>
            <a:r>
              <a:rPr lang="en-US" dirty="0" smtClean="0"/>
              <a:t>Institution </a:t>
            </a:r>
            <a:r>
              <a:rPr lang="en-US" dirty="0"/>
              <a:t>with the aim of promoting, the study of Islamic History and </a:t>
            </a:r>
            <a:r>
              <a:rPr lang="en-US" dirty="0" err="1"/>
              <a:t>Fiqa</a:t>
            </a:r>
            <a:r>
              <a:rPr lang="en-US" dirty="0"/>
              <a:t> and to carry </a:t>
            </a:r>
            <a:r>
              <a:rPr lang="en-US" dirty="0" smtClean="0"/>
              <a:t>out </a:t>
            </a:r>
            <a:r>
              <a:rPr lang="en-US" dirty="0"/>
              <a:t>research in this regard.</a:t>
            </a:r>
          </a:p>
          <a:p>
            <a:r>
              <a:rPr lang="en-US" b="1" dirty="0" smtClean="0"/>
              <a:t>Establishment </a:t>
            </a:r>
            <a:r>
              <a:rPr lang="en-US" b="1" dirty="0"/>
              <a:t>of Islamic Ideology Council</a:t>
            </a:r>
          </a:p>
          <a:p>
            <a:r>
              <a:rPr lang="en-US" dirty="0" smtClean="0"/>
              <a:t>The </a:t>
            </a:r>
            <a:r>
              <a:rPr lang="en-US" dirty="0"/>
              <a:t>Constitution of 1962 provided for the establishment of a Council of Islamic Ideology </a:t>
            </a:r>
            <a:r>
              <a:rPr lang="en-US" dirty="0" smtClean="0"/>
              <a:t>comprising </a:t>
            </a:r>
            <a:r>
              <a:rPr lang="en-US" dirty="0"/>
              <a:t>religious scholars as its members. </a:t>
            </a:r>
          </a:p>
          <a:p>
            <a:r>
              <a:rPr lang="en-US" dirty="0" smtClean="0"/>
              <a:t>The </a:t>
            </a:r>
            <a:r>
              <a:rPr lang="en-US" dirty="0"/>
              <a:t>objective of the council was to identify non-Islamic laws and bring them in accordance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err="1"/>
              <a:t>Shariah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Council was also given opinion s about the nature of the new laws, bills and </a:t>
            </a:r>
            <a:r>
              <a:rPr lang="en-US" dirty="0" smtClean="0"/>
              <a:t>administrative </a:t>
            </a:r>
            <a:r>
              <a:rPr lang="en-US" dirty="0"/>
              <a:t>decisions of the government. </a:t>
            </a:r>
          </a:p>
          <a:p>
            <a:r>
              <a:rPr lang="en-US" dirty="0" smtClean="0"/>
              <a:t>The </a:t>
            </a:r>
            <a:r>
              <a:rPr lang="en-US" dirty="0"/>
              <a:t>recommendations of the councils, however, were not binding on the President.</a:t>
            </a:r>
          </a:p>
        </p:txBody>
      </p:sp>
    </p:spTree>
    <p:extLst>
      <p:ext uri="{BB962C8B-B14F-4D97-AF65-F5344CB8AC3E}">
        <p14:creationId xmlns:p14="http://schemas.microsoft.com/office/powerpoint/2010/main" val="28961127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1078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Course: Pakistan Studies</vt:lpstr>
      <vt:lpstr>  Salient Features of Constitution of Pakistan 1962 </vt:lpstr>
      <vt:lpstr>Introduction</vt:lpstr>
      <vt:lpstr>Salient Features of Constitution of 1962</vt:lpstr>
      <vt:lpstr>Salient Features of Constitution of 1962</vt:lpstr>
      <vt:lpstr>Salient Features of Constitution of 1962</vt:lpstr>
      <vt:lpstr>Salient Features of Constitution of 1962</vt:lpstr>
      <vt:lpstr>Islamic Provisions of 1962 Constitution</vt:lpstr>
      <vt:lpstr>Salient Features of Constitution of 1962</vt:lpstr>
      <vt:lpstr>Criticism</vt:lpstr>
      <vt:lpstr>   Thank you very much Q/A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2023-04-01T14:03:18Z</dcterms:created>
  <dcterms:modified xsi:type="dcterms:W3CDTF">2023-04-01T14:36:07Z</dcterms:modified>
</cp:coreProperties>
</file>