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Default Extension="jpg" ContentType="image/jpg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68545" y="2489072"/>
            <a:ext cx="3454908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81276" y="4570221"/>
            <a:ext cx="8029447" cy="72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6492" y="68580"/>
            <a:ext cx="3261360" cy="4587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0740" y="1803857"/>
            <a:ext cx="6430518" cy="2586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7274"/>
            <a:ext cx="5108575" cy="1785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16939" y="6464680"/>
            <a:ext cx="68770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458459" y="6464680"/>
            <a:ext cx="127444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Yogesh@ucf.edu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ogesh@ucf.edu" TargetMode="External"/><Relationship Id="rId3" Type="http://schemas.openxmlformats.org/officeDocument/2006/relationships/hyperlink" Target="mailto:taoyang1122@knights.ucf.edu" TargetMode="Externa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3394" y="1510665"/>
            <a:ext cx="5121275" cy="176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810">
              <a:lnSpc>
                <a:spcPts val="6840"/>
              </a:lnSpc>
              <a:spcBef>
                <a:spcPts val="100"/>
              </a:spcBef>
            </a:pPr>
            <a:r>
              <a:rPr dirty="0" sz="6000" spc="-5">
                <a:latin typeface="Calibri Light"/>
                <a:cs typeface="Calibri Light"/>
              </a:rPr>
              <a:t>CAP5415</a:t>
            </a:r>
            <a:endParaRPr sz="6000">
              <a:latin typeface="Calibri Light"/>
              <a:cs typeface="Calibri Light"/>
            </a:endParaRPr>
          </a:p>
          <a:p>
            <a:pPr algn="ctr">
              <a:lnSpc>
                <a:spcPts val="6840"/>
              </a:lnSpc>
            </a:pPr>
            <a:r>
              <a:rPr dirty="0" sz="6000" spc="-10">
                <a:latin typeface="Calibri Light"/>
                <a:cs typeface="Calibri Light"/>
              </a:rPr>
              <a:t>Computer</a:t>
            </a:r>
            <a:r>
              <a:rPr dirty="0" sz="6000" spc="-95">
                <a:latin typeface="Calibri Light"/>
                <a:cs typeface="Calibri Light"/>
              </a:rPr>
              <a:t> </a:t>
            </a:r>
            <a:r>
              <a:rPr dirty="0" sz="6000" spc="-10">
                <a:latin typeface="Calibri Light"/>
                <a:cs typeface="Calibri Light"/>
              </a:rPr>
              <a:t>Vision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057394" y="4132340"/>
            <a:ext cx="2078355" cy="1395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24800"/>
              </a:lnSpc>
              <a:spcBef>
                <a:spcPts val="100"/>
              </a:spcBef>
            </a:pPr>
            <a:r>
              <a:rPr dirty="0" sz="2400" spc="-40">
                <a:latin typeface="Calibri"/>
                <a:cs typeface="Calibri"/>
              </a:rPr>
              <a:t>Yogesh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Rawat 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u="heavy" sz="24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y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o</a:t>
            </a:r>
            <a:r>
              <a:rPr dirty="0" u="heavy" sz="2400" spc="-3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g</a:t>
            </a:r>
            <a:r>
              <a:rPr dirty="0" u="heavy" sz="24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esh@uc</a:t>
            </a:r>
            <a:r>
              <a:rPr dirty="0" u="heavy" sz="2400" spc="-15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f</a:t>
            </a:r>
            <a:r>
              <a:rPr dirty="0" u="heavy" sz="2400" spc="-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.edu </a:t>
            </a:r>
            <a:r>
              <a:rPr dirty="0" sz="2400" spc="-5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HEC-241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A9D18E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BEBEB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solidFill>
                  <a:srgbClr val="BEBEBE"/>
                </a:solidFill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BEBEBE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BEBEBE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BEBEBE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Singular</a:t>
            </a:r>
            <a:r>
              <a:rPr dirty="0" sz="280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BEBEBE"/>
                </a:solidFill>
                <a:latin typeface="Calibri"/>
                <a:cs typeface="Calibri"/>
              </a:rPr>
              <a:t>value</a:t>
            </a:r>
            <a:r>
              <a:rPr dirty="0" sz="2800" spc="-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7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Vector</a:t>
            </a:r>
            <a:r>
              <a:rPr dirty="0" sz="4400" spc="-35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44472"/>
            <a:ext cx="38792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Norm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size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vector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767075"/>
            <a:ext cx="1329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p</a:t>
            </a:r>
            <a:r>
              <a:rPr dirty="0" sz="2800" spc="-10">
                <a:latin typeface="Calibri"/>
                <a:cs typeface="Calibri"/>
              </a:rPr>
              <a:t>-norm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3789934"/>
            <a:ext cx="2508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Euclidean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810709"/>
            <a:ext cx="147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L1-norm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74085" y="2780692"/>
            <a:ext cx="51435" cy="375285"/>
          </a:xfrm>
          <a:custGeom>
            <a:avLst/>
            <a:gdLst/>
            <a:ahLst/>
            <a:cxnLst/>
            <a:rect l="l" t="t" r="r" b="b"/>
            <a:pathLst>
              <a:path w="51435" h="375285">
                <a:moveTo>
                  <a:pt x="50873" y="0"/>
                </a:moveTo>
                <a:lnTo>
                  <a:pt x="50873" y="374772"/>
                </a:lnTo>
              </a:path>
              <a:path w="51435" h="375285">
                <a:moveTo>
                  <a:pt x="0" y="0"/>
                </a:moveTo>
                <a:lnTo>
                  <a:pt x="0" y="374772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161836" y="2780692"/>
            <a:ext cx="51435" cy="375285"/>
          </a:xfrm>
          <a:custGeom>
            <a:avLst/>
            <a:gdLst/>
            <a:ahLst/>
            <a:cxnLst/>
            <a:rect l="l" t="t" r="r" b="b"/>
            <a:pathLst>
              <a:path w="51435" h="375285">
                <a:moveTo>
                  <a:pt x="50873" y="0"/>
                </a:moveTo>
                <a:lnTo>
                  <a:pt x="50873" y="374772"/>
                </a:lnTo>
              </a:path>
              <a:path w="51435" h="375285">
                <a:moveTo>
                  <a:pt x="0" y="0"/>
                </a:moveTo>
                <a:lnTo>
                  <a:pt x="0" y="374772"/>
                </a:lnTo>
              </a:path>
            </a:pathLst>
          </a:custGeom>
          <a:ln w="1414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12436" y="2780692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772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56144" y="2780692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772"/>
                </a:lnTo>
              </a:path>
            </a:pathLst>
          </a:custGeom>
          <a:ln w="1525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168160" y="2593616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4" h="0">
                <a:moveTo>
                  <a:pt x="0" y="0"/>
                </a:moveTo>
                <a:lnTo>
                  <a:pt x="159128" y="0"/>
                </a:lnTo>
              </a:path>
            </a:pathLst>
          </a:custGeom>
          <a:ln w="62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342899" y="2721113"/>
            <a:ext cx="719455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210" i="1">
                <a:latin typeface="Times New Roman"/>
                <a:cs typeface="Times New Roman"/>
              </a:rPr>
              <a:t>p</a:t>
            </a:r>
            <a:r>
              <a:rPr dirty="0" sz="2450" spc="45" i="1">
                <a:latin typeface="Times New Roman"/>
                <a:cs typeface="Times New Roman"/>
              </a:rPr>
              <a:t> </a:t>
            </a:r>
            <a:r>
              <a:rPr dirty="0" sz="2450" spc="229">
                <a:latin typeface="Symbol"/>
                <a:cs typeface="Symbol"/>
              </a:rPr>
              <a:t></a:t>
            </a:r>
            <a:r>
              <a:rPr dirty="0" sz="2450" spc="-270">
                <a:latin typeface="Times New Roman"/>
                <a:cs typeface="Times New Roman"/>
              </a:rPr>
              <a:t> </a:t>
            </a:r>
            <a:r>
              <a:rPr dirty="0" sz="2450" spc="210">
                <a:latin typeface="Times New Roman"/>
                <a:cs typeface="Times New Roman"/>
              </a:rPr>
              <a:t>1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2334" y="2330022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4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97027" y="2726078"/>
            <a:ext cx="165735" cy="6985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2645"/>
              </a:lnSpc>
              <a:spcBef>
                <a:spcPts val="105"/>
              </a:spcBef>
            </a:pPr>
            <a:r>
              <a:rPr dirty="0" sz="2450" spc="160">
                <a:latin typeface="Symbol"/>
                <a:cs typeface="Symbol"/>
              </a:rPr>
              <a:t></a:t>
            </a:r>
            <a:endParaRPr sz="2450">
              <a:latin typeface="Symbol"/>
              <a:cs typeface="Symbol"/>
            </a:endParaRPr>
          </a:p>
          <a:p>
            <a:pPr marL="12700">
              <a:lnSpc>
                <a:spcPts val="2645"/>
              </a:lnSpc>
            </a:pPr>
            <a:r>
              <a:rPr dirty="0" sz="2450" spc="160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9983" y="2525969"/>
            <a:ext cx="563245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sz="1400" spc="140" i="1">
                <a:latin typeface="Times New Roman"/>
                <a:cs typeface="Times New Roman"/>
              </a:rPr>
              <a:t>p</a:t>
            </a:r>
            <a:r>
              <a:rPr dirty="0" sz="1400" spc="140" i="1">
                <a:latin typeface="Times New Roman"/>
                <a:cs typeface="Times New Roman"/>
              </a:rPr>
              <a:t> </a:t>
            </a:r>
            <a:r>
              <a:rPr dirty="0" sz="1400" spc="-114" i="1">
                <a:latin typeface="Times New Roman"/>
                <a:cs typeface="Times New Roman"/>
              </a:rPr>
              <a:t> </a:t>
            </a:r>
            <a:r>
              <a:rPr dirty="0" sz="2450" spc="160">
                <a:latin typeface="Symbol"/>
                <a:cs typeface="Symbol"/>
              </a:rPr>
              <a:t></a:t>
            </a:r>
            <a:r>
              <a:rPr dirty="0" sz="2450" spc="-155">
                <a:latin typeface="Times New Roman"/>
                <a:cs typeface="Times New Roman"/>
              </a:rPr>
              <a:t> </a:t>
            </a:r>
            <a:r>
              <a:rPr dirty="0" baseline="21825" sz="2100" spc="209" i="1">
                <a:latin typeface="Times New Roman"/>
                <a:cs typeface="Times New Roman"/>
              </a:rPr>
              <a:t>p</a:t>
            </a:r>
            <a:endParaRPr baseline="21825"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69699" y="2726078"/>
            <a:ext cx="165735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50" spc="160">
                <a:latin typeface="Symbol"/>
                <a:cs typeface="Symbol"/>
              </a:rPr>
              <a:t>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4101" y="2564651"/>
            <a:ext cx="1750060" cy="588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575310" algn="l"/>
              </a:tabLst>
            </a:pPr>
            <a:r>
              <a:rPr dirty="0" sz="2450" spc="185" i="1">
                <a:latin typeface="Times New Roman"/>
                <a:cs typeface="Times New Roman"/>
              </a:rPr>
              <a:t>x	</a:t>
            </a:r>
            <a:r>
              <a:rPr dirty="0" sz="2450" spc="229">
                <a:latin typeface="Symbol"/>
                <a:cs typeface="Symbol"/>
              </a:rPr>
              <a:t></a:t>
            </a:r>
            <a:r>
              <a:rPr dirty="0" sz="2450" spc="-80">
                <a:latin typeface="Times New Roman"/>
                <a:cs typeface="Times New Roman"/>
              </a:rPr>
              <a:t> </a:t>
            </a:r>
            <a:r>
              <a:rPr dirty="0" baseline="35147" sz="3675" spc="682">
                <a:latin typeface="Symbol"/>
                <a:cs typeface="Symbol"/>
              </a:rPr>
              <a:t></a:t>
            </a:r>
            <a:r>
              <a:rPr dirty="0" baseline="-8258" sz="5550" spc="682">
                <a:latin typeface="Symbol"/>
                <a:cs typeface="Symbol"/>
              </a:rPr>
              <a:t></a:t>
            </a:r>
            <a:r>
              <a:rPr dirty="0" baseline="-8258" sz="5550" spc="-300">
                <a:latin typeface="Times New Roman"/>
                <a:cs typeface="Times New Roman"/>
              </a:rPr>
              <a:t> </a:t>
            </a:r>
            <a:r>
              <a:rPr dirty="0" sz="2450" spc="210" i="1">
                <a:latin typeface="Times New Roman"/>
                <a:cs typeface="Times New Roman"/>
              </a:rPr>
              <a:t>a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69700" y="3024411"/>
            <a:ext cx="422909" cy="400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0520" algn="l"/>
              </a:tabLst>
            </a:pPr>
            <a:r>
              <a:rPr dirty="0" sz="2450" spc="160">
                <a:latin typeface="Symbol"/>
                <a:cs typeface="Symbol"/>
              </a:rPr>
              <a:t></a:t>
            </a:r>
            <a:r>
              <a:rPr dirty="0" sz="2450" spc="160">
                <a:latin typeface="Times New Roman"/>
                <a:cs typeface="Times New Roman"/>
              </a:rPr>
              <a:t>	</a:t>
            </a:r>
            <a:r>
              <a:rPr dirty="0" baseline="1984" sz="2100" spc="112" i="1">
                <a:latin typeface="Times New Roman"/>
                <a:cs typeface="Times New Roman"/>
              </a:rPr>
              <a:t>i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17002" y="2929182"/>
            <a:ext cx="85090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75" i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4684" y="2974536"/>
            <a:ext cx="132715" cy="2444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00" spc="140" i="1">
                <a:latin typeface="Times New Roman"/>
                <a:cs typeface="Times New Roman"/>
              </a:rPr>
              <a:t>p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17201" y="4842055"/>
            <a:ext cx="56515" cy="398145"/>
          </a:xfrm>
          <a:custGeom>
            <a:avLst/>
            <a:gdLst/>
            <a:ahLst/>
            <a:cxnLst/>
            <a:rect l="l" t="t" r="r" b="b"/>
            <a:pathLst>
              <a:path w="56514" h="398145">
                <a:moveTo>
                  <a:pt x="56302" y="0"/>
                </a:moveTo>
                <a:lnTo>
                  <a:pt x="56302" y="397553"/>
                </a:lnTo>
              </a:path>
              <a:path w="56514" h="398145">
                <a:moveTo>
                  <a:pt x="0" y="0"/>
                </a:moveTo>
                <a:lnTo>
                  <a:pt x="0" y="397553"/>
                </a:lnTo>
              </a:path>
            </a:pathLst>
          </a:custGeom>
          <a:ln w="15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32811" y="4842055"/>
            <a:ext cx="55880" cy="398145"/>
          </a:xfrm>
          <a:custGeom>
            <a:avLst/>
            <a:gdLst/>
            <a:ahLst/>
            <a:cxnLst/>
            <a:rect l="l" t="t" r="r" b="b"/>
            <a:pathLst>
              <a:path w="55879" h="398145">
                <a:moveTo>
                  <a:pt x="55516" y="0"/>
                </a:moveTo>
                <a:lnTo>
                  <a:pt x="55516" y="397553"/>
                </a:lnTo>
              </a:path>
              <a:path w="55879" h="398145">
                <a:moveTo>
                  <a:pt x="0" y="0"/>
                </a:moveTo>
                <a:lnTo>
                  <a:pt x="0" y="397553"/>
                </a:lnTo>
              </a:path>
            </a:pathLst>
          </a:custGeom>
          <a:ln w="151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522971" y="4842055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53"/>
                </a:lnTo>
              </a:path>
            </a:pathLst>
          </a:custGeom>
          <a:ln w="16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99633" y="4842055"/>
            <a:ext cx="0" cy="398145"/>
          </a:xfrm>
          <a:custGeom>
            <a:avLst/>
            <a:gdLst/>
            <a:ahLst/>
            <a:cxnLst/>
            <a:rect l="l" t="t" r="r" b="b"/>
            <a:pathLst>
              <a:path w="0" h="398145">
                <a:moveTo>
                  <a:pt x="0" y="0"/>
                </a:moveTo>
                <a:lnTo>
                  <a:pt x="0" y="397553"/>
                </a:lnTo>
              </a:path>
            </a:pathLst>
          </a:custGeom>
          <a:ln w="16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21184" y="5101299"/>
            <a:ext cx="131254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2905" algn="l"/>
                <a:tab pos="1144905" algn="l"/>
              </a:tabLst>
            </a:pPr>
            <a:r>
              <a:rPr dirty="0" sz="2600" spc="215">
                <a:latin typeface="Symbol"/>
                <a:cs typeface="Symbol"/>
              </a:rPr>
              <a:t></a:t>
            </a:r>
            <a:r>
              <a:rPr dirty="0" sz="2600" spc="215">
                <a:latin typeface="Times New Roman"/>
                <a:cs typeface="Times New Roman"/>
              </a:rPr>
              <a:t>	</a:t>
            </a:r>
            <a:r>
              <a:rPr dirty="0" baseline="1851" sz="2250" spc="142" i="1">
                <a:latin typeface="Times New Roman"/>
                <a:cs typeface="Times New Roman"/>
              </a:rPr>
              <a:t>i</a:t>
            </a:r>
            <a:r>
              <a:rPr dirty="0" baseline="1851" sz="2250" spc="142" i="1">
                <a:latin typeface="Times New Roman"/>
                <a:cs typeface="Times New Roman"/>
              </a:rPr>
              <a:t>	</a:t>
            </a:r>
            <a:r>
              <a:rPr dirty="0" sz="2600" spc="215">
                <a:latin typeface="Symbol"/>
                <a:cs typeface="Symbol"/>
              </a:rPr>
              <a:t>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8950" y="5000617"/>
            <a:ext cx="9080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95" i="1">
                <a:latin typeface="Times New Roman"/>
                <a:cs typeface="Times New Roman"/>
              </a:rPr>
              <a:t>i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84133" y="4572513"/>
            <a:ext cx="168783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1080770" algn="l"/>
                <a:tab pos="1481455" algn="l"/>
              </a:tabLst>
            </a:pPr>
            <a:r>
              <a:rPr dirty="0" baseline="-35256" sz="3900" spc="465">
                <a:latin typeface="Symbol"/>
                <a:cs typeface="Symbol"/>
              </a:rPr>
              <a:t></a:t>
            </a:r>
            <a:r>
              <a:rPr dirty="0" baseline="-35256" sz="3900" spc="-60">
                <a:latin typeface="Times New Roman"/>
                <a:cs typeface="Times New Roman"/>
              </a:rPr>
              <a:t> </a:t>
            </a:r>
            <a:r>
              <a:rPr dirty="0" sz="2600" spc="215">
                <a:latin typeface="Symbol"/>
                <a:cs typeface="Symbol"/>
              </a:rPr>
              <a:t></a:t>
            </a:r>
            <a:r>
              <a:rPr dirty="0" sz="2600" spc="215">
                <a:latin typeface="Times New Roman"/>
                <a:cs typeface="Times New Roman"/>
              </a:rPr>
              <a:t>	</a:t>
            </a:r>
            <a:r>
              <a:rPr dirty="0" baseline="-35256" sz="3900" spc="427" i="1">
                <a:latin typeface="Times New Roman"/>
                <a:cs typeface="Times New Roman"/>
              </a:rPr>
              <a:t>a	</a:t>
            </a:r>
            <a:r>
              <a:rPr dirty="0" sz="2600" spc="215">
                <a:latin typeface="Symbol"/>
                <a:cs typeface="Symbol"/>
              </a:rPr>
              <a:t>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86944" y="4619036"/>
            <a:ext cx="2185035" cy="6223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  <a:tabLst>
                <a:tab pos="846455" algn="l"/>
                <a:tab pos="1978660" algn="l"/>
              </a:tabLst>
            </a:pPr>
            <a:r>
              <a:rPr dirty="0" baseline="1068" sz="3900" spc="375" i="1">
                <a:latin typeface="Times New Roman"/>
                <a:cs typeface="Times New Roman"/>
              </a:rPr>
              <a:t>x	</a:t>
            </a:r>
            <a:r>
              <a:rPr dirty="0" sz="2600" spc="575">
                <a:latin typeface="Symbol"/>
                <a:cs typeface="Symbol"/>
              </a:rPr>
              <a:t></a:t>
            </a:r>
            <a:r>
              <a:rPr dirty="0" baseline="-7834" sz="5850" spc="862">
                <a:latin typeface="Symbol"/>
                <a:cs typeface="Symbol"/>
              </a:rPr>
              <a:t></a:t>
            </a:r>
            <a:r>
              <a:rPr dirty="0" baseline="-7834" sz="5850" spc="862">
                <a:latin typeface="Times New Roman"/>
                <a:cs typeface="Times New Roman"/>
              </a:rPr>
              <a:t>	</a:t>
            </a:r>
            <a:r>
              <a:rPr dirty="0" sz="2600" spc="215">
                <a:latin typeface="Symbol"/>
                <a:cs typeface="Symbol"/>
              </a:rPr>
              <a:t></a:t>
            </a:r>
            <a:endParaRPr sz="2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92273" y="5048906"/>
            <a:ext cx="142875" cy="2571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500" spc="170">
                <a:latin typeface="Times New Roman"/>
                <a:cs typeface="Times New Roman"/>
              </a:rPr>
              <a:t>1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905044" y="3906055"/>
            <a:ext cx="53340" cy="375285"/>
          </a:xfrm>
          <a:custGeom>
            <a:avLst/>
            <a:gdLst/>
            <a:ahLst/>
            <a:cxnLst/>
            <a:rect l="l" t="t" r="r" b="b"/>
            <a:pathLst>
              <a:path w="53339" h="375285">
                <a:moveTo>
                  <a:pt x="52808" y="0"/>
                </a:moveTo>
                <a:lnTo>
                  <a:pt x="52808" y="374805"/>
                </a:lnTo>
              </a:path>
              <a:path w="53339" h="375285">
                <a:moveTo>
                  <a:pt x="0" y="0"/>
                </a:moveTo>
                <a:lnTo>
                  <a:pt x="0" y="374805"/>
                </a:lnTo>
              </a:path>
            </a:pathLst>
          </a:custGeom>
          <a:ln w="14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203790" y="3906055"/>
            <a:ext cx="53340" cy="375285"/>
          </a:xfrm>
          <a:custGeom>
            <a:avLst/>
            <a:gdLst/>
            <a:ahLst/>
            <a:cxnLst/>
            <a:rect l="l" t="t" r="r" b="b"/>
            <a:pathLst>
              <a:path w="53339" h="375285">
                <a:moveTo>
                  <a:pt x="52817" y="0"/>
                </a:moveTo>
                <a:lnTo>
                  <a:pt x="52818" y="374805"/>
                </a:lnTo>
              </a:path>
              <a:path w="53339" h="375285">
                <a:moveTo>
                  <a:pt x="0" y="0"/>
                </a:moveTo>
                <a:lnTo>
                  <a:pt x="0" y="374805"/>
                </a:lnTo>
              </a:path>
            </a:pathLst>
          </a:custGeom>
          <a:ln w="144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467462" y="3906055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805"/>
                </a:lnTo>
              </a:path>
            </a:pathLst>
          </a:custGeom>
          <a:ln w="15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24305" y="3906055"/>
            <a:ext cx="0" cy="375285"/>
          </a:xfrm>
          <a:custGeom>
            <a:avLst/>
            <a:gdLst/>
            <a:ahLst/>
            <a:cxnLst/>
            <a:rect l="l" t="t" r="r" b="b"/>
            <a:pathLst>
              <a:path w="0" h="375285">
                <a:moveTo>
                  <a:pt x="0" y="0"/>
                </a:moveTo>
                <a:lnTo>
                  <a:pt x="0" y="374805"/>
                </a:lnTo>
              </a:path>
            </a:pathLst>
          </a:custGeom>
          <a:ln w="1584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6834499" y="3657518"/>
            <a:ext cx="403225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sz="1400" spc="170">
                <a:latin typeface="Times New Roman"/>
                <a:cs typeface="Times New Roman"/>
              </a:rPr>
              <a:t>2</a:t>
            </a:r>
            <a:r>
              <a:rPr dirty="0" sz="1400" spc="140">
                <a:latin typeface="Times New Roman"/>
                <a:cs typeface="Times New Roman"/>
              </a:rPr>
              <a:t> </a:t>
            </a:r>
            <a:r>
              <a:rPr dirty="0" baseline="-35147" sz="3675" spc="307">
                <a:latin typeface="Symbol"/>
                <a:cs typeface="Symbol"/>
              </a:rPr>
              <a:t></a:t>
            </a:r>
            <a:endParaRPr baseline="-35147" sz="3675">
              <a:latin typeface="Symbol"/>
              <a:cs typeface="Symbo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5" name="object 35"/>
          <p:cNvSpPr txBox="1"/>
          <p:nvPr/>
        </p:nvSpPr>
        <p:spPr>
          <a:xfrm>
            <a:off x="7015543" y="3439343"/>
            <a:ext cx="53721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dirty="0" baseline="-37414" sz="3675" spc="217">
                <a:latin typeface="Symbol"/>
                <a:cs typeface="Symbol"/>
              </a:rPr>
              <a:t></a:t>
            </a:r>
            <a:r>
              <a:rPr dirty="0" sz="1400" spc="225">
                <a:latin typeface="Times New Roman"/>
                <a:cs typeface="Times New Roman"/>
              </a:rPr>
              <a:t>1</a:t>
            </a:r>
            <a:r>
              <a:rPr dirty="0" sz="1400" spc="90">
                <a:latin typeface="Times New Roman"/>
                <a:cs typeface="Times New Roman"/>
              </a:rPr>
              <a:t>/</a:t>
            </a:r>
            <a:r>
              <a:rPr dirty="0" sz="1400" spc="-95">
                <a:latin typeface="Times New Roman"/>
                <a:cs typeface="Times New Roman"/>
              </a:rPr>
              <a:t> </a:t>
            </a:r>
            <a:r>
              <a:rPr dirty="0" sz="1400" spc="17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83875" y="4100537"/>
            <a:ext cx="13652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17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40943" y="4149174"/>
            <a:ext cx="17145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204">
                <a:latin typeface="Symbol"/>
                <a:cs typeface="Symbol"/>
              </a:rPr>
              <a:t>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01434" y="3651286"/>
            <a:ext cx="17145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50" spc="204">
                <a:latin typeface="Symbol"/>
                <a:cs typeface="Symbol"/>
              </a:rPr>
              <a:t></a:t>
            </a:r>
            <a:endParaRPr sz="24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801435" y="4149174"/>
            <a:ext cx="438150" cy="4006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363220" algn="l"/>
              </a:tabLst>
            </a:pPr>
            <a:r>
              <a:rPr dirty="0" sz="2450" spc="204">
                <a:latin typeface="Symbol"/>
                <a:cs typeface="Symbol"/>
              </a:rPr>
              <a:t></a:t>
            </a:r>
            <a:r>
              <a:rPr dirty="0" sz="2450" spc="204">
                <a:latin typeface="Times New Roman"/>
                <a:cs typeface="Times New Roman"/>
              </a:rPr>
              <a:t>	</a:t>
            </a:r>
            <a:r>
              <a:rPr dirty="0" baseline="1984" sz="2100" spc="135" i="1">
                <a:latin typeface="Times New Roman"/>
                <a:cs typeface="Times New Roman"/>
              </a:rPr>
              <a:t>i</a:t>
            </a:r>
            <a:endParaRPr baseline="1984" sz="2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81084" y="4055180"/>
            <a:ext cx="86995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90" i="1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68790" y="3695583"/>
            <a:ext cx="1778635" cy="587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561975" algn="l"/>
              </a:tabLst>
            </a:pPr>
            <a:r>
              <a:rPr dirty="0" baseline="1133" sz="3675" spc="352" i="1">
                <a:latin typeface="Times New Roman"/>
                <a:cs typeface="Times New Roman"/>
              </a:rPr>
              <a:t>x	</a:t>
            </a:r>
            <a:r>
              <a:rPr dirty="0" baseline="1133" sz="3675" spc="442">
                <a:latin typeface="Symbol"/>
                <a:cs typeface="Symbol"/>
              </a:rPr>
              <a:t></a:t>
            </a:r>
            <a:r>
              <a:rPr dirty="0" baseline="1133" sz="3675" spc="-82">
                <a:latin typeface="Times New Roman"/>
                <a:cs typeface="Times New Roman"/>
              </a:rPr>
              <a:t> </a:t>
            </a:r>
            <a:r>
              <a:rPr dirty="0" sz="2450" spc="550">
                <a:latin typeface="Symbol"/>
                <a:cs typeface="Symbol"/>
              </a:rPr>
              <a:t></a:t>
            </a:r>
            <a:r>
              <a:rPr dirty="0" baseline="-8371" sz="5475" spc="825">
                <a:latin typeface="Symbol"/>
                <a:cs typeface="Symbol"/>
              </a:rPr>
              <a:t></a:t>
            </a:r>
            <a:r>
              <a:rPr dirty="0" baseline="-8371" sz="5475" spc="-232">
                <a:latin typeface="Times New Roman"/>
                <a:cs typeface="Times New Roman"/>
              </a:rPr>
              <a:t> </a:t>
            </a:r>
            <a:r>
              <a:rPr dirty="0" baseline="1133" sz="3675" spc="397" i="1">
                <a:latin typeface="Times New Roman"/>
                <a:cs typeface="Times New Roman"/>
              </a:rPr>
              <a:t>a</a:t>
            </a:r>
            <a:endParaRPr baseline="1133" sz="367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7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Vector</a:t>
            </a:r>
            <a:r>
              <a:rPr dirty="0" sz="4400" spc="-35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22664"/>
            <a:ext cx="5590540" cy="127825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Inner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product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(dot</a:t>
            </a:r>
            <a:r>
              <a:rPr dirty="0" sz="2800" spc="-15">
                <a:latin typeface="Calibri"/>
                <a:cs typeface="Calibri"/>
              </a:rPr>
              <a:t> product)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Scalar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Multiply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corresponding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entries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0594" y="3972559"/>
            <a:ext cx="11118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">
                <a:latin typeface="Cambria Math"/>
                <a:cs typeface="Cambria Math"/>
              </a:rPr>
              <a:t>𝒙</a:t>
            </a:r>
            <a:r>
              <a:rPr dirty="0" baseline="32520" sz="3075" spc="15">
                <a:latin typeface="Cambria Math"/>
                <a:cs typeface="Cambria Math"/>
              </a:rPr>
              <a:t>𝑇</a:t>
            </a:r>
            <a:r>
              <a:rPr dirty="0" baseline="32520" sz="3075" spc="3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𝒚</a:t>
            </a:r>
            <a:r>
              <a:rPr dirty="0" sz="2800" spc="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61633" y="407288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514" y="1397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1793" y="407288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003675" y="3919220"/>
            <a:ext cx="21462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1983" y="408838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7595" y="408838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01666" y="3919220"/>
            <a:ext cx="15817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19455" algn="l"/>
                <a:tab pos="1379855" algn="l"/>
              </a:tabLst>
            </a:pP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877" y="4086859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28459" y="3478529"/>
            <a:ext cx="102870" cy="1498600"/>
          </a:xfrm>
          <a:custGeom>
            <a:avLst/>
            <a:gdLst/>
            <a:ahLst/>
            <a:cxnLst/>
            <a:rect l="l" t="t" r="r" b="b"/>
            <a:pathLst>
              <a:path w="102870" h="1498600">
                <a:moveTo>
                  <a:pt x="102362" y="0"/>
                </a:moveTo>
                <a:lnTo>
                  <a:pt x="0" y="0"/>
                </a:lnTo>
                <a:lnTo>
                  <a:pt x="0" y="20320"/>
                </a:lnTo>
                <a:lnTo>
                  <a:pt x="64262" y="20320"/>
                </a:lnTo>
                <a:lnTo>
                  <a:pt x="64262" y="1498600"/>
                </a:lnTo>
                <a:lnTo>
                  <a:pt x="102362" y="1498600"/>
                </a:lnTo>
                <a:lnTo>
                  <a:pt x="102362" y="2032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755765" y="3478529"/>
            <a:ext cx="102870" cy="1518920"/>
          </a:xfrm>
          <a:custGeom>
            <a:avLst/>
            <a:gdLst/>
            <a:ahLst/>
            <a:cxnLst/>
            <a:rect l="l" t="t" r="r" b="b"/>
            <a:pathLst>
              <a:path w="102870" h="1518920">
                <a:moveTo>
                  <a:pt x="102362" y="0"/>
                </a:moveTo>
                <a:lnTo>
                  <a:pt x="0" y="0"/>
                </a:lnTo>
                <a:lnTo>
                  <a:pt x="0" y="20320"/>
                </a:lnTo>
                <a:lnTo>
                  <a:pt x="0" y="1498600"/>
                </a:lnTo>
                <a:lnTo>
                  <a:pt x="0" y="1518920"/>
                </a:lnTo>
                <a:lnTo>
                  <a:pt x="102362" y="1518920"/>
                </a:lnTo>
                <a:lnTo>
                  <a:pt x="102362" y="1498600"/>
                </a:lnTo>
                <a:lnTo>
                  <a:pt x="38227" y="1498600"/>
                </a:lnTo>
                <a:lnTo>
                  <a:pt x="38227" y="20320"/>
                </a:lnTo>
                <a:lnTo>
                  <a:pt x="102362" y="2032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829932" y="3292297"/>
            <a:ext cx="414020" cy="1284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320"/>
              </a:lnSpc>
              <a:spcBef>
                <a:spcPts val="95"/>
              </a:spcBef>
            </a:pPr>
            <a:r>
              <a:rPr dirty="0" sz="2800" spc="-55">
                <a:latin typeface="Cambria Math"/>
                <a:cs typeface="Cambria Math"/>
              </a:rPr>
              <a:t>𝑦</a:t>
            </a:r>
            <a:r>
              <a:rPr dirty="0" baseline="-16260" sz="3075" spc="-82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  <a:p>
            <a:pPr algn="ctr">
              <a:lnSpc>
                <a:spcPts val="3275"/>
              </a:lnSpc>
            </a:pPr>
            <a:r>
              <a:rPr dirty="0" sz="2800" spc="-25">
                <a:latin typeface="Cambria Math"/>
                <a:cs typeface="Cambria Math"/>
              </a:rPr>
              <a:t>𝑦</a:t>
            </a:r>
            <a:r>
              <a:rPr dirty="0" baseline="-16260" sz="3075" spc="-37">
                <a:latin typeface="Cambria Math"/>
                <a:cs typeface="Cambria Math"/>
              </a:rPr>
              <a:t>2</a:t>
            </a:r>
            <a:endParaRPr baseline="-16260" sz="3075">
              <a:latin typeface="Cambria Math"/>
              <a:cs typeface="Cambria Math"/>
            </a:endParaRPr>
          </a:p>
          <a:p>
            <a:pPr algn="ctr" marL="13335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/>
          <p:nvPr/>
        </p:nvSpPr>
        <p:spPr>
          <a:xfrm>
            <a:off x="6828408" y="4615688"/>
            <a:ext cx="602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904" sz="4200" spc="75">
                <a:latin typeface="Cambria Math"/>
                <a:cs typeface="Cambria Math"/>
              </a:rPr>
              <a:t>𝑦</a:t>
            </a:r>
            <a:r>
              <a:rPr dirty="0" sz="2050" spc="50">
                <a:latin typeface="Cambria Math"/>
                <a:cs typeface="Cambria Math"/>
              </a:rPr>
              <a:t>𝑛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75525" y="3972559"/>
            <a:ext cx="1722755" cy="519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ts val="2395"/>
              </a:lnSpc>
              <a:spcBef>
                <a:spcPts val="95"/>
              </a:spcBef>
              <a:tabLst>
                <a:tab pos="1339850" algn="l"/>
              </a:tabLst>
            </a:pP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baseline="1984" sz="4200" spc="390">
                <a:latin typeface="Cambria Math"/>
                <a:cs typeface="Cambria Math"/>
              </a:rPr>
              <a:t>σ</a:t>
            </a:r>
            <a:r>
              <a:rPr dirty="0" baseline="29810" sz="3075" spc="390">
                <a:latin typeface="Cambria Math"/>
                <a:cs typeface="Cambria Math"/>
              </a:rPr>
              <a:t>𝑛</a:t>
            </a:r>
            <a:r>
              <a:rPr dirty="0" baseline="29810" sz="3075" spc="8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𝑥	𝑦</a:t>
            </a:r>
            <a:endParaRPr sz="2800">
              <a:latin typeface="Cambria Math"/>
              <a:cs typeface="Cambria Math"/>
            </a:endParaRPr>
          </a:p>
          <a:p>
            <a:pPr marL="586740">
              <a:lnSpc>
                <a:spcPts val="1495"/>
              </a:lnSpc>
              <a:tabLst>
                <a:tab pos="1005840" algn="l"/>
                <a:tab pos="1527175" algn="l"/>
              </a:tabLst>
            </a:pPr>
            <a:r>
              <a:rPr dirty="0" sz="2050" spc="100">
                <a:latin typeface="Cambria Math"/>
                <a:cs typeface="Cambria Math"/>
              </a:rPr>
              <a:t>𝑘	𝑘	𝑘</a:t>
            </a:r>
            <a:endParaRPr sz="20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7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Vector</a:t>
            </a:r>
            <a:r>
              <a:rPr dirty="0" sz="4400" spc="-35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2367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Inner</a:t>
            </a:r>
            <a:r>
              <a:rPr dirty="0" sz="2800" spc="-15">
                <a:latin typeface="Calibri"/>
                <a:cs typeface="Calibri"/>
              </a:rPr>
              <a:t> product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(dot</a:t>
            </a:r>
            <a:r>
              <a:rPr dirty="0" sz="2800" spc="-15">
                <a:latin typeface="Calibri"/>
                <a:cs typeface="Calibri"/>
              </a:rPr>
              <a:t> product)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5810" y="2599385"/>
            <a:ext cx="11683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194" y="2414981"/>
            <a:ext cx="6667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60">
                <a:latin typeface="Cambria Math"/>
                <a:cs typeface="Cambria Math"/>
              </a:rPr>
              <a:t>𝒙</a:t>
            </a:r>
            <a:r>
              <a:rPr dirty="0" baseline="31165" sz="3075" spc="89">
                <a:latin typeface="Cambria Math"/>
                <a:cs typeface="Cambria Math"/>
              </a:rPr>
              <a:t>𝑇</a:t>
            </a:r>
            <a:r>
              <a:rPr dirty="0" sz="2800" spc="60">
                <a:latin typeface="Cambria Math"/>
                <a:cs typeface="Cambria Math"/>
              </a:rPr>
              <a:t>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1382" y="2584145"/>
            <a:ext cx="11683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8050" y="2466848"/>
            <a:ext cx="622935" cy="429259"/>
          </a:xfrm>
          <a:custGeom>
            <a:avLst/>
            <a:gdLst/>
            <a:ahLst/>
            <a:cxnLst/>
            <a:rect l="l" t="t" r="r" b="b"/>
            <a:pathLst>
              <a:path w="622935" h="429260">
                <a:moveTo>
                  <a:pt x="510159" y="0"/>
                </a:moveTo>
                <a:lnTo>
                  <a:pt x="505840" y="14097"/>
                </a:lnTo>
                <a:lnTo>
                  <a:pt x="525531" y="24334"/>
                </a:lnTo>
                <a:lnTo>
                  <a:pt x="542686" y="39227"/>
                </a:lnTo>
                <a:lnTo>
                  <a:pt x="569340" y="82930"/>
                </a:lnTo>
                <a:lnTo>
                  <a:pt x="585517" y="142398"/>
                </a:lnTo>
                <a:lnTo>
                  <a:pt x="590930" y="214629"/>
                </a:lnTo>
                <a:lnTo>
                  <a:pt x="589575" y="252204"/>
                </a:lnTo>
                <a:lnTo>
                  <a:pt x="578768" y="317875"/>
                </a:lnTo>
                <a:lnTo>
                  <a:pt x="557293" y="370095"/>
                </a:lnTo>
                <a:lnTo>
                  <a:pt x="525531" y="404437"/>
                </a:lnTo>
                <a:lnTo>
                  <a:pt x="505840" y="414654"/>
                </a:lnTo>
                <a:lnTo>
                  <a:pt x="510159" y="428878"/>
                </a:lnTo>
                <a:lnTo>
                  <a:pt x="558069" y="403336"/>
                </a:lnTo>
                <a:lnTo>
                  <a:pt x="593598" y="355218"/>
                </a:lnTo>
                <a:lnTo>
                  <a:pt x="615489" y="290274"/>
                </a:lnTo>
                <a:lnTo>
                  <a:pt x="622808" y="214375"/>
                </a:lnTo>
                <a:lnTo>
                  <a:pt x="620976" y="175083"/>
                </a:lnTo>
                <a:lnTo>
                  <a:pt x="606359" y="104737"/>
                </a:lnTo>
                <a:lnTo>
                  <a:pt x="577381" y="46755"/>
                </a:lnTo>
                <a:lnTo>
                  <a:pt x="535662" y="9902"/>
                </a:lnTo>
                <a:lnTo>
                  <a:pt x="510159" y="0"/>
                </a:lnTo>
                <a:close/>
              </a:path>
              <a:path w="622935" h="429260">
                <a:moveTo>
                  <a:pt x="112649" y="0"/>
                </a:moveTo>
                <a:lnTo>
                  <a:pt x="64738" y="25495"/>
                </a:lnTo>
                <a:lnTo>
                  <a:pt x="29210" y="73660"/>
                </a:lnTo>
                <a:lnTo>
                  <a:pt x="7318" y="138541"/>
                </a:lnTo>
                <a:lnTo>
                  <a:pt x="0" y="214375"/>
                </a:lnTo>
                <a:lnTo>
                  <a:pt x="1831" y="253688"/>
                </a:lnTo>
                <a:lnTo>
                  <a:pt x="16448" y="324121"/>
                </a:lnTo>
                <a:lnTo>
                  <a:pt x="45426" y="382105"/>
                </a:lnTo>
                <a:lnTo>
                  <a:pt x="87145" y="418923"/>
                </a:lnTo>
                <a:lnTo>
                  <a:pt x="112649" y="428878"/>
                </a:lnTo>
                <a:lnTo>
                  <a:pt x="116966" y="414654"/>
                </a:lnTo>
                <a:lnTo>
                  <a:pt x="97276" y="404437"/>
                </a:lnTo>
                <a:lnTo>
                  <a:pt x="80121" y="389588"/>
                </a:lnTo>
                <a:lnTo>
                  <a:pt x="53466" y="345948"/>
                </a:lnTo>
                <a:lnTo>
                  <a:pt x="37290" y="286623"/>
                </a:lnTo>
                <a:lnTo>
                  <a:pt x="31876" y="214629"/>
                </a:lnTo>
                <a:lnTo>
                  <a:pt x="33232" y="176907"/>
                </a:lnTo>
                <a:lnTo>
                  <a:pt x="44039" y="111081"/>
                </a:lnTo>
                <a:lnTo>
                  <a:pt x="65514" y="58763"/>
                </a:lnTo>
                <a:lnTo>
                  <a:pt x="97276" y="24334"/>
                </a:lnTo>
                <a:lnTo>
                  <a:pt x="116966" y="14097"/>
                </a:lnTo>
                <a:lnTo>
                  <a:pt x="112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83942" y="2273249"/>
            <a:ext cx="1374775" cy="661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ts val="2955"/>
              </a:lnSpc>
              <a:spcBef>
                <a:spcPts val="95"/>
              </a:spcBef>
              <a:tabLst>
                <a:tab pos="993140" algn="l"/>
              </a:tabLst>
            </a:pPr>
            <a:r>
              <a:rPr dirty="0" baseline="-21825" sz="4200" spc="-7">
                <a:latin typeface="Cambria Math"/>
                <a:cs typeface="Cambria Math"/>
              </a:rPr>
              <a:t>=</a:t>
            </a:r>
            <a:r>
              <a:rPr dirty="0" baseline="-21825" sz="4200" spc="22">
                <a:latin typeface="Cambria Math"/>
                <a:cs typeface="Cambria Math"/>
              </a:rPr>
              <a:t> </a:t>
            </a:r>
            <a:r>
              <a:rPr dirty="0" baseline="-19841" sz="4200" spc="390">
                <a:latin typeface="Cambria Math"/>
                <a:cs typeface="Cambria Math"/>
              </a:rPr>
              <a:t>σ</a:t>
            </a:r>
            <a:r>
              <a:rPr dirty="0" sz="2050" spc="260">
                <a:latin typeface="Cambria Math"/>
                <a:cs typeface="Cambria Math"/>
              </a:rPr>
              <a:t>𝑛	</a:t>
            </a:r>
            <a:r>
              <a:rPr dirty="0" baseline="-21825" sz="4200" spc="157">
                <a:latin typeface="Cambria Math"/>
                <a:cs typeface="Cambria Math"/>
              </a:rPr>
              <a:t>𝑥</a:t>
            </a:r>
            <a:r>
              <a:rPr dirty="0" sz="2050" spc="105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  <a:p>
            <a:pPr marL="660400">
              <a:lnSpc>
                <a:spcPts val="2055"/>
              </a:lnSpc>
              <a:tabLst>
                <a:tab pos="1179195" algn="l"/>
              </a:tabLst>
            </a:pPr>
            <a:r>
              <a:rPr dirty="0" sz="2050" spc="100">
                <a:latin typeface="Cambria Math"/>
                <a:cs typeface="Cambria Math"/>
              </a:rPr>
              <a:t>𝑘	𝑘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90542" y="2267458"/>
            <a:ext cx="3141980" cy="59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1814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  <a:p>
            <a:pPr marL="177165">
              <a:lnSpc>
                <a:spcPts val="2715"/>
              </a:lnSpc>
            </a:pP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squared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norm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𝒙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05853" y="2584145"/>
            <a:ext cx="116839" cy="3371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04">
                <a:latin typeface="Cambria Math"/>
                <a:cs typeface="Cambria Math"/>
              </a:rPr>
              <a:t>𝑖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6939" y="3458083"/>
            <a:ext cx="7309484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40">
                <a:latin typeface="Calibri"/>
                <a:cs typeface="Calibri"/>
              </a:rPr>
              <a:t>x.y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also </a:t>
            </a:r>
            <a:r>
              <a:rPr dirty="0" sz="2800" spc="-10">
                <a:latin typeface="Calibri"/>
                <a:cs typeface="Calibri"/>
              </a:rPr>
              <a:t>|x||y|cos(angle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 and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 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unit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45">
                <a:latin typeface="Calibri"/>
                <a:cs typeface="Calibri"/>
              </a:rPr>
              <a:t>vector,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A.B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gives projection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994" y="2092557"/>
            <a:ext cx="2858965" cy="2212530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176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Vector</a:t>
            </a:r>
            <a:r>
              <a:rPr dirty="0" sz="4400" spc="-35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658492"/>
            <a:ext cx="23056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Outer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6042" y="3379165"/>
            <a:ext cx="114681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42644" algn="l"/>
              </a:tabLst>
            </a:pPr>
            <a:r>
              <a:rPr dirty="0" sz="2800" spc="114">
                <a:latin typeface="Cambria Math"/>
                <a:cs typeface="Cambria Math"/>
              </a:rPr>
              <a:t>𝒙</a:t>
            </a:r>
            <a:r>
              <a:rPr dirty="0" baseline="-16260" sz="3075" spc="172">
                <a:latin typeface="Cambria Math"/>
                <a:cs typeface="Cambria Math"/>
              </a:rPr>
              <a:t>𝑖</a:t>
            </a:r>
            <a:r>
              <a:rPr dirty="0" sz="2800" spc="114">
                <a:latin typeface="Cambria Math"/>
                <a:cs typeface="Cambria Math"/>
              </a:rPr>
              <a:t>𝒙</a:t>
            </a:r>
            <a:r>
              <a:rPr dirty="0" baseline="-18970" sz="3075" spc="172">
                <a:latin typeface="Cambria Math"/>
                <a:cs typeface="Cambria Math"/>
              </a:rPr>
              <a:t>𝑗	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76446" y="2697479"/>
            <a:ext cx="104775" cy="1896110"/>
          </a:xfrm>
          <a:custGeom>
            <a:avLst/>
            <a:gdLst/>
            <a:ahLst/>
            <a:cxnLst/>
            <a:rect l="l" t="t" r="r" b="b"/>
            <a:pathLst>
              <a:path w="104775" h="1896110">
                <a:moveTo>
                  <a:pt x="104394" y="0"/>
                </a:moveTo>
                <a:lnTo>
                  <a:pt x="0" y="0"/>
                </a:lnTo>
                <a:lnTo>
                  <a:pt x="0" y="15240"/>
                </a:lnTo>
                <a:lnTo>
                  <a:pt x="0" y="1880870"/>
                </a:lnTo>
                <a:lnTo>
                  <a:pt x="0" y="1896110"/>
                </a:lnTo>
                <a:lnTo>
                  <a:pt x="104394" y="1896110"/>
                </a:lnTo>
                <a:lnTo>
                  <a:pt x="104394" y="1880870"/>
                </a:lnTo>
                <a:lnTo>
                  <a:pt x="36449" y="1880870"/>
                </a:lnTo>
                <a:lnTo>
                  <a:pt x="36449" y="15240"/>
                </a:lnTo>
                <a:lnTo>
                  <a:pt x="104394" y="15240"/>
                </a:lnTo>
                <a:lnTo>
                  <a:pt x="1043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56601" y="2697479"/>
            <a:ext cx="104775" cy="1880870"/>
          </a:xfrm>
          <a:custGeom>
            <a:avLst/>
            <a:gdLst/>
            <a:ahLst/>
            <a:cxnLst/>
            <a:rect l="l" t="t" r="r" b="b"/>
            <a:pathLst>
              <a:path w="104775" h="1880870">
                <a:moveTo>
                  <a:pt x="104267" y="0"/>
                </a:moveTo>
                <a:lnTo>
                  <a:pt x="0" y="0"/>
                </a:lnTo>
                <a:lnTo>
                  <a:pt x="0" y="15240"/>
                </a:lnTo>
                <a:lnTo>
                  <a:pt x="67945" y="15240"/>
                </a:lnTo>
                <a:lnTo>
                  <a:pt x="67945" y="1880870"/>
                </a:lnTo>
                <a:lnTo>
                  <a:pt x="104267" y="1880870"/>
                </a:lnTo>
                <a:lnTo>
                  <a:pt x="104267" y="15240"/>
                </a:lnTo>
                <a:lnTo>
                  <a:pt x="1042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78578" y="283235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4721478" y="285673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427" y="2832354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98946" y="285673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6051" y="343585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00297" y="3236213"/>
            <a:ext cx="15494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08990" algn="l"/>
              </a:tabLst>
            </a:pPr>
            <a:r>
              <a:rPr dirty="0" sz="2050" spc="30">
                <a:latin typeface="Cambria Math"/>
                <a:cs typeface="Cambria Math"/>
              </a:rPr>
              <a:t>𝑇	</a:t>
            </a: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29810" sz="3075" spc="157">
                <a:latin typeface="Cambria Math"/>
                <a:cs typeface="Cambria Math"/>
              </a:rPr>
              <a:t>𝑖</a:t>
            </a:r>
            <a:r>
              <a:rPr dirty="0" baseline="29810" sz="3075" spc="-150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39295" sz="3075" spc="322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1995" y="3435858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40146" y="3234689"/>
            <a:ext cx="7651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29810" sz="3075" spc="157">
                <a:latin typeface="Cambria Math"/>
                <a:cs typeface="Cambria Math"/>
              </a:rPr>
              <a:t>𝑖</a:t>
            </a:r>
            <a:r>
              <a:rPr dirty="0" baseline="29810" sz="3075" spc="-157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39295" sz="3075" spc="322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3151" y="3412997"/>
            <a:ext cx="239395" cy="718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  <a:p>
            <a:pPr marL="116205">
              <a:lnSpc>
                <a:spcPts val="3185"/>
              </a:lnSpc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51475" y="3412997"/>
            <a:ext cx="262255" cy="7188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ts val="2285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  <a:p>
            <a:pPr marL="139065">
              <a:lnSpc>
                <a:spcPts val="3185"/>
              </a:lnSpc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8525" y="2846070"/>
            <a:ext cx="5441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2585" algn="l"/>
              </a:tabLst>
            </a:pPr>
            <a:r>
              <a:rPr dirty="0" baseline="1355" sz="3075" spc="67">
                <a:latin typeface="Cambria Math"/>
                <a:cs typeface="Cambria Math"/>
              </a:rPr>
              <a:t>1</a:t>
            </a:r>
            <a:r>
              <a:rPr dirty="0" baseline="1355" sz="3075" spc="67">
                <a:latin typeface="Cambria Math"/>
                <a:cs typeface="Cambria Math"/>
              </a:rPr>
              <a:t>	</a:t>
            </a: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44817" y="2661666"/>
            <a:ext cx="7575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50">
                <a:latin typeface="Cambria Math"/>
                <a:cs typeface="Cambria Math"/>
              </a:rPr>
              <a:t>𝑥</a:t>
            </a:r>
            <a:r>
              <a:rPr dirty="0" baseline="29810" sz="3075" spc="307">
                <a:latin typeface="Cambria Math"/>
                <a:cs typeface="Cambria Math"/>
              </a:rPr>
              <a:t>𝑖</a:t>
            </a:r>
            <a:r>
              <a:rPr dirty="0" baseline="29810" sz="3075" spc="-172">
                <a:latin typeface="Cambria Math"/>
                <a:cs typeface="Cambria Math"/>
              </a:rPr>
              <a:t> </a:t>
            </a:r>
            <a:r>
              <a:rPr dirty="0" sz="2800" spc="210">
                <a:latin typeface="Cambria Math"/>
                <a:cs typeface="Cambria Math"/>
              </a:rPr>
              <a:t>𝑥</a:t>
            </a:r>
            <a:r>
              <a:rPr dirty="0" baseline="39295" sz="3075" spc="914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56144" y="3405377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08189" y="3429761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4817" y="3228593"/>
            <a:ext cx="7664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29810" sz="3075" spc="157">
                <a:latin typeface="Cambria Math"/>
                <a:cs typeface="Cambria Math"/>
              </a:rPr>
              <a:t>𝑖</a:t>
            </a:r>
            <a:r>
              <a:rPr dirty="0" baseline="29810" sz="3075" spc="-142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39295" sz="3075" spc="322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60290" y="4327652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26051" y="435965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48963" y="4158488"/>
            <a:ext cx="788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27100" sz="3075" spc="157">
                <a:latin typeface="Cambria Math"/>
                <a:cs typeface="Cambria Math"/>
              </a:rPr>
              <a:t>𝑖</a:t>
            </a:r>
            <a:r>
              <a:rPr dirty="0" baseline="27100" sz="3075" spc="97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39295" sz="3075" spc="322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51475" y="4327652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4854" y="4359655"/>
            <a:ext cx="17589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5">
                <a:latin typeface="Cambria Math"/>
                <a:cs typeface="Cambria Math"/>
              </a:rPr>
              <a:t>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40146" y="4158488"/>
            <a:ext cx="788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27100" sz="3075" spc="157">
                <a:latin typeface="Cambria Math"/>
                <a:cs typeface="Cambria Math"/>
              </a:rPr>
              <a:t>𝑖</a:t>
            </a:r>
            <a:r>
              <a:rPr dirty="0" baseline="27100" sz="3075" spc="97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39295" sz="3075" spc="322">
                <a:latin typeface="Cambria Math"/>
                <a:cs typeface="Cambria Math"/>
              </a:rPr>
              <a:t>𝑗</a:t>
            </a:r>
            <a:endParaRPr baseline="39295" sz="3075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62171" y="2520848"/>
            <a:ext cx="2614295" cy="2096770"/>
          </a:xfrm>
          <a:prstGeom prst="rect">
            <a:avLst/>
          </a:prstGeom>
        </p:spPr>
        <p:txBody>
          <a:bodyPr wrap="square" lIns="0" tIns="15303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205"/>
              </a:spcBef>
              <a:tabLst>
                <a:tab pos="1120140" algn="l"/>
                <a:tab pos="2258695" algn="l"/>
              </a:tabLst>
            </a:pP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31165" sz="3075" spc="157">
                <a:latin typeface="Cambria Math"/>
                <a:cs typeface="Cambria Math"/>
              </a:rPr>
              <a:t>𝑖</a:t>
            </a:r>
            <a:r>
              <a:rPr dirty="0" baseline="31165" sz="3075" spc="-172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40650" sz="3075" spc="322">
                <a:latin typeface="Cambria Math"/>
                <a:cs typeface="Cambria Math"/>
              </a:rPr>
              <a:t>𝑗	</a:t>
            </a:r>
            <a:r>
              <a:rPr dirty="0" sz="2800" spc="105">
                <a:latin typeface="Cambria Math"/>
                <a:cs typeface="Cambria Math"/>
              </a:rPr>
              <a:t>𝑥</a:t>
            </a:r>
            <a:r>
              <a:rPr dirty="0" baseline="31165" sz="3075" spc="157">
                <a:latin typeface="Cambria Math"/>
                <a:cs typeface="Cambria Math"/>
              </a:rPr>
              <a:t>𝑖</a:t>
            </a:r>
            <a:r>
              <a:rPr dirty="0" baseline="31165" sz="3075" spc="-172">
                <a:latin typeface="Cambria Math"/>
                <a:cs typeface="Cambria Math"/>
              </a:rPr>
              <a:t> </a:t>
            </a:r>
            <a:r>
              <a:rPr dirty="0" sz="2800" spc="215">
                <a:latin typeface="Cambria Math"/>
                <a:cs typeface="Cambria Math"/>
              </a:rPr>
              <a:t>𝑥</a:t>
            </a:r>
            <a:r>
              <a:rPr dirty="0" baseline="40650" sz="3075" spc="322">
                <a:latin typeface="Cambria Math"/>
                <a:cs typeface="Cambria Math"/>
              </a:rPr>
              <a:t>𝑗	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2258695">
              <a:lnSpc>
                <a:spcPct val="100000"/>
              </a:lnSpc>
              <a:spcBef>
                <a:spcPts val="1100"/>
              </a:spcBef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2249805">
              <a:lnSpc>
                <a:spcPct val="100000"/>
              </a:lnSpc>
              <a:spcBef>
                <a:spcPts val="254"/>
              </a:spcBef>
            </a:pPr>
            <a:r>
              <a:rPr dirty="0" sz="2800" spc="-5">
                <a:latin typeface="Cambria Math"/>
                <a:cs typeface="Cambria Math"/>
              </a:rPr>
              <a:t>⋱</a:t>
            </a:r>
            <a:endParaRPr sz="2800">
              <a:latin typeface="Cambria Math"/>
              <a:cs typeface="Cambria Math"/>
            </a:endParaRPr>
          </a:p>
          <a:p>
            <a:pPr marL="2207260">
              <a:lnSpc>
                <a:spcPct val="100000"/>
              </a:lnSpc>
              <a:spcBef>
                <a:spcPts val="409"/>
              </a:spcBef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71968" y="3687572"/>
            <a:ext cx="1358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02805" y="4335271"/>
            <a:ext cx="19367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54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76184" y="4350511"/>
            <a:ext cx="26797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225">
                <a:latin typeface="Cambria Math"/>
                <a:cs typeface="Cambria Math"/>
              </a:rPr>
              <a:t>𝑚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1477" y="3983228"/>
            <a:ext cx="10693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8769" sz="4200" spc="157">
                <a:latin typeface="Cambria Math"/>
                <a:cs typeface="Cambria Math"/>
              </a:rPr>
              <a:t>𝑥</a:t>
            </a:r>
            <a:r>
              <a:rPr dirty="0" baseline="-10840" sz="3075" spc="157">
                <a:latin typeface="Cambria Math"/>
                <a:cs typeface="Cambria Math"/>
              </a:rPr>
              <a:t>𝑖</a:t>
            </a:r>
            <a:r>
              <a:rPr dirty="0" baseline="-10840" sz="3075" spc="135">
                <a:latin typeface="Cambria Math"/>
                <a:cs typeface="Cambria Math"/>
              </a:rPr>
              <a:t> </a:t>
            </a:r>
            <a:r>
              <a:rPr dirty="0" baseline="-28769" sz="4200" spc="322">
                <a:latin typeface="Cambria Math"/>
                <a:cs typeface="Cambria Math"/>
              </a:rPr>
              <a:t>𝑥</a:t>
            </a:r>
            <a:r>
              <a:rPr dirty="0" sz="2050" spc="215">
                <a:latin typeface="Cambria Math"/>
                <a:cs typeface="Cambria Math"/>
              </a:rPr>
              <a:t>𝑗 </a:t>
            </a:r>
            <a:r>
              <a:rPr dirty="0" sz="2050" spc="5">
                <a:latin typeface="Cambria Math"/>
                <a:cs typeface="Cambria Math"/>
              </a:rPr>
              <a:t> 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229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05596" y="3379165"/>
            <a:ext cx="14236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(a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matrix)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A9D18E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BEBEB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solidFill>
                  <a:srgbClr val="BEBEBE"/>
                </a:solidFill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BEBEBE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BEBEBE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BEBEBE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Singular</a:t>
            </a:r>
            <a:r>
              <a:rPr dirty="0" sz="280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BEBEBE"/>
                </a:solidFill>
                <a:latin typeface="Calibri"/>
                <a:cs typeface="Calibri"/>
              </a:rPr>
              <a:t>value</a:t>
            </a:r>
            <a:r>
              <a:rPr dirty="0" sz="2800" spc="-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4916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5"/>
              <a:t>M</a:t>
            </a:r>
            <a:r>
              <a:rPr dirty="0" sz="4400" spc="-45"/>
              <a:t>a</a:t>
            </a:r>
            <a:r>
              <a:rPr dirty="0" sz="4400"/>
              <a:t>trix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04239" y="1769969"/>
            <a:ext cx="7205980" cy="878205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350"/>
              </a:spcBef>
              <a:buFont typeface="Arial MT"/>
              <a:buChar char="•"/>
              <a:tabLst>
                <a:tab pos="254635" algn="l"/>
              </a:tabLst>
            </a:pPr>
            <a:r>
              <a:rPr dirty="0" sz="2800" spc="-25">
                <a:latin typeface="Calibri"/>
                <a:cs typeface="Calibri"/>
              </a:rPr>
              <a:t>Array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𝑨</a:t>
            </a:r>
            <a:r>
              <a:rPr dirty="0" sz="2800" spc="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60">
                <a:latin typeface="Cambria Math"/>
                <a:cs typeface="Cambria Math"/>
              </a:rPr>
              <a:t> </a:t>
            </a:r>
            <a:r>
              <a:rPr dirty="0" sz="2800" spc="80">
                <a:latin typeface="Cambria Math"/>
                <a:cs typeface="Cambria Math"/>
              </a:rPr>
              <a:t>ℝ</a:t>
            </a:r>
            <a:r>
              <a:rPr dirty="0" baseline="27100" sz="3075" spc="120">
                <a:latin typeface="Cambria Math"/>
                <a:cs typeface="Cambria Math"/>
              </a:rPr>
              <a:t>𝑚</a:t>
            </a:r>
            <a:r>
              <a:rPr dirty="0" baseline="19841" sz="4200" spc="120">
                <a:latin typeface="Calibri"/>
                <a:cs typeface="Calibri"/>
              </a:rPr>
              <a:t>×</a:t>
            </a:r>
            <a:r>
              <a:rPr dirty="0" baseline="27100" sz="3075" spc="120">
                <a:latin typeface="Cambria Math"/>
                <a:cs typeface="Cambria Math"/>
              </a:rPr>
              <a:t>𝑛</a:t>
            </a:r>
            <a:r>
              <a:rPr dirty="0" baseline="27100" sz="3075" spc="540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numbers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shape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n,</a:t>
            </a:r>
            <a:endParaRPr sz="2800">
              <a:latin typeface="Calibri"/>
              <a:cs typeface="Calibri"/>
            </a:endParaRPr>
          </a:p>
          <a:p>
            <a:pPr lvl="1" marL="711200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711835" algn="l"/>
              </a:tabLst>
            </a:pPr>
            <a:r>
              <a:rPr dirty="0" sz="2400">
                <a:latin typeface="Calibri"/>
                <a:cs typeface="Calibri"/>
              </a:rPr>
              <a:t>m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rows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975983"/>
            <a:ext cx="6954520" cy="1046480"/>
          </a:xfrm>
          <a:prstGeom prst="rect">
            <a:avLst/>
          </a:prstGeom>
        </p:spPr>
        <p:txBody>
          <a:bodyPr wrap="square" lIns="0" tIns="9588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vector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5">
                <a:latin typeface="Calibri"/>
                <a:cs typeface="Calibri"/>
              </a:rPr>
              <a:t> 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single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vector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matric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single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7766" y="3473322"/>
            <a:ext cx="624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𝑨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59039" y="2979419"/>
            <a:ext cx="102870" cy="1498600"/>
          </a:xfrm>
          <a:custGeom>
            <a:avLst/>
            <a:gdLst/>
            <a:ahLst/>
            <a:cxnLst/>
            <a:rect l="l" t="t" r="r" b="b"/>
            <a:pathLst>
              <a:path w="102870" h="1498600">
                <a:moveTo>
                  <a:pt x="102362" y="0"/>
                </a:moveTo>
                <a:lnTo>
                  <a:pt x="0" y="0"/>
                </a:lnTo>
                <a:lnTo>
                  <a:pt x="0" y="20320"/>
                </a:lnTo>
                <a:lnTo>
                  <a:pt x="64262" y="20320"/>
                </a:lnTo>
                <a:lnTo>
                  <a:pt x="64262" y="1498600"/>
                </a:lnTo>
                <a:lnTo>
                  <a:pt x="102362" y="1498600"/>
                </a:lnTo>
                <a:lnTo>
                  <a:pt x="102362" y="2032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7321" y="2979419"/>
            <a:ext cx="102870" cy="1518920"/>
          </a:xfrm>
          <a:custGeom>
            <a:avLst/>
            <a:gdLst/>
            <a:ahLst/>
            <a:cxnLst/>
            <a:rect l="l" t="t" r="r" b="b"/>
            <a:pathLst>
              <a:path w="102870" h="1518920">
                <a:moveTo>
                  <a:pt x="102362" y="0"/>
                </a:moveTo>
                <a:lnTo>
                  <a:pt x="0" y="0"/>
                </a:lnTo>
                <a:lnTo>
                  <a:pt x="0" y="20320"/>
                </a:lnTo>
                <a:lnTo>
                  <a:pt x="0" y="1498600"/>
                </a:lnTo>
                <a:lnTo>
                  <a:pt x="0" y="1518920"/>
                </a:lnTo>
                <a:lnTo>
                  <a:pt x="102362" y="1518920"/>
                </a:lnTo>
                <a:lnTo>
                  <a:pt x="102362" y="1498600"/>
                </a:lnTo>
                <a:lnTo>
                  <a:pt x="38227" y="1498600"/>
                </a:lnTo>
                <a:lnTo>
                  <a:pt x="38227" y="20320"/>
                </a:lnTo>
                <a:lnTo>
                  <a:pt x="102362" y="2032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787010" y="2867609"/>
            <a:ext cx="1655445" cy="170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6685">
              <a:lnSpc>
                <a:spcPts val="3325"/>
              </a:lnSpc>
              <a:spcBef>
                <a:spcPts val="95"/>
              </a:spcBef>
              <a:tabLst>
                <a:tab pos="1016635" algn="l"/>
              </a:tabLst>
            </a:pPr>
            <a:r>
              <a:rPr dirty="0" baseline="11904" sz="4200" spc="7">
                <a:latin typeface="Cambria Math"/>
                <a:cs typeface="Cambria Math"/>
              </a:rPr>
              <a:t>𝑎</a:t>
            </a:r>
            <a:r>
              <a:rPr dirty="0" sz="2050" spc="5">
                <a:latin typeface="Cambria Math"/>
                <a:cs typeface="Cambria Math"/>
              </a:rPr>
              <a:t>11	</a:t>
            </a:r>
            <a:r>
              <a:rPr dirty="0" baseline="11904" sz="4200">
                <a:latin typeface="Cambria Math"/>
                <a:cs typeface="Cambria Math"/>
              </a:rPr>
              <a:t>𝑎</a:t>
            </a:r>
            <a:r>
              <a:rPr dirty="0" sz="2050">
                <a:latin typeface="Cambria Math"/>
                <a:cs typeface="Cambria Math"/>
              </a:rPr>
              <a:t>12</a:t>
            </a:r>
            <a:endParaRPr sz="2050">
              <a:latin typeface="Cambria Math"/>
              <a:cs typeface="Cambria Math"/>
            </a:endParaRPr>
          </a:p>
          <a:p>
            <a:pPr marL="141605">
              <a:lnSpc>
                <a:spcPts val="2985"/>
              </a:lnSpc>
              <a:tabLst>
                <a:tab pos="1013460" algn="l"/>
              </a:tabLst>
            </a:pPr>
            <a:r>
              <a:rPr dirty="0" baseline="11904" sz="4200" spc="44">
                <a:latin typeface="Cambria Math"/>
                <a:cs typeface="Cambria Math"/>
              </a:rPr>
              <a:t>𝑎</a:t>
            </a:r>
            <a:r>
              <a:rPr dirty="0" sz="2050" spc="30">
                <a:latin typeface="Cambria Math"/>
                <a:cs typeface="Cambria Math"/>
              </a:rPr>
              <a:t>21	</a:t>
            </a:r>
            <a:r>
              <a:rPr dirty="0" baseline="11904" sz="4200" spc="37">
                <a:latin typeface="Cambria Math"/>
                <a:cs typeface="Cambria Math"/>
              </a:rPr>
              <a:t>𝑎</a:t>
            </a:r>
            <a:r>
              <a:rPr dirty="0" sz="2050" spc="25">
                <a:latin typeface="Cambria Math"/>
                <a:cs typeface="Cambria Math"/>
              </a:rPr>
              <a:t>22</a:t>
            </a:r>
            <a:endParaRPr sz="2050">
              <a:latin typeface="Cambria Math"/>
              <a:cs typeface="Cambria Math"/>
            </a:endParaRPr>
          </a:p>
          <a:p>
            <a:pPr marL="299085">
              <a:lnSpc>
                <a:spcPts val="3020"/>
              </a:lnSpc>
              <a:tabLst>
                <a:tab pos="1260475" algn="l"/>
              </a:tabLst>
            </a:pPr>
            <a:r>
              <a:rPr dirty="0" sz="2800" spc="-5">
                <a:latin typeface="Cambria Math"/>
                <a:cs typeface="Cambria Math"/>
              </a:rPr>
              <a:t>⋮	⋮</a:t>
            </a:r>
            <a:endParaRPr sz="2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  <a:tabLst>
                <a:tab pos="1013460" algn="l"/>
              </a:tabLst>
            </a:pP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𝑚1	</a:t>
            </a: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6750177" y="2794457"/>
            <a:ext cx="375920" cy="170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58419">
              <a:lnSpc>
                <a:spcPts val="3270"/>
              </a:lnSpc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55244">
              <a:lnSpc>
                <a:spcPts val="3275"/>
              </a:lnSpc>
            </a:pPr>
            <a:r>
              <a:rPr dirty="0" sz="2800" spc="-5">
                <a:latin typeface="Cambria Math"/>
                <a:cs typeface="Cambria Math"/>
              </a:rPr>
              <a:t>⋱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31913" y="2867609"/>
            <a:ext cx="591820" cy="1209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320"/>
              </a:lnSpc>
              <a:spcBef>
                <a:spcPts val="95"/>
              </a:spcBef>
            </a:pPr>
            <a:r>
              <a:rPr dirty="0" baseline="11904" sz="4200" spc="60">
                <a:latin typeface="Cambria Math"/>
                <a:cs typeface="Cambria Math"/>
              </a:rPr>
              <a:t>𝑎</a:t>
            </a:r>
            <a:r>
              <a:rPr dirty="0" sz="2050" spc="40">
                <a:latin typeface="Cambria Math"/>
                <a:cs typeface="Cambria Math"/>
              </a:rPr>
              <a:t>1𝑛</a:t>
            </a:r>
            <a:endParaRPr sz="2050">
              <a:latin typeface="Cambria Math"/>
              <a:cs typeface="Cambria Math"/>
            </a:endParaRPr>
          </a:p>
          <a:p>
            <a:pPr algn="ctr">
              <a:lnSpc>
                <a:spcPts val="2985"/>
              </a:lnSpc>
            </a:pPr>
            <a:r>
              <a:rPr dirty="0" baseline="11904" sz="4200" spc="89">
                <a:latin typeface="Cambria Math"/>
                <a:cs typeface="Cambria Math"/>
              </a:rPr>
              <a:t>𝑎</a:t>
            </a:r>
            <a:r>
              <a:rPr dirty="0" sz="2050" spc="60">
                <a:latin typeface="Cambria Math"/>
                <a:cs typeface="Cambria Math"/>
              </a:rPr>
              <a:t>2𝑛</a:t>
            </a:r>
            <a:endParaRPr sz="2050">
              <a:latin typeface="Cambria Math"/>
              <a:cs typeface="Cambria Math"/>
            </a:endParaRPr>
          </a:p>
          <a:p>
            <a:pPr algn="ctr" marL="18415">
              <a:lnSpc>
                <a:spcPts val="3025"/>
              </a:lnSpc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84668" y="4116451"/>
            <a:ext cx="876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904" sz="4200" spc="270">
                <a:latin typeface="Cambria Math"/>
                <a:cs typeface="Cambria Math"/>
              </a:rPr>
              <a:t>𝑎</a:t>
            </a:r>
            <a:r>
              <a:rPr dirty="0" sz="2050" spc="180">
                <a:latin typeface="Cambria Math"/>
                <a:cs typeface="Cambria Math"/>
              </a:rPr>
              <a:t>𝑚𝑛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98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70"/>
              <a:t> </a:t>
            </a:r>
            <a:r>
              <a:rPr dirty="0" sz="4400"/>
              <a:t>-</a:t>
            </a:r>
            <a:r>
              <a:rPr dirty="0" sz="4400" spc="-35"/>
              <a:t> </a:t>
            </a:r>
            <a:r>
              <a:rPr dirty="0" sz="4400"/>
              <a:t>use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5012690" cy="12782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Image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representation</a:t>
            </a:r>
            <a:r>
              <a:rPr dirty="0" sz="2800" spc="-5">
                <a:latin typeface="Calibri"/>
                <a:cs typeface="Calibri"/>
              </a:rPr>
              <a:t> –</a:t>
            </a:r>
            <a:r>
              <a:rPr dirty="0" sz="2800" spc="-20">
                <a:latin typeface="Calibri"/>
                <a:cs typeface="Calibri"/>
              </a:rPr>
              <a:t> grayscale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One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number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per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pixel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Stored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nxm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96941" y="4029572"/>
            <a:ext cx="2096902" cy="190176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19655" y="2042160"/>
            <a:ext cx="8920480" cy="4140835"/>
            <a:chOff x="1819655" y="2042160"/>
            <a:chExt cx="8920480" cy="41408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9655" y="3223260"/>
              <a:ext cx="5512308" cy="29596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62194" y="5119877"/>
              <a:ext cx="182880" cy="182880"/>
            </a:xfrm>
            <a:custGeom>
              <a:avLst/>
              <a:gdLst/>
              <a:ahLst/>
              <a:cxnLst/>
              <a:rect l="l" t="t" r="r" b="b"/>
              <a:pathLst>
                <a:path w="182879" h="182879">
                  <a:moveTo>
                    <a:pt x="0" y="182880"/>
                  </a:moveTo>
                  <a:lnTo>
                    <a:pt x="182879" y="182880"/>
                  </a:lnTo>
                  <a:lnTo>
                    <a:pt x="182879" y="0"/>
                  </a:lnTo>
                  <a:lnTo>
                    <a:pt x="0" y="0"/>
                  </a:lnTo>
                  <a:lnTo>
                    <a:pt x="0" y="182880"/>
                  </a:lnTo>
                  <a:close/>
                </a:path>
              </a:pathLst>
            </a:custGeom>
            <a:ln w="25399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55736" y="2042160"/>
              <a:ext cx="2183892" cy="18638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44820" y="3904614"/>
              <a:ext cx="2983230" cy="1322070"/>
            </a:xfrm>
            <a:custGeom>
              <a:avLst/>
              <a:gdLst/>
              <a:ahLst/>
              <a:cxnLst/>
              <a:rect l="l" t="t" r="r" b="b"/>
              <a:pathLst>
                <a:path w="2983229" h="1322070">
                  <a:moveTo>
                    <a:pt x="2915825" y="28286"/>
                  </a:moveTo>
                  <a:lnTo>
                    <a:pt x="2842132" y="31115"/>
                  </a:lnTo>
                  <a:lnTo>
                    <a:pt x="2772409" y="35687"/>
                  </a:lnTo>
                  <a:lnTo>
                    <a:pt x="2702940" y="41783"/>
                  </a:lnTo>
                  <a:lnTo>
                    <a:pt x="2634233" y="49657"/>
                  </a:lnTo>
                  <a:lnTo>
                    <a:pt x="2566034" y="58928"/>
                  </a:lnTo>
                  <a:lnTo>
                    <a:pt x="2498598" y="69850"/>
                  </a:lnTo>
                  <a:lnTo>
                    <a:pt x="2432304" y="82168"/>
                  </a:lnTo>
                  <a:lnTo>
                    <a:pt x="2367026" y="96012"/>
                  </a:lnTo>
                  <a:lnTo>
                    <a:pt x="2302890" y="110998"/>
                  </a:lnTo>
                  <a:lnTo>
                    <a:pt x="2240153" y="127381"/>
                  </a:lnTo>
                  <a:lnTo>
                    <a:pt x="2179065" y="145034"/>
                  </a:lnTo>
                  <a:lnTo>
                    <a:pt x="2119376" y="163703"/>
                  </a:lnTo>
                  <a:lnTo>
                    <a:pt x="2061590" y="183642"/>
                  </a:lnTo>
                  <a:lnTo>
                    <a:pt x="2005710" y="204597"/>
                  </a:lnTo>
                  <a:lnTo>
                    <a:pt x="1951862" y="226568"/>
                  </a:lnTo>
                  <a:lnTo>
                    <a:pt x="1900174" y="249301"/>
                  </a:lnTo>
                  <a:lnTo>
                    <a:pt x="1850771" y="273177"/>
                  </a:lnTo>
                  <a:lnTo>
                    <a:pt x="1803780" y="297815"/>
                  </a:lnTo>
                  <a:lnTo>
                    <a:pt x="1759330" y="323215"/>
                  </a:lnTo>
                  <a:lnTo>
                    <a:pt x="1717675" y="349377"/>
                  </a:lnTo>
                  <a:lnTo>
                    <a:pt x="1678685" y="376301"/>
                  </a:lnTo>
                  <a:lnTo>
                    <a:pt x="1642745" y="403860"/>
                  </a:lnTo>
                  <a:lnTo>
                    <a:pt x="1609978" y="431927"/>
                  </a:lnTo>
                  <a:lnTo>
                    <a:pt x="1580387" y="460629"/>
                  </a:lnTo>
                  <a:lnTo>
                    <a:pt x="1554099" y="489966"/>
                  </a:lnTo>
                  <a:lnTo>
                    <a:pt x="1521459" y="534797"/>
                  </a:lnTo>
                  <a:lnTo>
                    <a:pt x="1497329" y="580898"/>
                  </a:lnTo>
                  <a:lnTo>
                    <a:pt x="1482344" y="627761"/>
                  </a:lnTo>
                  <a:lnTo>
                    <a:pt x="1477231" y="675132"/>
                  </a:lnTo>
                  <a:lnTo>
                    <a:pt x="1476755" y="688086"/>
                  </a:lnTo>
                  <a:lnTo>
                    <a:pt x="1475358" y="701929"/>
                  </a:lnTo>
                  <a:lnTo>
                    <a:pt x="1464945" y="743585"/>
                  </a:lnTo>
                  <a:lnTo>
                    <a:pt x="1445768" y="785495"/>
                  </a:lnTo>
                  <a:lnTo>
                    <a:pt x="1418081" y="827532"/>
                  </a:lnTo>
                  <a:lnTo>
                    <a:pt x="1382268" y="869061"/>
                  </a:lnTo>
                  <a:lnTo>
                    <a:pt x="1353947" y="896493"/>
                  </a:lnTo>
                  <a:lnTo>
                    <a:pt x="1322324" y="923544"/>
                  </a:lnTo>
                  <a:lnTo>
                    <a:pt x="1287652" y="950214"/>
                  </a:lnTo>
                  <a:lnTo>
                    <a:pt x="1249806" y="976249"/>
                  </a:lnTo>
                  <a:lnTo>
                    <a:pt x="1209039" y="1001903"/>
                  </a:lnTo>
                  <a:lnTo>
                    <a:pt x="1165605" y="1026795"/>
                  </a:lnTo>
                  <a:lnTo>
                    <a:pt x="1119504" y="1050925"/>
                  </a:lnTo>
                  <a:lnTo>
                    <a:pt x="1070990" y="1074293"/>
                  </a:lnTo>
                  <a:lnTo>
                    <a:pt x="1020190" y="1096772"/>
                  </a:lnTo>
                  <a:lnTo>
                    <a:pt x="967104" y="1118362"/>
                  </a:lnTo>
                  <a:lnTo>
                    <a:pt x="911987" y="1139063"/>
                  </a:lnTo>
                  <a:lnTo>
                    <a:pt x="854709" y="1158621"/>
                  </a:lnTo>
                  <a:lnTo>
                    <a:pt x="795908" y="1177290"/>
                  </a:lnTo>
                  <a:lnTo>
                    <a:pt x="735329" y="1194562"/>
                  </a:lnTo>
                  <a:lnTo>
                    <a:pt x="673353" y="1210818"/>
                  </a:lnTo>
                  <a:lnTo>
                    <a:pt x="609853" y="1225804"/>
                  </a:lnTo>
                  <a:lnTo>
                    <a:pt x="545210" y="1239266"/>
                  </a:lnTo>
                  <a:lnTo>
                    <a:pt x="479551" y="1251585"/>
                  </a:lnTo>
                  <a:lnTo>
                    <a:pt x="412876" y="1262380"/>
                  </a:lnTo>
                  <a:lnTo>
                    <a:pt x="345313" y="1271524"/>
                  </a:lnTo>
                  <a:lnTo>
                    <a:pt x="277240" y="1279271"/>
                  </a:lnTo>
                  <a:lnTo>
                    <a:pt x="208406" y="1285367"/>
                  </a:lnTo>
                  <a:lnTo>
                    <a:pt x="139318" y="1289812"/>
                  </a:lnTo>
                  <a:lnTo>
                    <a:pt x="69976" y="1292479"/>
                  </a:lnTo>
                  <a:lnTo>
                    <a:pt x="0" y="1293495"/>
                  </a:lnTo>
                  <a:lnTo>
                    <a:pt x="507" y="1322070"/>
                  </a:lnTo>
                  <a:lnTo>
                    <a:pt x="70357" y="1321054"/>
                  </a:lnTo>
                  <a:lnTo>
                    <a:pt x="140462" y="1318387"/>
                  </a:lnTo>
                  <a:lnTo>
                    <a:pt x="210184" y="1313942"/>
                  </a:lnTo>
                  <a:lnTo>
                    <a:pt x="279780" y="1307846"/>
                  </a:lnTo>
                  <a:lnTo>
                    <a:pt x="348614" y="1299972"/>
                  </a:lnTo>
                  <a:lnTo>
                    <a:pt x="416687" y="1290701"/>
                  </a:lnTo>
                  <a:lnTo>
                    <a:pt x="484124" y="1279779"/>
                  </a:lnTo>
                  <a:lnTo>
                    <a:pt x="550417" y="1267460"/>
                  </a:lnTo>
                  <a:lnTo>
                    <a:pt x="615695" y="1253744"/>
                  </a:lnTo>
                  <a:lnTo>
                    <a:pt x="679957" y="1238631"/>
                  </a:lnTo>
                  <a:lnTo>
                    <a:pt x="742568" y="1222248"/>
                  </a:lnTo>
                  <a:lnTo>
                    <a:pt x="803655" y="1204722"/>
                  </a:lnTo>
                  <a:lnTo>
                    <a:pt x="863345" y="1185926"/>
                  </a:lnTo>
                  <a:lnTo>
                    <a:pt x="921130" y="1166114"/>
                  </a:lnTo>
                  <a:lnTo>
                    <a:pt x="977137" y="1145159"/>
                  </a:lnTo>
                  <a:lnTo>
                    <a:pt x="1030858" y="1123188"/>
                  </a:lnTo>
                  <a:lnTo>
                    <a:pt x="1082802" y="1100201"/>
                  </a:lnTo>
                  <a:lnTo>
                    <a:pt x="1132077" y="1076579"/>
                  </a:lnTo>
                  <a:lnTo>
                    <a:pt x="1179195" y="1051941"/>
                  </a:lnTo>
                  <a:lnTo>
                    <a:pt x="1223518" y="1026541"/>
                  </a:lnTo>
                  <a:lnTo>
                    <a:pt x="1265301" y="1000252"/>
                  </a:lnTo>
                  <a:lnTo>
                    <a:pt x="1304035" y="973582"/>
                  </a:lnTo>
                  <a:lnTo>
                    <a:pt x="1339977" y="946150"/>
                  </a:lnTo>
                  <a:lnTo>
                    <a:pt x="1372870" y="917956"/>
                  </a:lnTo>
                  <a:lnTo>
                    <a:pt x="1402460" y="889381"/>
                  </a:lnTo>
                  <a:lnTo>
                    <a:pt x="1428623" y="860044"/>
                  </a:lnTo>
                  <a:lnTo>
                    <a:pt x="1461261" y="815213"/>
                  </a:lnTo>
                  <a:lnTo>
                    <a:pt x="1485519" y="769493"/>
                  </a:lnTo>
                  <a:lnTo>
                    <a:pt x="1500631" y="722630"/>
                  </a:lnTo>
                  <a:lnTo>
                    <a:pt x="1505711" y="675132"/>
                  </a:lnTo>
                  <a:lnTo>
                    <a:pt x="1506474" y="660654"/>
                  </a:lnTo>
                  <a:lnTo>
                    <a:pt x="1513966" y="618998"/>
                  </a:lnTo>
                  <a:lnTo>
                    <a:pt x="1530350" y="577342"/>
                  </a:lnTo>
                  <a:lnTo>
                    <a:pt x="1555241" y="535559"/>
                  </a:lnTo>
                  <a:lnTo>
                    <a:pt x="1588388" y="493903"/>
                  </a:lnTo>
                  <a:lnTo>
                    <a:pt x="1614931" y="466344"/>
                  </a:lnTo>
                  <a:lnTo>
                    <a:pt x="1644903" y="439166"/>
                  </a:lnTo>
                  <a:lnTo>
                    <a:pt x="1678051" y="412369"/>
                  </a:lnTo>
                  <a:lnTo>
                    <a:pt x="1714373" y="386080"/>
                  </a:lnTo>
                  <a:lnTo>
                    <a:pt x="1753615" y="360299"/>
                  </a:lnTo>
                  <a:lnTo>
                    <a:pt x="1795652" y="335153"/>
                  </a:lnTo>
                  <a:lnTo>
                    <a:pt x="1840483" y="310642"/>
                  </a:lnTo>
                  <a:lnTo>
                    <a:pt x="1887727" y="286766"/>
                  </a:lnTo>
                  <a:lnTo>
                    <a:pt x="1937511" y="263906"/>
                  </a:lnTo>
                  <a:lnTo>
                    <a:pt x="2016505" y="231012"/>
                  </a:lnTo>
                  <a:lnTo>
                    <a:pt x="2071624" y="210439"/>
                  </a:lnTo>
                  <a:lnTo>
                    <a:pt x="2128647" y="190754"/>
                  </a:lnTo>
                  <a:lnTo>
                    <a:pt x="2187575" y="172339"/>
                  </a:lnTo>
                  <a:lnTo>
                    <a:pt x="2248154" y="154812"/>
                  </a:lnTo>
                  <a:lnTo>
                    <a:pt x="2310129" y="138684"/>
                  </a:lnTo>
                  <a:lnTo>
                    <a:pt x="2373503" y="123825"/>
                  </a:lnTo>
                  <a:lnTo>
                    <a:pt x="2438146" y="110109"/>
                  </a:lnTo>
                  <a:lnTo>
                    <a:pt x="2503804" y="97917"/>
                  </a:lnTo>
                  <a:lnTo>
                    <a:pt x="2570606" y="87122"/>
                  </a:lnTo>
                  <a:lnTo>
                    <a:pt x="2638044" y="77978"/>
                  </a:lnTo>
                  <a:lnTo>
                    <a:pt x="2706243" y="70231"/>
                  </a:lnTo>
                  <a:lnTo>
                    <a:pt x="2774950" y="64135"/>
                  </a:lnTo>
                  <a:lnTo>
                    <a:pt x="2844037" y="59690"/>
                  </a:lnTo>
                  <a:lnTo>
                    <a:pt x="2913379" y="56896"/>
                  </a:lnTo>
                  <a:lnTo>
                    <a:pt x="2916263" y="56866"/>
                  </a:lnTo>
                  <a:lnTo>
                    <a:pt x="2925572" y="42545"/>
                  </a:lnTo>
                  <a:lnTo>
                    <a:pt x="2915825" y="28286"/>
                  </a:lnTo>
                  <a:close/>
                </a:path>
                <a:path w="2983229" h="1322070">
                  <a:moveTo>
                    <a:pt x="2954676" y="28193"/>
                  </a:moveTo>
                  <a:lnTo>
                    <a:pt x="2925445" y="28193"/>
                  </a:lnTo>
                  <a:lnTo>
                    <a:pt x="2925699" y="56768"/>
                  </a:lnTo>
                  <a:lnTo>
                    <a:pt x="2916263" y="56866"/>
                  </a:lnTo>
                  <a:lnTo>
                    <a:pt x="2897504" y="85725"/>
                  </a:lnTo>
                  <a:lnTo>
                    <a:pt x="2982722" y="41783"/>
                  </a:lnTo>
                  <a:lnTo>
                    <a:pt x="2954676" y="28193"/>
                  </a:lnTo>
                  <a:close/>
                </a:path>
                <a:path w="2983229" h="1322070">
                  <a:moveTo>
                    <a:pt x="2925445" y="28193"/>
                  </a:moveTo>
                  <a:lnTo>
                    <a:pt x="2915825" y="28286"/>
                  </a:lnTo>
                  <a:lnTo>
                    <a:pt x="2925572" y="42545"/>
                  </a:lnTo>
                  <a:lnTo>
                    <a:pt x="2916263" y="56866"/>
                  </a:lnTo>
                  <a:lnTo>
                    <a:pt x="2925699" y="56768"/>
                  </a:lnTo>
                  <a:lnTo>
                    <a:pt x="2925445" y="28193"/>
                  </a:lnTo>
                  <a:close/>
                </a:path>
                <a:path w="2983229" h="1322070">
                  <a:moveTo>
                    <a:pt x="2896488" y="0"/>
                  </a:moveTo>
                  <a:lnTo>
                    <a:pt x="2915825" y="28286"/>
                  </a:lnTo>
                  <a:lnTo>
                    <a:pt x="2954676" y="28193"/>
                  </a:lnTo>
                  <a:lnTo>
                    <a:pt x="289648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69875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70"/>
              <a:t> </a:t>
            </a:r>
            <a:r>
              <a:rPr dirty="0" sz="4400"/>
              <a:t>-</a:t>
            </a:r>
            <a:r>
              <a:rPr dirty="0" sz="4400" spc="-35"/>
              <a:t> </a:t>
            </a:r>
            <a:r>
              <a:rPr dirty="0" sz="4400"/>
              <a:t>use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300855" cy="12782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Image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representation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RGB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3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numbers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per</a:t>
            </a:r>
            <a:r>
              <a:rPr dirty="0" sz="2400" spc="-15">
                <a:latin typeface="Calibri"/>
                <a:cs typeface="Calibri"/>
              </a:rPr>
              <a:t> pixel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Stored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nxmx3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0471" y="3656215"/>
            <a:ext cx="6053328" cy="213753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95855" y="3730752"/>
            <a:ext cx="2043683" cy="20436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7738" y="1880541"/>
            <a:ext cx="1896431" cy="172210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76850" y="1880541"/>
            <a:ext cx="1896431" cy="17221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15962" y="1886599"/>
            <a:ext cx="1896431" cy="172064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A9D18E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A9D18E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solidFill>
                  <a:srgbClr val="BEBEBE"/>
                </a:solidFill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BEBEBE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BEBEBE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BEBEBE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Singular</a:t>
            </a:r>
            <a:r>
              <a:rPr dirty="0" sz="280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BEBEBE"/>
                </a:solidFill>
                <a:latin typeface="Calibri"/>
                <a:cs typeface="Calibri"/>
              </a:rPr>
              <a:t>value</a:t>
            </a:r>
            <a:r>
              <a:rPr dirty="0" sz="2800" spc="-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9301" y="2811271"/>
            <a:ext cx="6617334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Administrative</a:t>
            </a:r>
            <a:r>
              <a:rPr dirty="0" spc="-45"/>
              <a:t> </a:t>
            </a:r>
            <a:r>
              <a:rPr dirty="0" spc="-20"/>
              <a:t>details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23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70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4878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Add</a:t>
            </a:r>
            <a:r>
              <a:rPr dirty="0" sz="2800" spc="-20">
                <a:latin typeface="Calibri"/>
                <a:cs typeface="Calibri"/>
              </a:rPr>
              <a:t>i</a:t>
            </a:r>
            <a:r>
              <a:rPr dirty="0" sz="2800" spc="-5">
                <a:latin typeface="Calibri"/>
                <a:cs typeface="Calibri"/>
              </a:rPr>
              <a:t>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33342"/>
            <a:ext cx="8874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Both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matrices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should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have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same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shape,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except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scalar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507837"/>
            <a:ext cx="34886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Same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with</a:t>
            </a:r>
            <a:r>
              <a:rPr dirty="0" sz="2800" spc="-15">
                <a:latin typeface="Calibri"/>
                <a:cs typeface="Calibri"/>
              </a:rPr>
              <a:t> subtraction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94533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95119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177288" y="2441574"/>
            <a:ext cx="814705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609600" algn="l"/>
              </a:tabLst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  <a:p>
            <a:pPr marL="19685">
              <a:lnSpc>
                <a:spcPts val="3325"/>
              </a:lnSpc>
              <a:tabLst>
                <a:tab pos="583565" algn="l"/>
              </a:tabLst>
            </a:pPr>
            <a:r>
              <a:rPr dirty="0" sz="2800" spc="-5">
                <a:latin typeface="Cambria Math"/>
                <a:cs typeface="Cambria Math"/>
              </a:rPr>
              <a:t>𝑐	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4090" y="2629026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+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8763" y="25704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169537" y="25704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252086" y="2423286"/>
            <a:ext cx="83502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  <a:tabLst>
                <a:tab pos="603885" algn="l"/>
              </a:tabLst>
            </a:pPr>
            <a:r>
              <a:rPr dirty="0" sz="2800" spc="-5">
                <a:latin typeface="Cambria Math"/>
                <a:cs typeface="Cambria Math"/>
              </a:rPr>
              <a:t>𝑒	𝑓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4840" algn="l"/>
              </a:tabLst>
            </a:pPr>
            <a:r>
              <a:rPr dirty="0" sz="2800" spc="-5">
                <a:latin typeface="Cambria Math"/>
                <a:cs typeface="Cambria Math"/>
              </a:rPr>
              <a:t>𝑔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26151" y="2657982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383651" y="25704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26937" y="25704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309740" y="2423286"/>
            <a:ext cx="843280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65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1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𝑒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𝑐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𝑔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521320" y="2423286"/>
            <a:ext cx="86296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 spc="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𝑑</a:t>
            </a:r>
            <a:r>
              <a:rPr dirty="0" sz="2800" spc="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62732" y="438785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63318" y="438785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245614" y="4287088"/>
            <a:ext cx="814705" cy="869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609600" algn="l"/>
              </a:tabLst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  <a:p>
            <a:pPr marL="19685">
              <a:lnSpc>
                <a:spcPts val="3325"/>
              </a:lnSpc>
              <a:tabLst>
                <a:tab pos="583565" algn="l"/>
              </a:tabLst>
            </a:pPr>
            <a:r>
              <a:rPr dirty="0" sz="2800" spc="-5">
                <a:latin typeface="Cambria Math"/>
                <a:cs typeface="Cambria Math"/>
              </a:rPr>
              <a:t>𝑐	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82161" y="4474540"/>
            <a:ext cx="13716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94995" algn="l"/>
                <a:tab pos="1181100" algn="l"/>
              </a:tabLst>
            </a:pP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2</a:t>
            </a:r>
            <a:r>
              <a:rPr dirty="0" sz="2800" spc="-5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35164" y="438022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96738" y="438022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5479160" y="4277359"/>
            <a:ext cx="853440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3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9685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𝑐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6671309" y="4277359"/>
            <a:ext cx="869950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83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 spc="2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𝑑</a:t>
            </a:r>
            <a:r>
              <a:rPr dirty="0" sz="2800" spc="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-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023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70"/>
              <a:t> </a:t>
            </a:r>
            <a:r>
              <a:rPr dirty="0" sz="4400" spc="-15"/>
              <a:t>operations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2509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S</a:t>
            </a:r>
            <a:r>
              <a:rPr dirty="0" sz="2800" spc="-25">
                <a:latin typeface="Calibri"/>
                <a:cs typeface="Calibri"/>
              </a:rPr>
              <a:t>c</a:t>
            </a:r>
            <a:r>
              <a:rPr dirty="0" sz="2800" spc="-5">
                <a:latin typeface="Calibri"/>
                <a:cs typeface="Calibri"/>
              </a:rPr>
              <a:t>al</a:t>
            </a:r>
            <a:r>
              <a:rPr dirty="0" sz="2800" spc="-15">
                <a:latin typeface="Calibri"/>
                <a:cs typeface="Calibri"/>
              </a:rPr>
              <a:t>i</a:t>
            </a:r>
            <a:r>
              <a:rPr dirty="0" sz="2800" spc="-10">
                <a:latin typeface="Calibri"/>
                <a:cs typeface="Calibri"/>
              </a:rPr>
              <a:t>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838778"/>
            <a:ext cx="29768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Hadamard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3176" y="2629026"/>
            <a:ext cx="4279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𝑠</a:t>
            </a:r>
            <a:r>
              <a:rPr dirty="0" sz="2800" spc="-40">
                <a:latin typeface="Cambria Math"/>
                <a:cs typeface="Cambria Math"/>
              </a:rPr>
              <a:t> </a:t>
            </a:r>
            <a:r>
              <a:rPr dirty="0" sz="2800" spc="-5">
                <a:latin typeface="Calibri"/>
                <a:cs typeface="Calibri"/>
              </a:rPr>
              <a:t>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77641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78227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61920" y="2441574"/>
            <a:ext cx="81280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608330" algn="l"/>
              </a:tabLst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  <a:p>
            <a:pPr marL="18415">
              <a:lnSpc>
                <a:spcPts val="3325"/>
              </a:lnSpc>
              <a:tabLst>
                <a:tab pos="582295" algn="l"/>
              </a:tabLst>
            </a:pPr>
            <a:r>
              <a:rPr dirty="0" sz="2800" spc="-5">
                <a:latin typeface="Cambria Math"/>
                <a:cs typeface="Cambria Math"/>
              </a:rPr>
              <a:t>𝑐	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16426" y="2629026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759069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25671" y="25412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19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308094" y="2441574"/>
            <a:ext cx="54229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𝑠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  <a:p>
            <a:pPr marL="19685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𝑠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𝑐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96585" y="2441574"/>
            <a:ext cx="56134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𝑠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𝑠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93542" y="47421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36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36" y="706120"/>
                </a:lnTo>
                <a:lnTo>
                  <a:pt x="87236" y="690880"/>
                </a:lnTo>
                <a:lnTo>
                  <a:pt x="87236" y="16510"/>
                </a:lnTo>
                <a:lnTo>
                  <a:pt x="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294128" y="47421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377820" y="4642484"/>
            <a:ext cx="81280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608330" algn="l"/>
              </a:tabLst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𝑏</a:t>
            </a:r>
            <a:endParaRPr sz="2800">
              <a:latin typeface="Cambria Math"/>
              <a:cs typeface="Cambria Math"/>
            </a:endParaRPr>
          </a:p>
          <a:p>
            <a:pPr marL="20320">
              <a:lnSpc>
                <a:spcPts val="3325"/>
              </a:lnSpc>
              <a:tabLst>
                <a:tab pos="582295" algn="l"/>
              </a:tabLst>
            </a:pPr>
            <a:r>
              <a:rPr dirty="0" sz="2800" spc="-5">
                <a:latin typeface="Cambria Math"/>
                <a:cs typeface="Cambria Math"/>
              </a:rPr>
              <a:t>𝑐	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1973" y="4829936"/>
            <a:ext cx="3346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⨀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0850" y="476250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122" y="0"/>
                </a:moveTo>
                <a:lnTo>
                  <a:pt x="0" y="0"/>
                </a:lnTo>
                <a:lnTo>
                  <a:pt x="0" y="15240"/>
                </a:lnTo>
                <a:lnTo>
                  <a:pt x="53213" y="15240"/>
                </a:lnTo>
                <a:lnTo>
                  <a:pt x="53213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122" y="706120"/>
                </a:lnTo>
                <a:lnTo>
                  <a:pt x="87122" y="689610"/>
                </a:lnTo>
                <a:lnTo>
                  <a:pt x="87122" y="15240"/>
                </a:lnTo>
                <a:lnTo>
                  <a:pt x="87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474968" y="476250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122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122" y="706120"/>
                </a:lnTo>
                <a:lnTo>
                  <a:pt x="87122" y="689610"/>
                </a:lnTo>
                <a:lnTo>
                  <a:pt x="33909" y="689610"/>
                </a:lnTo>
                <a:lnTo>
                  <a:pt x="33909" y="15240"/>
                </a:lnTo>
                <a:lnTo>
                  <a:pt x="87122" y="15240"/>
                </a:lnTo>
                <a:lnTo>
                  <a:pt x="8712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557518" y="4615434"/>
            <a:ext cx="56324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𝑒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𝑐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𝑔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89063" y="4615434"/>
            <a:ext cx="582295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𝑏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𝑓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𝑑</a:t>
            </a:r>
            <a:r>
              <a:rPr dirty="0" sz="2800" spc="-5">
                <a:latin typeface="Calibri"/>
                <a:cs typeface="Calibri"/>
              </a:rPr>
              <a:t>x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116068" y="476250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213" y="15240"/>
                </a:lnTo>
                <a:lnTo>
                  <a:pt x="53213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196842" y="476250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279138" y="4615434"/>
            <a:ext cx="835660" cy="8909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384">
              <a:lnSpc>
                <a:spcPct val="100000"/>
              </a:lnSpc>
              <a:spcBef>
                <a:spcPts val="95"/>
              </a:spcBef>
              <a:tabLst>
                <a:tab pos="603885" algn="l"/>
              </a:tabLst>
            </a:pPr>
            <a:r>
              <a:rPr dirty="0" sz="2800" spc="-5">
                <a:latin typeface="Cambria Math"/>
                <a:cs typeface="Cambria Math"/>
              </a:rPr>
              <a:t>𝑒	𝑓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5475" algn="l"/>
              </a:tabLst>
            </a:pPr>
            <a:r>
              <a:rPr dirty="0" sz="2800" spc="-5">
                <a:latin typeface="Cambria Math"/>
                <a:cs typeface="Cambria Math"/>
              </a:rPr>
              <a:t>𝑔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5" name="object 25"/>
          <p:cNvSpPr txBox="1"/>
          <p:nvPr/>
        </p:nvSpPr>
        <p:spPr>
          <a:xfrm>
            <a:off x="5553583" y="4850129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3358515" cy="167005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Multiplication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Compatibility?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mxn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nxp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Results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mxp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0967" y="1755851"/>
            <a:ext cx="4351090" cy="426476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1539" y="1755499"/>
            <a:ext cx="6947534" cy="129095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Multiplication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5">
                <a:latin typeface="Calibri"/>
                <a:cs typeface="Calibri"/>
              </a:rPr>
              <a:t>Let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𝒂</a:t>
            </a:r>
            <a:r>
              <a:rPr dirty="0" baseline="-15873" sz="2625" spc="37">
                <a:latin typeface="Cambria Math"/>
                <a:cs typeface="Cambria Math"/>
              </a:rPr>
              <a:t>𝑖</a:t>
            </a:r>
            <a:r>
              <a:rPr dirty="0" baseline="-15873" sz="2625" spc="457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denote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i-th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𝑨,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20">
                <a:latin typeface="Cambria Math"/>
                <a:cs typeface="Cambria Math"/>
              </a:rPr>
              <a:t>𝒃</a:t>
            </a:r>
            <a:r>
              <a:rPr dirty="0" baseline="-15873" sz="2625" spc="-30">
                <a:latin typeface="Cambria Math"/>
                <a:cs typeface="Cambria Math"/>
              </a:rPr>
              <a:t>𝑗</a:t>
            </a:r>
            <a:r>
              <a:rPr dirty="0" baseline="-15873" sz="2625" spc="472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denote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j-th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 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matrix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2274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5357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4882" y="3020695"/>
            <a:ext cx="162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90880" algn="l"/>
                <a:tab pos="1327150" algn="l"/>
              </a:tabLst>
            </a:pPr>
            <a:r>
              <a:rPr dirty="0" sz="2400" spc="-15">
                <a:latin typeface="Cambria Math"/>
                <a:cs typeface="Cambria Math"/>
              </a:rPr>
              <a:t>𝒂</a:t>
            </a:r>
            <a:r>
              <a:rPr dirty="0" baseline="-15873" sz="2625" spc="-22">
                <a:latin typeface="Cambria Math"/>
                <a:cs typeface="Cambria Math"/>
              </a:rPr>
              <a:t>1	</a:t>
            </a:r>
            <a:r>
              <a:rPr dirty="0" sz="2400" spc="15">
                <a:latin typeface="Cambria Math"/>
                <a:cs typeface="Cambria Math"/>
              </a:rPr>
              <a:t>𝒂</a:t>
            </a:r>
            <a:r>
              <a:rPr dirty="0" baseline="-15873" sz="2625" spc="22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0750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5065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3063366"/>
            <a:ext cx="6070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71115" algn="l"/>
                <a:tab pos="3242945" algn="l"/>
                <a:tab pos="4502150" algn="l"/>
                <a:tab pos="5126990" algn="l"/>
                <a:tab pos="5758180" algn="l"/>
              </a:tabLst>
            </a:pPr>
            <a:r>
              <a:rPr dirty="0" sz="2400">
                <a:latin typeface="Cambria Math"/>
                <a:cs typeface="Cambria Math"/>
              </a:rPr>
              <a:t>𝑨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baseline="8101" sz="3600" spc="89">
                <a:latin typeface="Cambria Math"/>
                <a:cs typeface="Cambria Math"/>
              </a:rPr>
              <a:t>𝒂</a:t>
            </a:r>
            <a:r>
              <a:rPr dirty="0" baseline="-4761" sz="2625" spc="89">
                <a:latin typeface="Cambria Math"/>
                <a:cs typeface="Cambria Math"/>
              </a:rPr>
              <a:t>𝑛 </a:t>
            </a:r>
            <a:r>
              <a:rPr dirty="0" baseline="-4761" sz="2625" spc="195">
                <a:latin typeface="Cambria Math"/>
                <a:cs typeface="Cambria Math"/>
              </a:rPr>
              <a:t> </a:t>
            </a:r>
            <a:r>
              <a:rPr dirty="0" sz="2400" b="1">
                <a:latin typeface="Calibri"/>
                <a:cs typeface="Calibri"/>
              </a:rPr>
              <a:t>,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𝑩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baseline="2314" sz="3600" spc="-22">
                <a:latin typeface="Cambria Math"/>
                <a:cs typeface="Cambria Math"/>
              </a:rPr>
              <a:t>𝒃</a:t>
            </a:r>
            <a:r>
              <a:rPr dirty="0" baseline="-12698" sz="2625" spc="-22">
                <a:latin typeface="Cambria Math"/>
                <a:cs typeface="Cambria Math"/>
              </a:rPr>
              <a:t>1	</a:t>
            </a:r>
            <a:r>
              <a:rPr dirty="0" baseline="2314" sz="3600" spc="22">
                <a:latin typeface="Cambria Math"/>
                <a:cs typeface="Cambria Math"/>
              </a:rPr>
              <a:t>𝒃</a:t>
            </a:r>
            <a:r>
              <a:rPr dirty="0" baseline="-12698" sz="2625" spc="22">
                <a:latin typeface="Cambria Math"/>
                <a:cs typeface="Cambria Math"/>
              </a:rPr>
              <a:t>2	</a:t>
            </a:r>
            <a:r>
              <a:rPr dirty="0" baseline="2314" sz="3600">
                <a:latin typeface="Cambria Math"/>
                <a:cs typeface="Cambria Math"/>
              </a:rPr>
              <a:t>⋯</a:t>
            </a:r>
            <a:endParaRPr baseline="2314" sz="3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91805" y="3051175"/>
            <a:ext cx="4673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𝒃</a:t>
            </a:r>
            <a:r>
              <a:rPr dirty="0" baseline="-15873" sz="2625" spc="-7">
                <a:latin typeface="Cambria Math"/>
                <a:cs typeface="Cambria Math"/>
              </a:rPr>
              <a:t>𝒎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4394" y="3455034"/>
            <a:ext cx="5841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product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two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matrices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defined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1111" y="3546347"/>
            <a:ext cx="5580888" cy="272034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2831084" y="4474209"/>
            <a:ext cx="67310" cy="1050290"/>
          </a:xfrm>
          <a:custGeom>
            <a:avLst/>
            <a:gdLst/>
            <a:ahLst/>
            <a:cxnLst/>
            <a:rect l="l" t="t" r="r" b="b"/>
            <a:pathLst>
              <a:path w="67310" h="1050289">
                <a:moveTo>
                  <a:pt x="67183" y="0"/>
                </a:moveTo>
                <a:lnTo>
                  <a:pt x="0" y="0"/>
                </a:lnTo>
                <a:lnTo>
                  <a:pt x="0" y="10160"/>
                </a:lnTo>
                <a:lnTo>
                  <a:pt x="0" y="1040130"/>
                </a:lnTo>
                <a:lnTo>
                  <a:pt x="0" y="1050290"/>
                </a:lnTo>
                <a:lnTo>
                  <a:pt x="67183" y="1050290"/>
                </a:lnTo>
                <a:lnTo>
                  <a:pt x="67183" y="1040130"/>
                </a:lnTo>
                <a:lnTo>
                  <a:pt x="23495" y="1040130"/>
                </a:lnTo>
                <a:lnTo>
                  <a:pt x="23495" y="10160"/>
                </a:lnTo>
                <a:lnTo>
                  <a:pt x="67183" y="10160"/>
                </a:lnTo>
                <a:lnTo>
                  <a:pt x="67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362447" y="5514340"/>
            <a:ext cx="67310" cy="10160"/>
          </a:xfrm>
          <a:custGeom>
            <a:avLst/>
            <a:gdLst/>
            <a:ahLst/>
            <a:cxnLst/>
            <a:rect l="l" t="t" r="r" b="b"/>
            <a:pathLst>
              <a:path w="67310" h="10160">
                <a:moveTo>
                  <a:pt x="0" y="10160"/>
                </a:moveTo>
                <a:lnTo>
                  <a:pt x="67182" y="10160"/>
                </a:lnTo>
                <a:lnTo>
                  <a:pt x="6718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5362447" y="4474209"/>
            <a:ext cx="67310" cy="10160"/>
          </a:xfrm>
          <a:custGeom>
            <a:avLst/>
            <a:gdLst/>
            <a:ahLst/>
            <a:cxnLst/>
            <a:rect l="l" t="t" r="r" b="b"/>
            <a:pathLst>
              <a:path w="67310" h="10160">
                <a:moveTo>
                  <a:pt x="0" y="10160"/>
                </a:moveTo>
                <a:lnTo>
                  <a:pt x="67182" y="10160"/>
                </a:lnTo>
                <a:lnTo>
                  <a:pt x="6718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029457" y="4516882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7" name="object 17"/>
          <p:cNvSpPr txBox="1"/>
          <p:nvPr/>
        </p:nvSpPr>
        <p:spPr>
          <a:xfrm>
            <a:off x="3756786" y="4516882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30982" y="5367654"/>
            <a:ext cx="37719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66700" algn="l"/>
              </a:tabLst>
            </a:pPr>
            <a:r>
              <a:rPr dirty="0" sz="1300" spc="190">
                <a:latin typeface="Cambria Math"/>
                <a:cs typeface="Cambria Math"/>
              </a:rPr>
              <a:t>𝑛</a:t>
            </a:r>
            <a:r>
              <a:rPr dirty="0" sz="1300" spc="19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61359" y="5367654"/>
            <a:ext cx="38163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71145" algn="l"/>
              </a:tabLst>
            </a:pPr>
            <a:r>
              <a:rPr dirty="0" sz="1300" spc="190">
                <a:latin typeface="Cambria Math"/>
                <a:cs typeface="Cambria Math"/>
              </a:rPr>
              <a:t>𝑛</a:t>
            </a:r>
            <a:r>
              <a:rPr dirty="0" sz="1300" spc="190">
                <a:latin typeface="Cambria Math"/>
                <a:cs typeface="Cambria Math"/>
              </a:rPr>
              <a:t>	</a:t>
            </a: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2208783" y="4427978"/>
          <a:ext cx="3221355" cy="1123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/>
                <a:gridCol w="733425"/>
                <a:gridCol w="430530"/>
                <a:gridCol w="740409"/>
              </a:tblGrid>
              <a:tr h="329149">
                <a:tc>
                  <a:txBody>
                    <a:bodyPr/>
                    <a:lstStyle/>
                    <a:p>
                      <a:pPr marL="695960">
                        <a:lnSpc>
                          <a:spcPts val="2070"/>
                        </a:lnSpc>
                      </a:pPr>
                      <a:r>
                        <a:rPr dirty="0" sz="1800" spc="3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52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52">
                          <a:latin typeface="Cambria Math"/>
                          <a:cs typeface="Cambria Math"/>
                        </a:rPr>
                        <a:t>1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8110">
                        <a:lnSpc>
                          <a:spcPts val="2070"/>
                        </a:lnSpc>
                      </a:pPr>
                      <a:r>
                        <a:rPr dirty="0" sz="1800" spc="4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67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67">
                          <a:latin typeface="Cambria Math"/>
                          <a:cs typeface="Cambria Math"/>
                        </a:rPr>
                        <a:t>2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21285">
                        <a:lnSpc>
                          <a:spcPts val="2070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⋯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45"/>
                        </a:lnSpc>
                      </a:pPr>
                      <a:r>
                        <a:rPr dirty="0" sz="1800" spc="7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104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7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104">
                          <a:latin typeface="Cambria Math"/>
                          <a:cs typeface="Cambria Math"/>
                        </a:rPr>
                        <a:t>𝑚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  <a:p>
                      <a:pPr algn="ctr" marR="132080">
                        <a:lnSpc>
                          <a:spcPts val="935"/>
                        </a:lnSpc>
                      </a:pPr>
                      <a:r>
                        <a:rPr dirty="0" sz="1300">
                          <a:latin typeface="Cambria Math"/>
                          <a:cs typeface="Cambria Math"/>
                        </a:rPr>
                        <a:t>1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279844">
                <a:tc gridSpan="4"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  <a:tabLst>
                          <a:tab pos="695960" algn="l"/>
                          <a:tab pos="1423035" algn="l"/>
                          <a:tab pos="2159000" algn="l"/>
                          <a:tab pos="2583180" algn="l"/>
                        </a:tabLst>
                      </a:pPr>
                      <a:r>
                        <a:rPr dirty="0" baseline="-24691" sz="2700" spc="75">
                          <a:latin typeface="Cambria Math"/>
                          <a:cs typeface="Cambria Math"/>
                        </a:rPr>
                        <a:t>𝑨</a:t>
                      </a:r>
                      <a:r>
                        <a:rPr dirty="0" baseline="-6410" sz="1950" spc="75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baseline="-24691" sz="2700" spc="75">
                          <a:latin typeface="Cambria Math"/>
                          <a:cs typeface="Cambria Math"/>
                        </a:rPr>
                        <a:t>𝑩</a:t>
                      </a:r>
                      <a:r>
                        <a:rPr dirty="0" baseline="-24691" sz="2700" spc="15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baseline="-24691" sz="2700">
                          <a:latin typeface="Cambria Math"/>
                          <a:cs typeface="Cambria Math"/>
                        </a:rPr>
                        <a:t>=	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52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35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52">
                          <a:latin typeface="Cambria Math"/>
                          <a:cs typeface="Cambria Math"/>
                        </a:rPr>
                        <a:t>1	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67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45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67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⋯	</a:t>
                      </a:r>
                      <a:r>
                        <a:rPr dirty="0" sz="1800" spc="7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9914" sz="1950" spc="104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7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dirty="0" baseline="-14957" sz="1950" spc="104">
                          <a:latin typeface="Cambria Math"/>
                          <a:cs typeface="Cambria Math"/>
                        </a:rPr>
                        <a:t>𝑚</a:t>
                      </a:r>
                      <a:endParaRPr baseline="-14957" sz="1950">
                        <a:latin typeface="Cambria Math"/>
                        <a:cs typeface="Cambria Math"/>
                      </a:endParaRPr>
                    </a:p>
                    <a:p>
                      <a:pPr marL="837565">
                        <a:lnSpc>
                          <a:spcPts val="755"/>
                        </a:lnSpc>
                        <a:tabLst>
                          <a:tab pos="1564640" algn="l"/>
                          <a:tab pos="2724785" algn="l"/>
                        </a:tabLst>
                      </a:pPr>
                      <a:r>
                        <a:rPr dirty="0" sz="1300" spc="40">
                          <a:latin typeface="Cambria Math"/>
                          <a:cs typeface="Cambria Math"/>
                        </a:rPr>
                        <a:t>2	2	2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514565">
                <a:tc>
                  <a:txBody>
                    <a:bodyPr/>
                    <a:lstStyle/>
                    <a:p>
                      <a:pPr marL="908050">
                        <a:lnSpc>
                          <a:spcPts val="18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⋮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692785">
                        <a:lnSpc>
                          <a:spcPts val="2075"/>
                        </a:lnSpc>
                      </a:pPr>
                      <a:r>
                        <a:rPr dirty="0" sz="1800" spc="5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7777" sz="1950" spc="82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𝒃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7620">
                        <a:lnSpc>
                          <a:spcPts val="18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⋮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R="87630">
                        <a:lnSpc>
                          <a:spcPts val="2075"/>
                        </a:lnSpc>
                      </a:pPr>
                      <a:r>
                        <a:rPr dirty="0" sz="1800" spc="5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7777" sz="1950" spc="82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𝒃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ts val="18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⋱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19380">
                        <a:lnSpc>
                          <a:spcPts val="20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⋯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53340">
                        <a:lnSpc>
                          <a:spcPts val="1875"/>
                        </a:lnSpc>
                      </a:pPr>
                      <a:r>
                        <a:rPr dirty="0" sz="1800">
                          <a:latin typeface="Cambria Math"/>
                          <a:cs typeface="Cambria Math"/>
                        </a:rPr>
                        <a:t>⋮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algn="ctr" marR="105410">
                        <a:lnSpc>
                          <a:spcPts val="1490"/>
                        </a:lnSpc>
                      </a:pPr>
                      <a:r>
                        <a:rPr dirty="0" sz="1800" spc="55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dirty="0" baseline="27777" sz="1950" spc="82">
                          <a:latin typeface="Cambria Math"/>
                          <a:cs typeface="Cambria Math"/>
                        </a:rPr>
                        <a:t>𝑇</a:t>
                      </a:r>
                      <a:r>
                        <a:rPr dirty="0" sz="1800" spc="55">
                          <a:latin typeface="Cambria Math"/>
                          <a:cs typeface="Cambria Math"/>
                        </a:rPr>
                        <a:t>𝒃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254635">
                        <a:lnSpc>
                          <a:spcPts val="585"/>
                        </a:lnSpc>
                        <a:tabLst>
                          <a:tab pos="513715" algn="l"/>
                        </a:tabLst>
                      </a:pPr>
                      <a:r>
                        <a:rPr dirty="0" sz="1300" spc="110">
                          <a:latin typeface="Cambria Math"/>
                          <a:cs typeface="Cambria Math"/>
                        </a:rPr>
                        <a:t>𝑛	</a:t>
                      </a:r>
                      <a:r>
                        <a:rPr dirty="0" sz="1300" spc="140">
                          <a:latin typeface="Cambria Math"/>
                          <a:cs typeface="Cambria Math"/>
                        </a:rPr>
                        <a:t>𝑚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1539" y="1755499"/>
            <a:ext cx="8857615" cy="129095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Multiplication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–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interpretation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(my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favorite)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5">
                <a:latin typeface="Calibri"/>
                <a:cs typeface="Calibri"/>
              </a:rPr>
              <a:t>Let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𝒂</a:t>
            </a:r>
            <a:r>
              <a:rPr dirty="0" baseline="-15873" sz="2625" spc="37">
                <a:latin typeface="Cambria Math"/>
                <a:cs typeface="Cambria Math"/>
              </a:rPr>
              <a:t>𝑖</a:t>
            </a:r>
            <a:r>
              <a:rPr dirty="0" baseline="-15873" sz="2625" spc="457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denote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 i="1">
                <a:latin typeface="Calibri"/>
                <a:cs typeface="Calibri"/>
              </a:rPr>
              <a:t>i-th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 </a:t>
            </a:r>
            <a:r>
              <a:rPr dirty="0" sz="2400" spc="-5">
                <a:latin typeface="Cambria Math"/>
                <a:cs typeface="Cambria Math"/>
              </a:rPr>
              <a:t>𝑨,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20">
                <a:latin typeface="Cambria Math"/>
                <a:cs typeface="Cambria Math"/>
              </a:rPr>
              <a:t>𝒃</a:t>
            </a:r>
            <a:r>
              <a:rPr dirty="0" baseline="-15873" sz="2625" spc="-30">
                <a:latin typeface="Cambria Math"/>
                <a:cs typeface="Cambria Math"/>
              </a:rPr>
              <a:t>𝑗</a:t>
            </a:r>
            <a:r>
              <a:rPr dirty="0" baseline="-15873" sz="2625" spc="480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denote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j-th</a:t>
            </a:r>
            <a:r>
              <a:rPr dirty="0" sz="2400" spc="-10" i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">
                <a:latin typeface="Calibri"/>
                <a:cs typeface="Calibri"/>
              </a:rPr>
              <a:t> matrix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B</a:t>
            </a:r>
            <a:r>
              <a:rPr dirty="0" sz="2400" spc="-5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32274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475357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84882" y="3020695"/>
            <a:ext cx="16268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90880" algn="l"/>
                <a:tab pos="1327150" algn="l"/>
              </a:tabLst>
            </a:pPr>
            <a:r>
              <a:rPr dirty="0" sz="2400" spc="-15">
                <a:latin typeface="Cambria Math"/>
                <a:cs typeface="Cambria Math"/>
              </a:rPr>
              <a:t>𝒂</a:t>
            </a:r>
            <a:r>
              <a:rPr dirty="0" baseline="-15873" sz="2625" spc="-22">
                <a:latin typeface="Cambria Math"/>
                <a:cs typeface="Cambria Math"/>
              </a:rPr>
              <a:t>1	</a:t>
            </a:r>
            <a:r>
              <a:rPr dirty="0" sz="2400" spc="15">
                <a:latin typeface="Cambria Math"/>
                <a:cs typeface="Cambria Math"/>
              </a:rPr>
              <a:t>𝒂</a:t>
            </a:r>
            <a:r>
              <a:rPr dirty="0" baseline="-15873" sz="2625" spc="22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40750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35065" y="315213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806194" y="3063366"/>
            <a:ext cx="6778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71115" algn="l"/>
                <a:tab pos="3242945" algn="l"/>
                <a:tab pos="4502150" algn="l"/>
                <a:tab pos="5126990" algn="l"/>
                <a:tab pos="5758180" algn="l"/>
                <a:tab pos="6323330" algn="l"/>
              </a:tabLst>
            </a:pPr>
            <a:r>
              <a:rPr dirty="0" sz="2400">
                <a:latin typeface="Cambria Math"/>
                <a:cs typeface="Cambria Math"/>
              </a:rPr>
              <a:t>𝑨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baseline="8101" sz="3600" spc="89">
                <a:latin typeface="Cambria Math"/>
                <a:cs typeface="Cambria Math"/>
              </a:rPr>
              <a:t>𝒂</a:t>
            </a:r>
            <a:r>
              <a:rPr dirty="0" baseline="-4761" sz="2625" spc="89">
                <a:latin typeface="Cambria Math"/>
                <a:cs typeface="Cambria Math"/>
              </a:rPr>
              <a:t>𝑛 </a:t>
            </a:r>
            <a:r>
              <a:rPr dirty="0" baseline="-4761" sz="2625" spc="195">
                <a:latin typeface="Cambria Math"/>
                <a:cs typeface="Cambria Math"/>
              </a:rPr>
              <a:t> </a:t>
            </a:r>
            <a:r>
              <a:rPr dirty="0" sz="2400" b="1">
                <a:latin typeface="Calibri"/>
                <a:cs typeface="Calibri"/>
              </a:rPr>
              <a:t>,	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𝑩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baseline="2314" sz="3600" spc="-22">
                <a:latin typeface="Cambria Math"/>
                <a:cs typeface="Cambria Math"/>
              </a:rPr>
              <a:t>𝒃</a:t>
            </a:r>
            <a:r>
              <a:rPr dirty="0" baseline="-12698" sz="2625" spc="-22">
                <a:latin typeface="Cambria Math"/>
                <a:cs typeface="Cambria Math"/>
              </a:rPr>
              <a:t>1	</a:t>
            </a:r>
            <a:r>
              <a:rPr dirty="0" baseline="2314" sz="3600" spc="22">
                <a:latin typeface="Cambria Math"/>
                <a:cs typeface="Cambria Math"/>
              </a:rPr>
              <a:t>𝒃</a:t>
            </a:r>
            <a:r>
              <a:rPr dirty="0" baseline="-12698" sz="2625" spc="22">
                <a:latin typeface="Cambria Math"/>
                <a:cs typeface="Cambria Math"/>
              </a:rPr>
              <a:t>2	</a:t>
            </a:r>
            <a:r>
              <a:rPr dirty="0" baseline="2314" sz="3600">
                <a:latin typeface="Cambria Math"/>
                <a:cs typeface="Cambria Math"/>
              </a:rPr>
              <a:t>⋯	</a:t>
            </a:r>
            <a:r>
              <a:rPr dirty="0" baseline="2314" sz="3600" spc="-7">
                <a:latin typeface="Cambria Math"/>
                <a:cs typeface="Cambria Math"/>
              </a:rPr>
              <a:t>𝒃</a:t>
            </a:r>
            <a:r>
              <a:rPr dirty="0" baseline="-12698" sz="2625" spc="-7">
                <a:latin typeface="Cambria Math"/>
                <a:cs typeface="Cambria Math"/>
              </a:rPr>
              <a:t>𝒎</a:t>
            </a:r>
            <a:endParaRPr baseline="-12698" sz="26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701026" y="4605020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965829" y="4605020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24765" y="27178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61694" y="3427603"/>
            <a:ext cx="6367145" cy="14795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54000" algn="l"/>
              </a:tabLst>
            </a:pP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first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 b="1" i="1">
                <a:latin typeface="Calibri"/>
                <a:cs typeface="Calibri"/>
              </a:rPr>
              <a:t>AB</a:t>
            </a:r>
            <a:endParaRPr sz="2400">
              <a:latin typeface="Calibri"/>
              <a:cs typeface="Calibri"/>
            </a:endParaRPr>
          </a:p>
          <a:p>
            <a:pPr lvl="1" marL="711200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11200" algn="l"/>
              </a:tabLst>
            </a:pPr>
            <a:r>
              <a:rPr dirty="0" sz="2400" spc="-5">
                <a:latin typeface="Calibri"/>
                <a:cs typeface="Calibri"/>
              </a:rPr>
              <a:t>Linear </a:t>
            </a:r>
            <a:r>
              <a:rPr dirty="0" sz="2400" spc="-10">
                <a:latin typeface="Calibri"/>
                <a:cs typeface="Calibri"/>
              </a:rPr>
              <a:t>combination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columns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b="1" i="1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2677160">
              <a:lnSpc>
                <a:spcPct val="100000"/>
              </a:lnSpc>
              <a:spcBef>
                <a:spcPts val="2380"/>
              </a:spcBef>
              <a:tabLst>
                <a:tab pos="4975860" algn="l"/>
              </a:tabLst>
            </a:pPr>
            <a:r>
              <a:rPr dirty="0" sz="2400" spc="-5">
                <a:latin typeface="Cambria Math"/>
                <a:cs typeface="Cambria Math"/>
              </a:rPr>
              <a:t>𝒂</a:t>
            </a:r>
            <a:r>
              <a:rPr dirty="0" baseline="-15873" sz="2625" spc="150">
                <a:latin typeface="Cambria Math"/>
                <a:cs typeface="Cambria Math"/>
              </a:rPr>
              <a:t>𝟏</a:t>
            </a:r>
            <a:r>
              <a:rPr dirty="0" sz="2400" spc="-130">
                <a:latin typeface="Cambria Math"/>
                <a:cs typeface="Cambria Math"/>
              </a:rPr>
              <a:t>𝑏</a:t>
            </a:r>
            <a:r>
              <a:rPr dirty="0" baseline="-15873" sz="2625" spc="44">
                <a:latin typeface="Cambria Math"/>
                <a:cs typeface="Cambria Math"/>
              </a:rPr>
              <a:t>1</a:t>
            </a:r>
            <a:r>
              <a:rPr dirty="0" baseline="-15873" sz="2625" spc="60">
                <a:latin typeface="Cambria Math"/>
                <a:cs typeface="Cambria Math"/>
              </a:rPr>
              <a:t>1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𝒂</a:t>
            </a:r>
            <a:r>
              <a:rPr dirty="0" baseline="-15873" sz="2625" spc="150">
                <a:latin typeface="Cambria Math"/>
                <a:cs typeface="Cambria Math"/>
              </a:rPr>
              <a:t>𝟐</a:t>
            </a:r>
            <a:r>
              <a:rPr dirty="0" sz="2400" spc="-130">
                <a:latin typeface="Cambria Math"/>
                <a:cs typeface="Cambria Math"/>
              </a:rPr>
              <a:t>𝑏</a:t>
            </a:r>
            <a:r>
              <a:rPr dirty="0" baseline="-15873" sz="2625" spc="44">
                <a:latin typeface="Cambria Math"/>
                <a:cs typeface="Cambria Math"/>
              </a:rPr>
              <a:t>1</a:t>
            </a:r>
            <a:r>
              <a:rPr dirty="0" baseline="-15873" sz="2625" spc="60">
                <a:latin typeface="Cambria Math"/>
                <a:cs typeface="Cambria Math"/>
              </a:rPr>
              <a:t>2</a:t>
            </a:r>
            <a:r>
              <a:rPr dirty="0" baseline="-15873" sz="2625">
                <a:latin typeface="Cambria Math"/>
                <a:cs typeface="Cambria Math"/>
              </a:rPr>
              <a:t> </a:t>
            </a:r>
            <a:r>
              <a:rPr dirty="0" baseline="-15873" sz="2625" spc="-1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	…</a:t>
            </a:r>
            <a:r>
              <a:rPr dirty="0" sz="2400" spc="-1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𝒂</a:t>
            </a:r>
            <a:r>
              <a:rPr dirty="0" baseline="-15873" sz="2625" spc="150">
                <a:latin typeface="Cambria Math"/>
                <a:cs typeface="Cambria Math"/>
              </a:rPr>
              <a:t>𝒏</a:t>
            </a:r>
            <a:r>
              <a:rPr dirty="0" sz="2400" spc="-130">
                <a:latin typeface="Cambria Math"/>
                <a:cs typeface="Cambria Math"/>
              </a:rPr>
              <a:t>𝑏</a:t>
            </a:r>
            <a:r>
              <a:rPr dirty="0" baseline="-15873" sz="2625" spc="44">
                <a:latin typeface="Cambria Math"/>
                <a:cs typeface="Cambria Math"/>
              </a:rPr>
              <a:t>1</a:t>
            </a:r>
            <a:r>
              <a:rPr dirty="0" baseline="-15873" sz="2625" spc="337">
                <a:latin typeface="Cambria Math"/>
                <a:cs typeface="Cambria Math"/>
              </a:rPr>
              <a:t>𝑛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8237093" y="483615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48514" y="1270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875405" y="4836159"/>
            <a:ext cx="77470" cy="330200"/>
          </a:xfrm>
          <a:custGeom>
            <a:avLst/>
            <a:gdLst/>
            <a:ahLst/>
            <a:cxnLst/>
            <a:rect l="l" t="t" r="r" b="b"/>
            <a:pathLst>
              <a:path w="77470" h="330200">
                <a:moveTo>
                  <a:pt x="77343" y="0"/>
                </a:moveTo>
                <a:lnTo>
                  <a:pt x="0" y="0"/>
                </a:lnTo>
                <a:lnTo>
                  <a:pt x="0" y="12700"/>
                </a:lnTo>
                <a:lnTo>
                  <a:pt x="0" y="317500"/>
                </a:lnTo>
                <a:lnTo>
                  <a:pt x="0" y="330200"/>
                </a:lnTo>
                <a:lnTo>
                  <a:pt x="77343" y="33020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2700"/>
                </a:lnTo>
                <a:lnTo>
                  <a:pt x="77343" y="1270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904239" y="4735448"/>
            <a:ext cx="7357745" cy="1473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56890">
              <a:lnSpc>
                <a:spcPct val="100000"/>
              </a:lnSpc>
              <a:spcBef>
                <a:spcPts val="95"/>
              </a:spcBef>
              <a:tabLst>
                <a:tab pos="5741035" algn="l"/>
              </a:tabLst>
            </a:pPr>
            <a:r>
              <a:rPr dirty="0" sz="2800" spc="-5">
                <a:latin typeface="Cambria Math"/>
                <a:cs typeface="Cambria Math"/>
              </a:rPr>
              <a:t>𝒂</a:t>
            </a:r>
            <a:r>
              <a:rPr dirty="0" baseline="-16260" sz="3075" spc="165">
                <a:latin typeface="Cambria Math"/>
                <a:cs typeface="Cambria Math"/>
              </a:rPr>
              <a:t>𝟏</a:t>
            </a:r>
            <a:r>
              <a:rPr dirty="0" sz="2800" spc="-145">
                <a:latin typeface="Cambria Math"/>
                <a:cs typeface="Cambria Math"/>
              </a:rPr>
              <a:t>𝑏</a:t>
            </a:r>
            <a:r>
              <a:rPr dirty="0" baseline="-16260" sz="3075" spc="60">
                <a:latin typeface="Cambria Math"/>
                <a:cs typeface="Cambria Math"/>
              </a:rPr>
              <a:t>1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r>
              <a:rPr dirty="0" baseline="-16260" sz="3075">
                <a:latin typeface="Cambria Math"/>
                <a:cs typeface="Cambria Math"/>
              </a:rPr>
              <a:t> </a:t>
            </a:r>
            <a:r>
              <a:rPr dirty="0" baseline="-16260" sz="3075" spc="-24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𝒂</a:t>
            </a:r>
            <a:r>
              <a:rPr dirty="0" baseline="-16260" sz="3075" spc="165">
                <a:latin typeface="Cambria Math"/>
                <a:cs typeface="Cambria Math"/>
              </a:rPr>
              <a:t>𝟐</a:t>
            </a:r>
            <a:r>
              <a:rPr dirty="0" sz="2800" spc="-145">
                <a:latin typeface="Cambria Math"/>
                <a:cs typeface="Cambria Math"/>
              </a:rPr>
              <a:t>𝑏</a:t>
            </a:r>
            <a:r>
              <a:rPr dirty="0" baseline="-16260" sz="3075" spc="60">
                <a:latin typeface="Cambria Math"/>
                <a:cs typeface="Cambria Math"/>
              </a:rPr>
              <a:t>1</a:t>
            </a:r>
            <a:r>
              <a:rPr dirty="0" baseline="-16260" sz="3075" spc="67">
                <a:latin typeface="Cambria Math"/>
                <a:cs typeface="Cambria Math"/>
              </a:rPr>
              <a:t>2</a:t>
            </a:r>
            <a:r>
              <a:rPr dirty="0" baseline="-16260" sz="3075">
                <a:latin typeface="Cambria Math"/>
                <a:cs typeface="Cambria Math"/>
              </a:rPr>
              <a:t> </a:t>
            </a:r>
            <a:r>
              <a:rPr dirty="0" baseline="-16260" sz="3075" spc="-247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𝒂</a:t>
            </a:r>
            <a:r>
              <a:rPr dirty="0" baseline="-16260" sz="3075" spc="165">
                <a:latin typeface="Cambria Math"/>
                <a:cs typeface="Cambria Math"/>
              </a:rPr>
              <a:t>𝒏</a:t>
            </a:r>
            <a:r>
              <a:rPr dirty="0" sz="2800" spc="-145">
                <a:latin typeface="Cambria Math"/>
                <a:cs typeface="Cambria Math"/>
              </a:rPr>
              <a:t>𝑏</a:t>
            </a:r>
            <a:r>
              <a:rPr dirty="0" baseline="-16260" sz="3075" spc="60">
                <a:latin typeface="Cambria Math"/>
                <a:cs typeface="Cambria Math"/>
              </a:rPr>
              <a:t>1</a:t>
            </a:r>
            <a:r>
              <a:rPr dirty="0" baseline="-16260" sz="3075" spc="375">
                <a:latin typeface="Cambria Math"/>
                <a:cs typeface="Cambria Math"/>
              </a:rPr>
              <a:t>𝑛</a:t>
            </a:r>
            <a:endParaRPr baseline="-16260" sz="3075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950">
              <a:latin typeface="Cambria Math"/>
              <a:cs typeface="Cambria Math"/>
            </a:endParaRPr>
          </a:p>
          <a:p>
            <a:pPr marL="254000" indent="-229235">
              <a:lnSpc>
                <a:spcPct val="100000"/>
              </a:lnSpc>
              <a:buFont typeface="Arial MT"/>
              <a:buChar char="•"/>
              <a:tabLst>
                <a:tab pos="254635" algn="l"/>
              </a:tabLst>
            </a:pPr>
            <a:r>
              <a:rPr dirty="0" sz="2800" spc="-30">
                <a:latin typeface="Calibri"/>
                <a:cs typeface="Calibri"/>
              </a:rPr>
              <a:t>Similarly,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get</a:t>
            </a:r>
            <a:r>
              <a:rPr dirty="0" sz="2800" spc="-10">
                <a:latin typeface="Calibri"/>
                <a:cs typeface="Calibri"/>
              </a:rPr>
              <a:t> 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columns…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7727" y="1251203"/>
            <a:ext cx="5876544" cy="331927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7448550" cy="8102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How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 b="1" i="1">
                <a:latin typeface="Calibri"/>
                <a:cs typeface="Calibri"/>
              </a:rPr>
              <a:t>B</a:t>
            </a:r>
            <a:r>
              <a:rPr dirty="0" sz="2800" spc="-5" i="1">
                <a:latin typeface="Calibri"/>
                <a:cs typeface="Calibri"/>
              </a:rPr>
              <a:t>?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ts val="2850"/>
              </a:lnSpc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b="1">
                <a:latin typeface="Calibri"/>
                <a:cs typeface="Calibri"/>
              </a:rPr>
              <a:t>C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AB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linear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combination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rows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63001" y="588390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514" y="1397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851021" y="588390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99027" y="5784291"/>
            <a:ext cx="43783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755265" algn="l"/>
              </a:tabLst>
            </a:pPr>
            <a:r>
              <a:rPr dirty="0" sz="2800" spc="-10">
                <a:latin typeface="Cambria Math"/>
                <a:cs typeface="Cambria Math"/>
              </a:rPr>
              <a:t>𝒃</a:t>
            </a:r>
            <a:r>
              <a:rPr dirty="0" baseline="-16260" sz="3075" spc="165">
                <a:latin typeface="Cambria Math"/>
                <a:cs typeface="Cambria Math"/>
              </a:rPr>
              <a:t>𝟏</a:t>
            </a:r>
            <a:r>
              <a:rPr dirty="0" sz="2800" spc="-65">
                <a:latin typeface="Cambria Math"/>
                <a:cs typeface="Cambria Math"/>
              </a:rPr>
              <a:t>𝑎</a:t>
            </a:r>
            <a:r>
              <a:rPr dirty="0" baseline="-16260" sz="3075" spc="60">
                <a:latin typeface="Cambria Math"/>
                <a:cs typeface="Cambria Math"/>
              </a:rPr>
              <a:t>1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r>
              <a:rPr dirty="0" baseline="-16260" sz="3075">
                <a:latin typeface="Cambria Math"/>
                <a:cs typeface="Cambria Math"/>
              </a:rPr>
              <a:t> </a:t>
            </a:r>
            <a:r>
              <a:rPr dirty="0" baseline="-16260" sz="3075" spc="-23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𝒃</a:t>
            </a:r>
            <a:r>
              <a:rPr dirty="0" baseline="-16260" sz="3075" spc="165">
                <a:latin typeface="Cambria Math"/>
                <a:cs typeface="Cambria Math"/>
              </a:rPr>
              <a:t>𝟐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baseline="-16260" sz="3075" spc="75">
                <a:latin typeface="Cambria Math"/>
                <a:cs typeface="Cambria Math"/>
              </a:rPr>
              <a:t>2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r>
              <a:rPr dirty="0" baseline="-16260" sz="3075">
                <a:latin typeface="Cambria Math"/>
                <a:cs typeface="Cambria Math"/>
              </a:rPr>
              <a:t> </a:t>
            </a:r>
            <a:r>
              <a:rPr dirty="0" baseline="-16260" sz="3075" spc="-232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…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+</a:t>
            </a:r>
            <a:r>
              <a:rPr dirty="0" sz="2800" spc="5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𝒃</a:t>
            </a:r>
            <a:r>
              <a:rPr dirty="0" baseline="-16260" sz="3075" spc="165">
                <a:latin typeface="Cambria Math"/>
                <a:cs typeface="Cambria Math"/>
              </a:rPr>
              <a:t>𝒏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r>
              <a:rPr dirty="0" baseline="-16260" sz="3075" spc="375">
                <a:latin typeface="Cambria Math"/>
                <a:cs typeface="Cambria Math"/>
              </a:rPr>
              <a:t>𝑛</a:t>
            </a:r>
            <a:r>
              <a:rPr dirty="0" baseline="-16260" sz="3075" spc="67">
                <a:latin typeface="Cambria Math"/>
                <a:cs typeface="Cambria Math"/>
              </a:rPr>
              <a:t>1</a:t>
            </a:r>
            <a:endParaRPr baseline="-16260" sz="3075">
              <a:latin typeface="Cambria Math"/>
              <a:cs typeface="Cambria Math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4951" y="2867493"/>
            <a:ext cx="4875202" cy="252160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707514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70">
                <a:latin typeface="Calibri"/>
                <a:cs typeface="Calibri"/>
              </a:rPr>
              <a:t>T</a:t>
            </a:r>
            <a:r>
              <a:rPr dirty="0" sz="2800" spc="-7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anspose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7766" y="2683891"/>
            <a:ext cx="6248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𝑨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059039" y="2190749"/>
            <a:ext cx="102870" cy="1497330"/>
          </a:xfrm>
          <a:custGeom>
            <a:avLst/>
            <a:gdLst/>
            <a:ahLst/>
            <a:cxnLst/>
            <a:rect l="l" t="t" r="r" b="b"/>
            <a:pathLst>
              <a:path w="102870" h="1497329">
                <a:moveTo>
                  <a:pt x="102362" y="0"/>
                </a:moveTo>
                <a:lnTo>
                  <a:pt x="0" y="0"/>
                </a:lnTo>
                <a:lnTo>
                  <a:pt x="0" y="19050"/>
                </a:lnTo>
                <a:lnTo>
                  <a:pt x="64262" y="19050"/>
                </a:lnTo>
                <a:lnTo>
                  <a:pt x="64262" y="1497330"/>
                </a:lnTo>
                <a:lnTo>
                  <a:pt x="102362" y="1497330"/>
                </a:lnTo>
                <a:lnTo>
                  <a:pt x="102362" y="1905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727321" y="2190749"/>
            <a:ext cx="102870" cy="1517650"/>
          </a:xfrm>
          <a:custGeom>
            <a:avLst/>
            <a:gdLst/>
            <a:ahLst/>
            <a:cxnLst/>
            <a:rect l="l" t="t" r="r" b="b"/>
            <a:pathLst>
              <a:path w="102870" h="1517650">
                <a:moveTo>
                  <a:pt x="102362" y="0"/>
                </a:moveTo>
                <a:lnTo>
                  <a:pt x="0" y="0"/>
                </a:lnTo>
                <a:lnTo>
                  <a:pt x="0" y="19050"/>
                </a:lnTo>
                <a:lnTo>
                  <a:pt x="0" y="1497330"/>
                </a:lnTo>
                <a:lnTo>
                  <a:pt x="0" y="1517650"/>
                </a:lnTo>
                <a:lnTo>
                  <a:pt x="102362" y="1517650"/>
                </a:lnTo>
                <a:lnTo>
                  <a:pt x="102362" y="1497330"/>
                </a:lnTo>
                <a:lnTo>
                  <a:pt x="38227" y="1497330"/>
                </a:lnTo>
                <a:lnTo>
                  <a:pt x="38227" y="19050"/>
                </a:lnTo>
                <a:lnTo>
                  <a:pt x="102362" y="1905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921122" y="2005329"/>
            <a:ext cx="223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1622" y="2174494"/>
            <a:ext cx="3244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11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1327" y="2005329"/>
            <a:ext cx="2235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82080" y="2174494"/>
            <a:ext cx="324485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12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87010" y="2495753"/>
            <a:ext cx="1562100" cy="1283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41605">
              <a:lnSpc>
                <a:spcPts val="3020"/>
              </a:lnSpc>
              <a:spcBef>
                <a:spcPts val="95"/>
              </a:spcBef>
              <a:tabLst>
                <a:tab pos="1013460" algn="l"/>
              </a:tabLst>
            </a:pPr>
            <a:r>
              <a:rPr dirty="0" baseline="11904" sz="4200" spc="44">
                <a:latin typeface="Cambria Math"/>
                <a:cs typeface="Cambria Math"/>
              </a:rPr>
              <a:t>𝑎</a:t>
            </a:r>
            <a:r>
              <a:rPr dirty="0" sz="2050" spc="30">
                <a:latin typeface="Cambria Math"/>
                <a:cs typeface="Cambria Math"/>
              </a:rPr>
              <a:t>21	</a:t>
            </a:r>
            <a:r>
              <a:rPr dirty="0" baseline="11904" sz="4200" spc="30">
                <a:latin typeface="Cambria Math"/>
                <a:cs typeface="Cambria Math"/>
              </a:rPr>
              <a:t>𝑎</a:t>
            </a:r>
            <a:r>
              <a:rPr dirty="0" sz="2050" spc="20">
                <a:latin typeface="Cambria Math"/>
                <a:cs typeface="Cambria Math"/>
              </a:rPr>
              <a:t>22</a:t>
            </a:r>
            <a:endParaRPr sz="2050">
              <a:latin typeface="Cambria Math"/>
              <a:cs typeface="Cambria Math"/>
            </a:endParaRPr>
          </a:p>
          <a:p>
            <a:pPr marL="299085">
              <a:lnSpc>
                <a:spcPts val="3020"/>
              </a:lnSpc>
              <a:tabLst>
                <a:tab pos="1260475" algn="l"/>
              </a:tabLst>
            </a:pPr>
            <a:r>
              <a:rPr dirty="0" sz="2800" spc="-5">
                <a:latin typeface="Cambria Math"/>
                <a:cs typeface="Cambria Math"/>
              </a:rPr>
              <a:t>⋮	⋮</a:t>
            </a:r>
            <a:endParaRPr sz="28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50860" y="2174494"/>
            <a:ext cx="342900" cy="3365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050" spc="40">
                <a:latin typeface="Cambria Math"/>
                <a:cs typeface="Cambria Math"/>
              </a:rPr>
              <a:t>1</a:t>
            </a:r>
            <a:r>
              <a:rPr dirty="0" sz="2050" spc="25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431913" y="2494229"/>
            <a:ext cx="591820" cy="793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ts val="3025"/>
              </a:lnSpc>
              <a:spcBef>
                <a:spcPts val="95"/>
              </a:spcBef>
            </a:pPr>
            <a:r>
              <a:rPr dirty="0" baseline="11904" sz="4200" spc="89">
                <a:latin typeface="Cambria Math"/>
                <a:cs typeface="Cambria Math"/>
              </a:rPr>
              <a:t>𝑎</a:t>
            </a:r>
            <a:r>
              <a:rPr dirty="0" sz="2050" spc="60">
                <a:latin typeface="Cambria Math"/>
                <a:cs typeface="Cambria Math"/>
              </a:rPr>
              <a:t>2𝑛</a:t>
            </a:r>
            <a:endParaRPr sz="2050">
              <a:latin typeface="Cambria Math"/>
              <a:cs typeface="Cambria Math"/>
            </a:endParaRPr>
          </a:p>
          <a:p>
            <a:pPr algn="ctr" marL="18415">
              <a:lnSpc>
                <a:spcPts val="3025"/>
              </a:lnSpc>
            </a:pPr>
            <a:r>
              <a:rPr dirty="0" sz="2800" spc="-5">
                <a:latin typeface="Cambria Math"/>
                <a:cs typeface="Cambria Math"/>
              </a:rPr>
              <a:t>⋮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50177" y="2005329"/>
            <a:ext cx="933450" cy="170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8419">
              <a:lnSpc>
                <a:spcPts val="3320"/>
              </a:lnSpc>
              <a:spcBef>
                <a:spcPts val="95"/>
              </a:spcBef>
              <a:tabLst>
                <a:tab pos="722630" algn="l"/>
              </a:tabLst>
            </a:pP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  <a:p>
            <a:pPr marL="58419">
              <a:lnSpc>
                <a:spcPts val="3270"/>
              </a:lnSpc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  <a:p>
            <a:pPr marL="55244">
              <a:lnSpc>
                <a:spcPts val="3279"/>
              </a:lnSpc>
            </a:pPr>
            <a:r>
              <a:rPr dirty="0" sz="2800" spc="-5">
                <a:latin typeface="Cambria Math"/>
                <a:cs typeface="Cambria Math"/>
              </a:rPr>
              <a:t>⋱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⋯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62878" y="3327019"/>
            <a:ext cx="6673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𝑚2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84668" y="3327019"/>
            <a:ext cx="876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904" sz="4200" spc="270">
                <a:latin typeface="Cambria Math"/>
                <a:cs typeface="Cambria Math"/>
              </a:rPr>
              <a:t>𝑎</a:t>
            </a:r>
            <a:r>
              <a:rPr dirty="0" sz="2050" spc="180">
                <a:latin typeface="Cambria Math"/>
                <a:cs typeface="Cambria Math"/>
              </a:rPr>
              <a:t>𝑚𝑛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35603" y="5121021"/>
            <a:ext cx="85661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2800" spc="10">
                <a:latin typeface="Cambria Math"/>
                <a:cs typeface="Cambria Math"/>
              </a:rPr>
              <a:t>𝑨</a:t>
            </a:r>
            <a:r>
              <a:rPr dirty="0" baseline="27100" sz="3075" spc="15">
                <a:latin typeface="Cambria Math"/>
                <a:cs typeface="Cambria Math"/>
              </a:rPr>
              <a:t>𝑇</a:t>
            </a:r>
            <a:r>
              <a:rPr dirty="0" baseline="27100" sz="3075" spc="644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75803" y="4627879"/>
            <a:ext cx="102870" cy="1497330"/>
          </a:xfrm>
          <a:custGeom>
            <a:avLst/>
            <a:gdLst/>
            <a:ahLst/>
            <a:cxnLst/>
            <a:rect l="l" t="t" r="r" b="b"/>
            <a:pathLst>
              <a:path w="102870" h="1497329">
                <a:moveTo>
                  <a:pt x="102362" y="0"/>
                </a:moveTo>
                <a:lnTo>
                  <a:pt x="0" y="0"/>
                </a:lnTo>
                <a:lnTo>
                  <a:pt x="0" y="19050"/>
                </a:lnTo>
                <a:lnTo>
                  <a:pt x="64262" y="19050"/>
                </a:lnTo>
                <a:lnTo>
                  <a:pt x="64262" y="1497330"/>
                </a:lnTo>
                <a:lnTo>
                  <a:pt x="102362" y="1497330"/>
                </a:lnTo>
                <a:lnTo>
                  <a:pt x="102362" y="1905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891913" y="4627879"/>
            <a:ext cx="102870" cy="1517650"/>
          </a:xfrm>
          <a:custGeom>
            <a:avLst/>
            <a:gdLst/>
            <a:ahLst/>
            <a:cxnLst/>
            <a:rect l="l" t="t" r="r" b="b"/>
            <a:pathLst>
              <a:path w="102870" h="1517650">
                <a:moveTo>
                  <a:pt x="102362" y="0"/>
                </a:moveTo>
                <a:lnTo>
                  <a:pt x="0" y="0"/>
                </a:lnTo>
                <a:lnTo>
                  <a:pt x="0" y="19050"/>
                </a:lnTo>
                <a:lnTo>
                  <a:pt x="0" y="1497330"/>
                </a:lnTo>
                <a:lnTo>
                  <a:pt x="0" y="1517650"/>
                </a:lnTo>
                <a:lnTo>
                  <a:pt x="102362" y="1517650"/>
                </a:lnTo>
                <a:lnTo>
                  <a:pt x="102362" y="1497330"/>
                </a:lnTo>
                <a:lnTo>
                  <a:pt x="38227" y="1497330"/>
                </a:lnTo>
                <a:lnTo>
                  <a:pt x="38227" y="19050"/>
                </a:lnTo>
                <a:lnTo>
                  <a:pt x="102362" y="19050"/>
                </a:lnTo>
                <a:lnTo>
                  <a:pt x="102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4951603" y="4515992"/>
            <a:ext cx="3152775" cy="1700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0160">
              <a:lnSpc>
                <a:spcPts val="3325"/>
              </a:lnSpc>
              <a:spcBef>
                <a:spcPts val="95"/>
              </a:spcBef>
              <a:tabLst>
                <a:tab pos="871219" algn="l"/>
                <a:tab pos="1774825" algn="l"/>
                <a:tab pos="2434590" algn="l"/>
              </a:tabLst>
            </a:pPr>
            <a:r>
              <a:rPr dirty="0" baseline="11904" sz="4200" spc="7">
                <a:latin typeface="Cambria Math"/>
                <a:cs typeface="Cambria Math"/>
              </a:rPr>
              <a:t>𝑎</a:t>
            </a:r>
            <a:r>
              <a:rPr dirty="0" sz="2050" spc="5">
                <a:latin typeface="Cambria Math"/>
                <a:cs typeface="Cambria Math"/>
              </a:rPr>
              <a:t>11	</a:t>
            </a:r>
            <a:r>
              <a:rPr dirty="0" baseline="11904" sz="4200" spc="44">
                <a:latin typeface="Cambria Math"/>
                <a:cs typeface="Cambria Math"/>
              </a:rPr>
              <a:t>𝑎</a:t>
            </a:r>
            <a:r>
              <a:rPr dirty="0" sz="2050" spc="30">
                <a:latin typeface="Cambria Math"/>
                <a:cs typeface="Cambria Math"/>
              </a:rPr>
              <a:t>21	</a:t>
            </a:r>
            <a:r>
              <a:rPr dirty="0" baseline="11904" sz="4200" spc="-7">
                <a:latin typeface="Cambria Math"/>
                <a:cs typeface="Cambria Math"/>
              </a:rPr>
              <a:t>⋯	</a:t>
            </a: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𝑚1</a:t>
            </a:r>
            <a:endParaRPr sz="2050">
              <a:latin typeface="Cambria Math"/>
              <a:cs typeface="Cambria Math"/>
            </a:endParaRPr>
          </a:p>
          <a:p>
            <a:pPr algn="ctr" marL="10160">
              <a:lnSpc>
                <a:spcPts val="2980"/>
              </a:lnSpc>
              <a:tabLst>
                <a:tab pos="871219" algn="l"/>
                <a:tab pos="1774825" algn="l"/>
                <a:tab pos="2434590" algn="l"/>
              </a:tabLst>
            </a:pPr>
            <a:r>
              <a:rPr dirty="0" baseline="11904" sz="4200" spc="7">
                <a:latin typeface="Cambria Math"/>
                <a:cs typeface="Cambria Math"/>
              </a:rPr>
              <a:t>𝑎</a:t>
            </a:r>
            <a:r>
              <a:rPr dirty="0" sz="2050" spc="5">
                <a:latin typeface="Cambria Math"/>
                <a:cs typeface="Cambria Math"/>
              </a:rPr>
              <a:t>12	</a:t>
            </a:r>
            <a:r>
              <a:rPr dirty="0" baseline="11904" sz="4200" spc="44">
                <a:latin typeface="Cambria Math"/>
                <a:cs typeface="Cambria Math"/>
              </a:rPr>
              <a:t>𝑎</a:t>
            </a:r>
            <a:r>
              <a:rPr dirty="0" sz="2050" spc="30">
                <a:latin typeface="Cambria Math"/>
                <a:cs typeface="Cambria Math"/>
              </a:rPr>
              <a:t>22	</a:t>
            </a:r>
            <a:r>
              <a:rPr dirty="0" baseline="11904" sz="4200" spc="-7">
                <a:latin typeface="Cambria Math"/>
                <a:cs typeface="Cambria Math"/>
              </a:rPr>
              <a:t>⋯	</a:t>
            </a:r>
            <a:r>
              <a:rPr dirty="0" baseline="11904" sz="4200" spc="112">
                <a:latin typeface="Cambria Math"/>
                <a:cs typeface="Cambria Math"/>
              </a:rPr>
              <a:t>𝑎</a:t>
            </a:r>
            <a:r>
              <a:rPr dirty="0" sz="2050" spc="75">
                <a:latin typeface="Cambria Math"/>
                <a:cs typeface="Cambria Math"/>
              </a:rPr>
              <a:t>𝑚2</a:t>
            </a:r>
            <a:endParaRPr sz="2050">
              <a:latin typeface="Cambria Math"/>
              <a:cs typeface="Cambria Math"/>
            </a:endParaRPr>
          </a:p>
          <a:p>
            <a:pPr algn="ctr" marR="27940">
              <a:lnSpc>
                <a:spcPts val="3020"/>
              </a:lnSpc>
              <a:tabLst>
                <a:tab pos="888365" algn="l"/>
                <a:tab pos="1610995" algn="l"/>
                <a:tab pos="2487295" algn="l"/>
              </a:tabLst>
            </a:pPr>
            <a:r>
              <a:rPr dirty="0" sz="2800" spc="-5">
                <a:latin typeface="Cambria Math"/>
                <a:cs typeface="Cambria Math"/>
              </a:rPr>
              <a:t>⋮	⋮	⋱	⋮</a:t>
            </a:r>
            <a:endParaRPr sz="2800">
              <a:latin typeface="Cambria Math"/>
              <a:cs typeface="Cambria Math"/>
            </a:endParaRPr>
          </a:p>
          <a:p>
            <a:pPr algn="ctr" marR="961390">
              <a:lnSpc>
                <a:spcPct val="100000"/>
              </a:lnSpc>
              <a:spcBef>
                <a:spcPts val="505"/>
              </a:spcBef>
              <a:tabLst>
                <a:tab pos="883919" algn="l"/>
                <a:tab pos="1776730" algn="l"/>
              </a:tabLst>
            </a:pPr>
            <a:r>
              <a:rPr dirty="0" baseline="11904" sz="4200" spc="60">
                <a:latin typeface="Cambria Math"/>
                <a:cs typeface="Cambria Math"/>
              </a:rPr>
              <a:t>𝑎</a:t>
            </a:r>
            <a:r>
              <a:rPr dirty="0" sz="2050" spc="40">
                <a:latin typeface="Cambria Math"/>
                <a:cs typeface="Cambria Math"/>
              </a:rPr>
              <a:t>1𝑛	</a:t>
            </a:r>
            <a:r>
              <a:rPr dirty="0" baseline="11904" sz="4200" spc="97">
                <a:latin typeface="Cambria Math"/>
                <a:cs typeface="Cambria Math"/>
              </a:rPr>
              <a:t>𝑎</a:t>
            </a:r>
            <a:r>
              <a:rPr dirty="0" sz="2050" spc="65">
                <a:latin typeface="Cambria Math"/>
                <a:cs typeface="Cambria Math"/>
              </a:rPr>
              <a:t>2𝑛	</a:t>
            </a:r>
            <a:r>
              <a:rPr dirty="0" baseline="11904" sz="4200" spc="-7">
                <a:latin typeface="Cambria Math"/>
                <a:cs typeface="Cambria Math"/>
              </a:rPr>
              <a:t>⋯</a:t>
            </a:r>
            <a:endParaRPr baseline="11904" sz="42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1" name="object 21"/>
          <p:cNvSpPr txBox="1"/>
          <p:nvPr/>
        </p:nvSpPr>
        <p:spPr>
          <a:xfrm>
            <a:off x="7401432" y="5764479"/>
            <a:ext cx="876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11904" sz="4200" spc="270">
                <a:latin typeface="Cambria Math"/>
                <a:cs typeface="Cambria Math"/>
              </a:rPr>
              <a:t>𝑎</a:t>
            </a:r>
            <a:r>
              <a:rPr dirty="0" sz="2050" spc="180">
                <a:latin typeface="Cambria Math"/>
                <a:cs typeface="Cambria Math"/>
              </a:rPr>
              <a:t>𝑚𝑛</a:t>
            </a:r>
            <a:r>
              <a:rPr dirty="0" u="heavy" sz="2050" spc="-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050" spc="-24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2085975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Determinant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scalar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50818"/>
            <a:ext cx="12687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For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92907" y="31635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36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36" y="706120"/>
                </a:lnTo>
                <a:lnTo>
                  <a:pt x="87236" y="689610"/>
                </a:lnTo>
                <a:lnTo>
                  <a:pt x="87236" y="15240"/>
                </a:lnTo>
                <a:lnTo>
                  <a:pt x="87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95017" y="31635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377185" y="3063367"/>
            <a:ext cx="803275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  <a:p>
            <a:pPr marL="19685">
              <a:lnSpc>
                <a:spcPts val="3325"/>
              </a:lnSpc>
              <a:tabLst>
                <a:tab pos="583565" algn="l"/>
              </a:tabLst>
            </a:pPr>
            <a:r>
              <a:rPr dirty="0" sz="2800" spc="-5">
                <a:latin typeface="Cambria Math"/>
                <a:cs typeface="Cambria Math"/>
              </a:rPr>
              <a:t>𝑐</a:t>
            </a:r>
            <a:r>
              <a:rPr dirty="0" sz="2800" spc="-5">
                <a:latin typeface="Cambria Math"/>
                <a:cs typeface="Cambria Math"/>
              </a:rPr>
              <a:t>	</a:t>
            </a:r>
            <a:r>
              <a:rPr dirty="0" sz="2800" spc="-5">
                <a:latin typeface="Cambria Math"/>
                <a:cs typeface="Cambria Math"/>
              </a:rPr>
              <a:t>𝑑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47670" y="3250818"/>
            <a:ext cx="27882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dirty="0" baseline="29761" sz="4200" spc="-7">
                <a:latin typeface="Cambria Math"/>
                <a:cs typeface="Cambria Math"/>
              </a:rPr>
              <a:t>𝑏	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 spc="-10">
                <a:latin typeface="Calibri"/>
                <a:cs typeface="Calibri"/>
              </a:rPr>
              <a:t> det(A)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-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5079872"/>
            <a:ext cx="10098405" cy="83566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Represents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parallelogram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described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r>
              <a:rPr dirty="0" sz="2800" spc="-5">
                <a:latin typeface="Calibri"/>
                <a:cs typeface="Calibri"/>
              </a:rPr>
              <a:t> in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rows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3580" y="1917192"/>
            <a:ext cx="2692400" cy="302425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5499"/>
            <a:ext cx="6193790" cy="8883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Determinant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The determinant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𝑨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denoted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6502" y="2764789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949323" y="2764789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538" y="2830194"/>
            <a:ext cx="401320" cy="292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229">
                <a:latin typeface="Cambria Math"/>
                <a:cs typeface="Cambria Math"/>
              </a:rPr>
              <a:t>𝑖</a:t>
            </a:r>
            <a:r>
              <a:rPr dirty="0" sz="1750" spc="-30">
                <a:latin typeface="Cambria Math"/>
                <a:cs typeface="Cambria Math"/>
              </a:rPr>
              <a:t>=</a:t>
            </a:r>
            <a:r>
              <a:rPr dirty="0" sz="1750" spc="40"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70785" y="2673222"/>
            <a:ext cx="1160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20370" algn="l"/>
              </a:tabLst>
            </a:pPr>
            <a:r>
              <a:rPr dirty="0" sz="2400">
                <a:latin typeface="Cambria Math"/>
                <a:cs typeface="Cambria Math"/>
              </a:rPr>
              <a:t>𝑨	=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baseline="2314" sz="3600" spc="270">
                <a:latin typeface="Cambria Math"/>
                <a:cs typeface="Cambria Math"/>
              </a:rPr>
              <a:t>σ</a:t>
            </a:r>
            <a:r>
              <a:rPr dirty="0" baseline="30158" sz="2625" spc="270">
                <a:latin typeface="Cambria Math"/>
                <a:cs typeface="Cambria Math"/>
              </a:rPr>
              <a:t>𝐾</a:t>
            </a:r>
            <a:endParaRPr baseline="30158" sz="26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07334" y="2735707"/>
            <a:ext cx="7950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1574" sz="3600" spc="127">
                <a:latin typeface="Cambria Math"/>
                <a:cs typeface="Cambria Math"/>
              </a:rPr>
              <a:t>𝑎</a:t>
            </a:r>
            <a:r>
              <a:rPr dirty="0" sz="1750" spc="85">
                <a:latin typeface="Cambria Math"/>
                <a:cs typeface="Cambria Math"/>
              </a:rPr>
              <a:t>𝑖𝑗</a:t>
            </a:r>
            <a:r>
              <a:rPr dirty="0" baseline="11574" sz="3600" spc="127">
                <a:latin typeface="Cambria Math"/>
                <a:cs typeface="Cambria Math"/>
              </a:rPr>
              <a:t>𝐶</a:t>
            </a:r>
            <a:r>
              <a:rPr dirty="0" sz="1750" spc="85">
                <a:latin typeface="Cambria Math"/>
                <a:cs typeface="Cambria Math"/>
              </a:rPr>
              <a:t>𝑖𝑗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02941" y="3625341"/>
            <a:ext cx="595630" cy="282575"/>
          </a:xfrm>
          <a:custGeom>
            <a:avLst/>
            <a:gdLst/>
            <a:ahLst/>
            <a:cxnLst/>
            <a:rect l="l" t="t" r="r" b="b"/>
            <a:pathLst>
              <a:path w="595629" h="282575">
                <a:moveTo>
                  <a:pt x="505586" y="0"/>
                </a:moveTo>
                <a:lnTo>
                  <a:pt x="501650" y="11429"/>
                </a:lnTo>
                <a:lnTo>
                  <a:pt x="517957" y="18504"/>
                </a:lnTo>
                <a:lnTo>
                  <a:pt x="532002" y="28305"/>
                </a:lnTo>
                <a:lnTo>
                  <a:pt x="560526" y="73852"/>
                </a:lnTo>
                <a:lnTo>
                  <a:pt x="568821" y="115623"/>
                </a:lnTo>
                <a:lnTo>
                  <a:pt x="569848" y="139699"/>
                </a:lnTo>
                <a:lnTo>
                  <a:pt x="568803" y="164580"/>
                </a:lnTo>
                <a:lnTo>
                  <a:pt x="560472" y="207529"/>
                </a:lnTo>
                <a:lnTo>
                  <a:pt x="532050" y="253777"/>
                </a:lnTo>
                <a:lnTo>
                  <a:pt x="502031" y="270763"/>
                </a:lnTo>
                <a:lnTo>
                  <a:pt x="505586" y="282320"/>
                </a:lnTo>
                <a:lnTo>
                  <a:pt x="544083" y="264239"/>
                </a:lnTo>
                <a:lnTo>
                  <a:pt x="572388" y="232917"/>
                </a:lnTo>
                <a:lnTo>
                  <a:pt x="589819" y="191071"/>
                </a:lnTo>
                <a:lnTo>
                  <a:pt x="595630" y="141223"/>
                </a:lnTo>
                <a:lnTo>
                  <a:pt x="594177" y="115339"/>
                </a:lnTo>
                <a:lnTo>
                  <a:pt x="582556" y="69429"/>
                </a:lnTo>
                <a:lnTo>
                  <a:pt x="559433" y="32093"/>
                </a:lnTo>
                <a:lnTo>
                  <a:pt x="526043" y="7379"/>
                </a:lnTo>
                <a:lnTo>
                  <a:pt x="505586" y="0"/>
                </a:lnTo>
                <a:close/>
              </a:path>
              <a:path w="59562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328286" y="3581400"/>
            <a:ext cx="23495" cy="368300"/>
          </a:xfrm>
          <a:custGeom>
            <a:avLst/>
            <a:gdLst/>
            <a:ahLst/>
            <a:cxnLst/>
            <a:rect l="l" t="t" r="r" b="b"/>
            <a:pathLst>
              <a:path w="23495" h="368300">
                <a:moveTo>
                  <a:pt x="22987" y="0"/>
                </a:moveTo>
                <a:lnTo>
                  <a:pt x="0" y="0"/>
                </a:lnTo>
                <a:lnTo>
                  <a:pt x="0" y="368173"/>
                </a:lnTo>
                <a:lnTo>
                  <a:pt x="22987" y="368173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749166" y="3581400"/>
            <a:ext cx="23495" cy="368300"/>
          </a:xfrm>
          <a:custGeom>
            <a:avLst/>
            <a:gdLst/>
            <a:ahLst/>
            <a:cxnLst/>
            <a:rect l="l" t="t" r="r" b="b"/>
            <a:pathLst>
              <a:path w="23495" h="368300">
                <a:moveTo>
                  <a:pt x="22987" y="0"/>
                </a:moveTo>
                <a:lnTo>
                  <a:pt x="0" y="0"/>
                </a:lnTo>
                <a:lnTo>
                  <a:pt x="0" y="368173"/>
                </a:lnTo>
                <a:lnTo>
                  <a:pt x="22987" y="368173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8839" y="3014598"/>
            <a:ext cx="10302875" cy="1854200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508000">
              <a:lnSpc>
                <a:spcPct val="100000"/>
              </a:lnSpc>
              <a:spcBef>
                <a:spcPts val="710"/>
              </a:spcBef>
            </a:pPr>
            <a:r>
              <a:rPr dirty="0" sz="2400" spc="-10">
                <a:latin typeface="Calibri"/>
                <a:cs typeface="Calibri"/>
              </a:rPr>
              <a:t>where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50">
                <a:latin typeface="Cambria Math"/>
                <a:cs typeface="Cambria Math"/>
              </a:rPr>
              <a:t>𝐶</a:t>
            </a:r>
            <a:r>
              <a:rPr dirty="0" baseline="-15873" sz="2625" spc="75">
                <a:latin typeface="Cambria Math"/>
                <a:cs typeface="Cambria Math"/>
              </a:rPr>
              <a:t>𝑖𝑗</a:t>
            </a:r>
            <a:r>
              <a:rPr dirty="0" sz="2400" spc="50">
                <a:latin typeface="Calibri"/>
                <a:cs typeface="Calibri"/>
              </a:rPr>
              <a:t>is</a:t>
            </a:r>
            <a:r>
              <a:rPr dirty="0" sz="2400">
                <a:latin typeface="Calibri"/>
                <a:cs typeface="Calibri"/>
              </a:rPr>
              <a:t> the</a:t>
            </a:r>
            <a:r>
              <a:rPr dirty="0" sz="2400" spc="-15">
                <a:latin typeface="Calibri"/>
                <a:cs typeface="Calibri"/>
              </a:rPr>
              <a:t> cofactor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75">
                <a:latin typeface="Cambria Math"/>
                <a:cs typeface="Cambria Math"/>
              </a:rPr>
              <a:t>𝑎</a:t>
            </a:r>
            <a:r>
              <a:rPr dirty="0" baseline="-15873" sz="2625" spc="112">
                <a:latin typeface="Cambria Math"/>
                <a:cs typeface="Cambria Math"/>
              </a:rPr>
              <a:t>𝑖𝑗</a:t>
            </a:r>
            <a:r>
              <a:rPr dirty="0" baseline="-15873" sz="2625" spc="457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defined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  <a:spcBef>
                <a:spcPts val="615"/>
              </a:spcBef>
              <a:tabLst>
                <a:tab pos="1923414" algn="l"/>
              </a:tabLst>
            </a:pPr>
            <a:r>
              <a:rPr dirty="0" sz="2400" spc="30">
                <a:latin typeface="Cambria Math"/>
                <a:cs typeface="Cambria Math"/>
              </a:rPr>
              <a:t>𝐶</a:t>
            </a:r>
            <a:r>
              <a:rPr dirty="0" baseline="-15873" sz="2625" spc="44">
                <a:latin typeface="Cambria Math"/>
                <a:cs typeface="Cambria Math"/>
              </a:rPr>
              <a:t>𝑖𝑗 </a:t>
            </a:r>
            <a:r>
              <a:rPr dirty="0" baseline="-15873" sz="2625" spc="6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sz="2400" spc="-5">
                <a:latin typeface="Cambria Math"/>
                <a:cs typeface="Cambria Math"/>
              </a:rPr>
              <a:t>−1</a:t>
            </a:r>
            <a:r>
              <a:rPr dirty="0" sz="2400" spc="450">
                <a:latin typeface="Cambria Math"/>
                <a:cs typeface="Cambria Math"/>
              </a:rPr>
              <a:t> </a:t>
            </a:r>
            <a:r>
              <a:rPr dirty="0" baseline="28571" sz="2625" spc="60">
                <a:latin typeface="Cambria Math"/>
                <a:cs typeface="Cambria Math"/>
              </a:rPr>
              <a:t>𝑖+1</a:t>
            </a:r>
            <a:r>
              <a:rPr dirty="0" baseline="28571" sz="2625" spc="682">
                <a:latin typeface="Cambria Math"/>
                <a:cs typeface="Cambria Math"/>
              </a:rPr>
              <a:t> </a:t>
            </a:r>
            <a:r>
              <a:rPr dirty="0" sz="2400" spc="80">
                <a:latin typeface="Cambria Math"/>
                <a:cs typeface="Cambria Math"/>
              </a:rPr>
              <a:t>𝑴</a:t>
            </a:r>
            <a:r>
              <a:rPr dirty="0" baseline="-15873" sz="2625" spc="120">
                <a:latin typeface="Cambria Math"/>
                <a:cs typeface="Cambria Math"/>
              </a:rPr>
              <a:t>𝑖𝑗</a:t>
            </a:r>
            <a:r>
              <a:rPr dirty="0" baseline="-15873" sz="2625" spc="76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033780">
              <a:lnSpc>
                <a:spcPct val="100000"/>
              </a:lnSpc>
              <a:spcBef>
                <a:spcPts val="405"/>
              </a:spcBef>
            </a:pPr>
            <a:r>
              <a:rPr dirty="0" sz="2400" spc="80">
                <a:latin typeface="Cambria Math"/>
                <a:cs typeface="Cambria Math"/>
              </a:rPr>
              <a:t>𝑴</a:t>
            </a:r>
            <a:r>
              <a:rPr dirty="0" baseline="-15873" sz="2625" spc="120">
                <a:latin typeface="Cambria Math"/>
                <a:cs typeface="Cambria Math"/>
              </a:rPr>
              <a:t>𝑖𝑗</a:t>
            </a:r>
            <a:r>
              <a:rPr dirty="0" baseline="-15873" sz="2625" spc="442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minor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𝑨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libri"/>
                <a:cs typeface="Calibri"/>
              </a:rPr>
              <a:t>formed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by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eliminating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row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>
                <a:latin typeface="Cambria Math"/>
                <a:cs typeface="Cambria Math"/>
              </a:rPr>
              <a:t>𝑨</a:t>
            </a:r>
            <a:endParaRPr sz="2400">
              <a:latin typeface="Cambria Math"/>
              <a:cs typeface="Cambria Math"/>
            </a:endParaRPr>
          </a:p>
          <a:p>
            <a:pPr marL="279400" indent="-22923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80035" algn="l"/>
              </a:tabLst>
            </a:pPr>
            <a:r>
              <a:rPr dirty="0" sz="2800" spc="-10">
                <a:latin typeface="Calibri"/>
                <a:cs typeface="Calibri"/>
              </a:rPr>
              <a:t>Some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properties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70302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652142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61258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664079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375786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58795" y="4965446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86"/>
                </a:lnTo>
                <a:lnTo>
                  <a:pt x="22987" y="276986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70302" y="5358638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652142" y="5358638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99586" y="5358638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781426" y="5358638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02510" y="4846700"/>
            <a:ext cx="1049020" cy="812165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21005" algn="l"/>
                <a:tab pos="815340" algn="l"/>
              </a:tabLst>
            </a:pPr>
            <a:r>
              <a:rPr dirty="0" sz="2400">
                <a:latin typeface="Cambria Math"/>
                <a:cs typeface="Cambria Math"/>
              </a:rPr>
              <a:t>=	𝑨	𝑩</a:t>
            </a:r>
            <a:endParaRPr sz="2400">
              <a:latin typeface="Cambria Math"/>
              <a:cs typeface="Cambria Math"/>
            </a:endParaRPr>
          </a:p>
          <a:p>
            <a:pPr marL="64135">
              <a:lnSpc>
                <a:spcPct val="100000"/>
              </a:lnSpc>
              <a:spcBef>
                <a:spcPts val="215"/>
              </a:spcBef>
              <a:tabLst>
                <a:tab pos="537845" algn="l"/>
              </a:tabLst>
            </a:pPr>
            <a:r>
              <a:rPr dirty="0" sz="2400">
                <a:latin typeface="Cambria Math"/>
                <a:cs typeface="Cambria Math"/>
              </a:rPr>
              <a:t>=	𝑩𝑨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74394" y="4846700"/>
            <a:ext cx="771525" cy="120396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337185" indent="-32512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2400" spc="-5">
                <a:latin typeface="Cambria Math"/>
                <a:cs typeface="Cambria Math"/>
              </a:rPr>
              <a:t>𝑨𝑩</a:t>
            </a:r>
            <a:endParaRPr sz="2400">
              <a:latin typeface="Cambria Math"/>
              <a:cs typeface="Cambria Math"/>
            </a:endParaRPr>
          </a:p>
          <a:p>
            <a:pPr marL="337185" indent="-32512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337185" algn="l"/>
                <a:tab pos="337820" algn="l"/>
              </a:tabLst>
            </a:pPr>
            <a:r>
              <a:rPr dirty="0" sz="2400" spc="-5">
                <a:latin typeface="Cambria Math"/>
                <a:cs typeface="Cambria Math"/>
              </a:rPr>
              <a:t>𝑨𝑩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240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75814" y="575030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652142" y="575030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673605" y="5567273"/>
            <a:ext cx="40449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203" sz="3600" spc="-7">
                <a:latin typeface="Cambria Math"/>
                <a:cs typeface="Cambria Math"/>
              </a:rPr>
              <a:t>𝑨</a:t>
            </a:r>
            <a:r>
              <a:rPr dirty="0" sz="1600" spc="-5">
                <a:latin typeface="Cambria Math"/>
                <a:cs typeface="Cambria Math"/>
              </a:rPr>
              <a:t>𝑻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60091" y="575030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6" y="0"/>
                </a:moveTo>
                <a:lnTo>
                  <a:pt x="0" y="0"/>
                </a:lnTo>
                <a:lnTo>
                  <a:pt x="0" y="276974"/>
                </a:lnTo>
                <a:lnTo>
                  <a:pt x="22986" y="276974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462910" y="5750305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4" h="277495">
                <a:moveTo>
                  <a:pt x="22987" y="0"/>
                </a:moveTo>
                <a:lnTo>
                  <a:pt x="0" y="0"/>
                </a:lnTo>
                <a:lnTo>
                  <a:pt x="0" y="276974"/>
                </a:lnTo>
                <a:lnTo>
                  <a:pt x="22987" y="276974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192782" y="5658713"/>
            <a:ext cx="5448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9565" algn="l"/>
              </a:tabLst>
            </a:pPr>
            <a:r>
              <a:rPr dirty="0" sz="2400">
                <a:latin typeface="Calibri"/>
                <a:cs typeface="Calibri"/>
              </a:rPr>
              <a:t>=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>
                <a:latin typeface="Cambria Math"/>
                <a:cs typeface="Cambria Math"/>
              </a:rPr>
              <a:t>𝑨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5500" y="4808194"/>
            <a:ext cx="6581698" cy="1215802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7565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Office</a:t>
            </a:r>
            <a:r>
              <a:rPr dirty="0" sz="4400" spc="-60"/>
              <a:t> </a:t>
            </a:r>
            <a:r>
              <a:rPr dirty="0" sz="4400" spc="-20"/>
              <a:t>hours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9439910" cy="29673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75">
                <a:latin typeface="Calibri"/>
                <a:cs typeface="Calibri"/>
              </a:rPr>
              <a:t>You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encouraged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office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hours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Questions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Doubts,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etc…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Email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prior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appointment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Clr>
                <a:srgbClr val="000000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400" spc="-2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yogesh@ucf.edu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Clr>
                <a:srgbClr val="000000"/>
              </a:buClr>
              <a:buFont typeface="Arial MT"/>
              <a:buChar char="•"/>
              <a:tabLst>
                <a:tab pos="699135" algn="l"/>
              </a:tabLst>
            </a:pPr>
            <a:r>
              <a:rPr dirty="0" u="heavy" sz="2400" spc="-15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taoyang1122@knights.ucf.edu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Otherwise,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wait </a:t>
            </a:r>
            <a:r>
              <a:rPr dirty="0" sz="2400">
                <a:latin typeface="Calibri"/>
                <a:cs typeface="Calibri"/>
              </a:rPr>
              <a:t>in 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waiting</a:t>
            </a:r>
            <a:r>
              <a:rPr dirty="0" sz="2400" spc="-15">
                <a:latin typeface="Calibri"/>
                <a:cs typeface="Calibri"/>
              </a:rPr>
              <a:t> room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(100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students</a:t>
            </a:r>
            <a:r>
              <a:rPr dirty="0" sz="2400">
                <a:latin typeface="Calibri"/>
                <a:cs typeface="Calibri"/>
              </a:rPr>
              <a:t> in class)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478"/>
            <a:ext cx="5459730" cy="99060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3200" spc="-55">
                <a:latin typeface="Calibri"/>
                <a:cs typeface="Calibri"/>
              </a:rPr>
              <a:t>Trace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800" spc="-35">
                <a:latin typeface="Calibri"/>
                <a:cs typeface="Calibri"/>
              </a:rPr>
              <a:t>Tr(A)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 sum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diagonal elements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798464"/>
            <a:ext cx="3984625" cy="143891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3200" spc="-10">
                <a:latin typeface="Calibri"/>
                <a:cs typeface="Calibri"/>
              </a:rPr>
              <a:t>Properties</a:t>
            </a:r>
            <a:endParaRPr sz="32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800" spc="-5">
                <a:latin typeface="Calibri"/>
                <a:cs typeface="Calibri"/>
              </a:rPr>
              <a:t>tr(AB)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tr(BA)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17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800" spc="-5">
                <a:latin typeface="Calibri"/>
                <a:cs typeface="Calibri"/>
              </a:rPr>
              <a:t>tr(A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B)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tr(A)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+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tr</a:t>
            </a:r>
            <a:r>
              <a:rPr dirty="0" sz="2800" spc="-10">
                <a:latin typeface="Calibri"/>
                <a:cs typeface="Calibri"/>
              </a:rPr>
              <a:t> (B)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9433" y="3116109"/>
            <a:ext cx="4801714" cy="152659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80746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85"/>
              <a:t> </a:t>
            </a:r>
            <a:r>
              <a:rPr dirty="0" sz="4400" spc="-15"/>
              <a:t>operation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1539" y="1757478"/>
            <a:ext cx="8192134" cy="391287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3200" spc="-25">
                <a:latin typeface="Calibri"/>
                <a:cs typeface="Calibri"/>
              </a:rPr>
              <a:t>Inverse</a:t>
            </a:r>
            <a:endParaRPr sz="32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800" spc="-10">
                <a:latin typeface="Calibri"/>
                <a:cs typeface="Calibri"/>
              </a:rPr>
              <a:t>Given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inverse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A</a:t>
            </a:r>
            <a:r>
              <a:rPr dirty="0" baseline="25525" sz="2775" spc="7">
                <a:latin typeface="Calibri"/>
                <a:cs typeface="Calibri"/>
              </a:rPr>
              <a:t>-1</a:t>
            </a:r>
            <a:r>
              <a:rPr dirty="0" baseline="25525" sz="2775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5">
                <a:latin typeface="Calibri"/>
                <a:cs typeface="Calibri"/>
              </a:rPr>
              <a:t> such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1866900">
              <a:lnSpc>
                <a:spcPct val="100000"/>
              </a:lnSpc>
              <a:spcBef>
                <a:spcPts val="170"/>
              </a:spcBef>
            </a:pPr>
            <a:r>
              <a:rPr dirty="0" sz="2800" b="1">
                <a:latin typeface="Calibri"/>
                <a:cs typeface="Calibri"/>
              </a:rPr>
              <a:t>AA</a:t>
            </a:r>
            <a:r>
              <a:rPr dirty="0" baseline="25525" sz="2775" b="1">
                <a:latin typeface="Calibri"/>
                <a:cs typeface="Calibri"/>
              </a:rPr>
              <a:t>-1</a:t>
            </a:r>
            <a:r>
              <a:rPr dirty="0" baseline="25525" sz="2775" spc="33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=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A</a:t>
            </a:r>
            <a:r>
              <a:rPr dirty="0" baseline="25525" sz="2775" b="1">
                <a:latin typeface="Calibri"/>
                <a:cs typeface="Calibri"/>
              </a:rPr>
              <a:t>-1</a:t>
            </a:r>
            <a:r>
              <a:rPr dirty="0" sz="2800" b="1">
                <a:latin typeface="Calibri"/>
                <a:cs typeface="Calibri"/>
              </a:rPr>
              <a:t>A</a:t>
            </a:r>
            <a:r>
              <a:rPr dirty="0" sz="2800" spc="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= I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3200" spc="-25">
                <a:latin typeface="Calibri"/>
                <a:cs typeface="Calibri"/>
              </a:rPr>
              <a:t>Inverse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does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not </a:t>
            </a:r>
            <a:r>
              <a:rPr dirty="0" sz="3200" spc="-20">
                <a:latin typeface="Calibri"/>
                <a:cs typeface="Calibri"/>
              </a:rPr>
              <a:t>always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exist</a:t>
            </a:r>
            <a:endParaRPr sz="32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800" spc="-10">
                <a:latin typeface="Calibri"/>
                <a:cs typeface="Calibri"/>
              </a:rPr>
              <a:t>Singular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non-singular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3200" spc="-10">
                <a:latin typeface="Calibri"/>
                <a:cs typeface="Calibri"/>
              </a:rPr>
              <a:t>Properties</a:t>
            </a:r>
            <a:endParaRPr sz="32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800" spc="-5">
                <a:latin typeface="Calibri"/>
                <a:cs typeface="Calibri"/>
              </a:rPr>
              <a:t>(A</a:t>
            </a:r>
            <a:r>
              <a:rPr dirty="0" baseline="25525" sz="2775" spc="7" b="1">
                <a:latin typeface="Calibri"/>
                <a:cs typeface="Calibri"/>
              </a:rPr>
              <a:t>-</a:t>
            </a:r>
            <a:r>
              <a:rPr dirty="0" baseline="25525" sz="2775" spc="7" b="1">
                <a:latin typeface="Calibri"/>
                <a:cs typeface="Calibri"/>
              </a:rPr>
              <a:t>1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 spc="-200">
                <a:latin typeface="Calibri"/>
                <a:cs typeface="Calibri"/>
              </a:rPr>
              <a:t> </a:t>
            </a:r>
            <a:r>
              <a:rPr dirty="0" baseline="25525" sz="2775" spc="7" b="1">
                <a:latin typeface="Calibri"/>
                <a:cs typeface="Calibri"/>
              </a:rPr>
              <a:t>-1</a:t>
            </a:r>
            <a:r>
              <a:rPr dirty="0" baseline="25525" sz="2775" b="1">
                <a:latin typeface="Calibri"/>
                <a:cs typeface="Calibri"/>
              </a:rPr>
              <a:t> </a:t>
            </a:r>
            <a:r>
              <a:rPr dirty="0" baseline="25525" sz="2775" spc="-307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800" spc="-10">
                <a:latin typeface="Calibri"/>
                <a:cs typeface="Calibri"/>
              </a:rPr>
              <a:t>(A</a:t>
            </a:r>
            <a:r>
              <a:rPr dirty="0" sz="2800">
                <a:latin typeface="Calibri"/>
                <a:cs typeface="Calibri"/>
              </a:rPr>
              <a:t>B</a:t>
            </a:r>
            <a:r>
              <a:rPr dirty="0" sz="2800" spc="-5">
                <a:latin typeface="Calibri"/>
                <a:cs typeface="Calibri"/>
              </a:rPr>
              <a:t>)</a:t>
            </a:r>
            <a:r>
              <a:rPr dirty="0" sz="2800" spc="-195">
                <a:latin typeface="Calibri"/>
                <a:cs typeface="Calibri"/>
              </a:rPr>
              <a:t> </a:t>
            </a:r>
            <a:r>
              <a:rPr dirty="0" baseline="25525" sz="2775" spc="7" b="1">
                <a:latin typeface="Calibri"/>
                <a:cs typeface="Calibri"/>
              </a:rPr>
              <a:t>-1</a:t>
            </a:r>
            <a:r>
              <a:rPr dirty="0" baseline="25525" sz="2775" b="1">
                <a:latin typeface="Calibri"/>
                <a:cs typeface="Calibri"/>
              </a:rPr>
              <a:t> </a:t>
            </a:r>
            <a:r>
              <a:rPr dirty="0" baseline="25525" sz="2775" spc="-307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</a:t>
            </a:r>
            <a:r>
              <a:rPr dirty="0" baseline="25525" sz="2775" spc="7" b="1">
                <a:latin typeface="Calibri"/>
                <a:cs typeface="Calibri"/>
              </a:rPr>
              <a:t>-</a:t>
            </a:r>
            <a:r>
              <a:rPr dirty="0" baseline="25525" sz="2775" spc="7" b="1">
                <a:latin typeface="Calibri"/>
                <a:cs typeface="Calibri"/>
              </a:rPr>
              <a:t>1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baseline="25525" sz="2775" spc="15" b="1">
                <a:latin typeface="Calibri"/>
                <a:cs typeface="Calibri"/>
              </a:rPr>
              <a:t>-</a:t>
            </a:r>
            <a:r>
              <a:rPr dirty="0" baseline="25525" sz="2775" spc="15" b="1">
                <a:latin typeface="Calibri"/>
                <a:cs typeface="Calibri"/>
              </a:rPr>
              <a:t>1</a:t>
            </a:r>
            <a:endParaRPr baseline="25525" sz="277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58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Special</a:t>
            </a:r>
            <a:r>
              <a:rPr dirty="0" sz="4400" spc="-60"/>
              <a:t> </a:t>
            </a:r>
            <a:r>
              <a:rPr dirty="0" sz="4400" spc="-5"/>
              <a:t>matrices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1539" y="1704873"/>
            <a:ext cx="3935095" cy="105537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5">
                <a:latin typeface="Calibri"/>
                <a:cs typeface="Calibri"/>
              </a:rPr>
              <a:t>Symmetric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algn="r" marR="30480">
              <a:lnSpc>
                <a:spcPct val="100000"/>
              </a:lnSpc>
              <a:spcBef>
                <a:spcPts val="700"/>
              </a:spcBef>
            </a:pPr>
            <a:r>
              <a:rPr dirty="0" sz="2800" spc="10">
                <a:latin typeface="Cambria Math"/>
                <a:cs typeface="Cambria Math"/>
              </a:rPr>
              <a:t>𝑨</a:t>
            </a:r>
            <a:r>
              <a:rPr dirty="0" baseline="27100" sz="3075" spc="15">
                <a:latin typeface="Cambria Math"/>
                <a:cs typeface="Cambria Math"/>
              </a:rPr>
              <a:t>𝑇</a:t>
            </a:r>
            <a:r>
              <a:rPr dirty="0" baseline="27100" sz="3075" spc="70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𝑨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239" y="3838778"/>
            <a:ext cx="4199890" cy="14763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54635" algn="l"/>
              </a:tabLst>
            </a:pPr>
            <a:r>
              <a:rPr dirty="0" sz="2800" spc="-20">
                <a:latin typeface="Calibri"/>
                <a:cs typeface="Calibri"/>
              </a:rPr>
              <a:t>Skew-symmetric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850">
              <a:latin typeface="Calibri"/>
              <a:cs typeface="Calibri"/>
            </a:endParaRPr>
          </a:p>
          <a:p>
            <a:pPr marL="2769235">
              <a:lnSpc>
                <a:spcPct val="100000"/>
              </a:lnSpc>
              <a:spcBef>
                <a:spcPts val="5"/>
              </a:spcBef>
            </a:pPr>
            <a:r>
              <a:rPr dirty="0" sz="2800" spc="10">
                <a:latin typeface="Cambria Math"/>
                <a:cs typeface="Cambria Math"/>
              </a:rPr>
              <a:t>𝑨</a:t>
            </a:r>
            <a:r>
              <a:rPr dirty="0" baseline="27100" sz="3075" spc="15">
                <a:latin typeface="Cambria Math"/>
                <a:cs typeface="Cambria Math"/>
              </a:rPr>
              <a:t>𝑇</a:t>
            </a:r>
            <a:r>
              <a:rPr dirty="0" baseline="27100" sz="3075" spc="69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r>
              <a:rPr dirty="0" sz="2800" spc="130">
                <a:latin typeface="Cambria Math"/>
                <a:cs typeface="Cambria Math"/>
              </a:rPr>
              <a:t> </a:t>
            </a:r>
            <a:r>
              <a:rPr dirty="0" sz="2800" spc="-10">
                <a:latin typeface="Cambria Math"/>
                <a:cs typeface="Cambria Math"/>
              </a:rPr>
              <a:t>−𝑨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8848" y="2229365"/>
            <a:ext cx="1590994" cy="14051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9188" y="4376645"/>
            <a:ext cx="1599854" cy="14117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65823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Special</a:t>
            </a:r>
            <a:r>
              <a:rPr dirty="0" sz="4400" spc="-60"/>
              <a:t> </a:t>
            </a:r>
            <a:r>
              <a:rPr dirty="0" sz="4400" spc="-5"/>
              <a:t>matrices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3211195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Diagonal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Used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row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683695"/>
            <a:ext cx="4243705" cy="182054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Identity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Special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diagonal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matrix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along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diagonals</a:t>
            </a:r>
            <a:endParaRPr sz="24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919"/>
              </a:spcBef>
              <a:tabLst>
                <a:tab pos="3630929" algn="l"/>
              </a:tabLst>
            </a:pPr>
            <a:r>
              <a:rPr dirty="0" sz="2800">
                <a:latin typeface="Cambria Math"/>
                <a:cs typeface="Cambria Math"/>
              </a:rPr>
              <a:t>𝑰.</a:t>
            </a:r>
            <a:r>
              <a:rPr dirty="0" sz="2800" spc="-15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𝑨	=</a:t>
            </a:r>
            <a:r>
              <a:rPr dirty="0" sz="2800" spc="7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𝑨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4228" y="2062269"/>
            <a:ext cx="3419559" cy="17867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6608" y="4102608"/>
            <a:ext cx="4355592" cy="244906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A9D18E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A9D18E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Singular</a:t>
            </a:r>
            <a:r>
              <a:rPr dirty="0" sz="280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BEBEBE"/>
                </a:solidFill>
                <a:latin typeface="Calibri"/>
                <a:cs typeface="Calibri"/>
              </a:rPr>
              <a:t>value</a:t>
            </a:r>
            <a:r>
              <a:rPr dirty="0" sz="2800" spc="-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3689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</a:t>
            </a:r>
            <a:r>
              <a:rPr dirty="0" sz="4400" spc="-50"/>
              <a:t> </a:t>
            </a:r>
            <a:r>
              <a:rPr dirty="0" sz="4400"/>
              <a:t>-</a:t>
            </a:r>
            <a:r>
              <a:rPr dirty="0" sz="4400" spc="-10"/>
              <a:t> </a:t>
            </a:r>
            <a:r>
              <a:rPr dirty="0" sz="4400" spc="-5"/>
              <a:t>scaling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6884670" cy="15601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Matrices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useful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vector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multiplication</a:t>
            </a:r>
            <a:endParaRPr sz="2800">
              <a:latin typeface="Calibri"/>
              <a:cs typeface="Calibri"/>
            </a:endParaRPr>
          </a:p>
          <a:p>
            <a:pPr marL="2756535">
              <a:lnSpc>
                <a:spcPct val="100000"/>
              </a:lnSpc>
              <a:spcBef>
                <a:spcPts val="665"/>
              </a:spcBef>
            </a:pPr>
            <a:r>
              <a:rPr dirty="0" sz="2800" spc="30">
                <a:latin typeface="Calibri"/>
                <a:cs typeface="Calibri"/>
              </a:rPr>
              <a:t>x’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39286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29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61087" y="19050"/>
                </a:lnTo>
                <a:lnTo>
                  <a:pt x="61087" y="79121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3779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30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905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49117" y="3764102"/>
            <a:ext cx="1562735" cy="991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4769">
              <a:lnSpc>
                <a:spcPts val="3800"/>
              </a:lnSpc>
              <a:spcBef>
                <a:spcPts val="105"/>
              </a:spcBef>
              <a:tabLst>
                <a:tab pos="854710" algn="l"/>
                <a:tab pos="1322070" algn="l"/>
              </a:tabLst>
            </a:pPr>
            <a:r>
              <a:rPr dirty="0" sz="3200" spc="5">
                <a:latin typeface="Cambria Math"/>
                <a:cs typeface="Cambria Math"/>
              </a:rPr>
              <a:t>𝑠</a:t>
            </a:r>
            <a:r>
              <a:rPr dirty="0" baseline="-21164" sz="3150" spc="7">
                <a:latin typeface="Cambria Math"/>
                <a:cs typeface="Cambria Math"/>
              </a:rPr>
              <a:t>𝑥	</a:t>
            </a:r>
            <a:r>
              <a:rPr dirty="0" sz="3200">
                <a:latin typeface="Cambria Math"/>
                <a:cs typeface="Cambria Math"/>
              </a:rPr>
              <a:t>0	</a:t>
            </a:r>
            <a:r>
              <a:rPr dirty="0" baseline="-33854" sz="4800">
                <a:latin typeface="Calibri"/>
                <a:cs typeface="Calibri"/>
              </a:rPr>
              <a:t>x</a:t>
            </a:r>
            <a:endParaRPr baseline="-33854" sz="4800">
              <a:latin typeface="Calibri"/>
              <a:cs typeface="Calibri"/>
            </a:endParaRPr>
          </a:p>
          <a:p>
            <a:pPr marL="63500">
              <a:lnSpc>
                <a:spcPts val="3800"/>
              </a:lnSpc>
              <a:tabLst>
                <a:tab pos="735330" algn="l"/>
              </a:tabLst>
            </a:pPr>
            <a:r>
              <a:rPr dirty="0" sz="3200">
                <a:latin typeface="Cambria Math"/>
                <a:cs typeface="Cambria Math"/>
              </a:rPr>
              <a:t>0	</a:t>
            </a:r>
            <a:r>
              <a:rPr dirty="0" sz="3200" spc="5">
                <a:latin typeface="Cambria Math"/>
                <a:cs typeface="Cambria Math"/>
              </a:rPr>
              <a:t>𝑠</a:t>
            </a:r>
            <a:r>
              <a:rPr dirty="0" baseline="-21164" sz="3150" spc="7">
                <a:latin typeface="Cambria Math"/>
                <a:cs typeface="Cambria Math"/>
              </a:rPr>
              <a:t>𝑦</a:t>
            </a:r>
            <a:endParaRPr baseline="-21164" sz="31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25314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29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61087" y="19050"/>
                </a:lnTo>
                <a:lnTo>
                  <a:pt x="61087" y="79121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484751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29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905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581271" y="3709238"/>
            <a:ext cx="253365" cy="991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ts val="38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800"/>
              </a:lnSpc>
            </a:pPr>
            <a:r>
              <a:rPr dirty="0" sz="320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27090" y="4010990"/>
            <a:ext cx="2286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470650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29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61074" y="19050"/>
                </a:lnTo>
                <a:lnTo>
                  <a:pt x="61074" y="79121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778627" y="3910329"/>
            <a:ext cx="100330" cy="810260"/>
          </a:xfrm>
          <a:custGeom>
            <a:avLst/>
            <a:gdLst/>
            <a:ahLst/>
            <a:cxnLst/>
            <a:rect l="l" t="t" r="r" b="b"/>
            <a:pathLst>
              <a:path w="100329" h="810260">
                <a:moveTo>
                  <a:pt x="99949" y="0"/>
                </a:moveTo>
                <a:lnTo>
                  <a:pt x="0" y="0"/>
                </a:lnTo>
                <a:lnTo>
                  <a:pt x="0" y="19050"/>
                </a:lnTo>
                <a:lnTo>
                  <a:pt x="0" y="791210"/>
                </a:lnTo>
                <a:lnTo>
                  <a:pt x="0" y="810260"/>
                </a:lnTo>
                <a:lnTo>
                  <a:pt x="99949" y="81026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9050"/>
                </a:lnTo>
                <a:lnTo>
                  <a:pt x="99949" y="1905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850001" y="3709238"/>
            <a:ext cx="643890" cy="991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3815">
              <a:lnSpc>
                <a:spcPts val="3800"/>
              </a:lnSpc>
              <a:spcBef>
                <a:spcPts val="105"/>
              </a:spcBef>
            </a:pPr>
            <a:r>
              <a:rPr dirty="0" sz="3200" spc="5">
                <a:latin typeface="Cambria Math"/>
                <a:cs typeface="Cambria Math"/>
              </a:rPr>
              <a:t>𝑠</a:t>
            </a:r>
            <a:r>
              <a:rPr dirty="0" baseline="-21164" sz="3150" spc="7">
                <a:latin typeface="Cambria Math"/>
                <a:cs typeface="Cambria Math"/>
              </a:rPr>
              <a:t>𝑥</a:t>
            </a:r>
            <a:r>
              <a:rPr dirty="0" sz="3200" spc="5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38100">
              <a:lnSpc>
                <a:spcPts val="3800"/>
              </a:lnSpc>
            </a:pPr>
            <a:r>
              <a:rPr dirty="0" sz="3200" spc="5">
                <a:latin typeface="Cambria Math"/>
                <a:cs typeface="Cambria Math"/>
              </a:rPr>
              <a:t>𝑠</a:t>
            </a:r>
            <a:r>
              <a:rPr dirty="0" baseline="-21164" sz="3150" spc="7">
                <a:latin typeface="Cambria Math"/>
                <a:cs typeface="Cambria Math"/>
              </a:rPr>
              <a:t>𝑦</a:t>
            </a:r>
            <a:r>
              <a:rPr dirty="0" sz="3200" spc="5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4" name="object 14"/>
          <p:cNvSpPr txBox="1"/>
          <p:nvPr/>
        </p:nvSpPr>
        <p:spPr>
          <a:xfrm>
            <a:off x="916939" y="5258206"/>
            <a:ext cx="470662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34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5511800" cy="13919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Rotation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Matrix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multiplication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rotate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Rotation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1383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97937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880105" y="3182238"/>
            <a:ext cx="31496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𝑥′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10">
                <a:latin typeface="Cambria Math"/>
                <a:cs typeface="Cambria Math"/>
              </a:rPr>
              <a:t>𝑦′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6073" y="3394075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48883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697097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781171" y="3205098"/>
            <a:ext cx="761365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  <a:p>
            <a:pPr marL="29209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3607" y="3205098"/>
            <a:ext cx="1070610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  <a:p>
            <a:pPr algn="r" marR="21590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80746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61" y="0"/>
                </a:moveTo>
                <a:lnTo>
                  <a:pt x="0" y="0"/>
                </a:lnTo>
                <a:lnTo>
                  <a:pt x="0" y="15240"/>
                </a:lnTo>
                <a:lnTo>
                  <a:pt x="53352" y="15240"/>
                </a:lnTo>
                <a:lnTo>
                  <a:pt x="53352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61" y="706120"/>
                </a:lnTo>
                <a:lnTo>
                  <a:pt x="87261" y="689610"/>
                </a:lnTo>
                <a:lnTo>
                  <a:pt x="87261" y="15240"/>
                </a:lnTo>
                <a:lnTo>
                  <a:pt x="87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274181" y="330707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356984" y="3130423"/>
            <a:ext cx="224154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45994" y="4500143"/>
            <a:ext cx="2837180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  <a:tabLst>
                <a:tab pos="1649730" algn="l"/>
              </a:tabLst>
            </a:pPr>
            <a:r>
              <a:rPr dirty="0" sz="2800" spc="30">
                <a:latin typeface="Calibri"/>
                <a:cs typeface="Calibri"/>
              </a:rPr>
              <a:t>x’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cos𝞱x	−</a:t>
            </a:r>
            <a:r>
              <a:rPr dirty="0" sz="2800" spc="-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sin𝞱</a:t>
            </a:r>
            <a:r>
              <a:rPr dirty="0" sz="2800" spc="-5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1635760" algn="l"/>
              </a:tabLst>
            </a:pPr>
            <a:r>
              <a:rPr dirty="0" sz="2800" spc="35">
                <a:latin typeface="Calibri"/>
                <a:cs typeface="Calibri"/>
              </a:rPr>
              <a:t>y’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sin</a:t>
            </a:r>
            <a:r>
              <a:rPr dirty="0" sz="2800" spc="-5">
                <a:latin typeface="Cambria Math"/>
                <a:cs typeface="Cambria Math"/>
              </a:rPr>
              <a:t>𝞱</a:t>
            </a:r>
            <a:r>
              <a:rPr dirty="0" sz="2800" spc="-5">
                <a:latin typeface="Calibri"/>
                <a:cs typeface="Calibri"/>
              </a:rPr>
              <a:t>x	+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cos</a:t>
            </a:r>
            <a:r>
              <a:rPr dirty="0" sz="2800" spc="-5">
                <a:latin typeface="Cambria Math"/>
                <a:cs typeface="Cambria Math"/>
              </a:rPr>
              <a:t>𝞱</a:t>
            </a:r>
            <a:r>
              <a:rPr dirty="0" sz="2800" spc="-5">
                <a:latin typeface="Calibri"/>
                <a:cs typeface="Calibri"/>
              </a:rPr>
              <a:t>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274304" y="2266949"/>
            <a:ext cx="1427480" cy="1560830"/>
          </a:xfrm>
          <a:custGeom>
            <a:avLst/>
            <a:gdLst/>
            <a:ahLst/>
            <a:cxnLst/>
            <a:rect l="l" t="t" r="r" b="b"/>
            <a:pathLst>
              <a:path w="1427479" h="1560829">
                <a:moveTo>
                  <a:pt x="137160" y="1340866"/>
                </a:moveTo>
                <a:lnTo>
                  <a:pt x="111125" y="1329194"/>
                </a:lnTo>
                <a:lnTo>
                  <a:pt x="76327" y="1407541"/>
                </a:lnTo>
                <a:lnTo>
                  <a:pt x="102362" y="1419225"/>
                </a:lnTo>
                <a:lnTo>
                  <a:pt x="137160" y="1340866"/>
                </a:lnTo>
                <a:close/>
              </a:path>
              <a:path w="1427479" h="1560829">
                <a:moveTo>
                  <a:pt x="183642" y="1236345"/>
                </a:moveTo>
                <a:lnTo>
                  <a:pt x="157480" y="1224788"/>
                </a:lnTo>
                <a:lnTo>
                  <a:pt x="122682" y="1303147"/>
                </a:lnTo>
                <a:lnTo>
                  <a:pt x="148844" y="1314704"/>
                </a:lnTo>
                <a:lnTo>
                  <a:pt x="183642" y="1236345"/>
                </a:lnTo>
                <a:close/>
              </a:path>
              <a:path w="1427479" h="1560829">
                <a:moveTo>
                  <a:pt x="221615" y="1426591"/>
                </a:moveTo>
                <a:lnTo>
                  <a:pt x="206883" y="1402207"/>
                </a:lnTo>
                <a:lnTo>
                  <a:pt x="133477" y="1446403"/>
                </a:lnTo>
                <a:lnTo>
                  <a:pt x="148209" y="1470914"/>
                </a:lnTo>
                <a:lnTo>
                  <a:pt x="221615" y="1426591"/>
                </a:lnTo>
                <a:close/>
              </a:path>
              <a:path w="1427479" h="1560829">
                <a:moveTo>
                  <a:pt x="229997" y="1131951"/>
                </a:moveTo>
                <a:lnTo>
                  <a:pt x="203835" y="1120267"/>
                </a:lnTo>
                <a:lnTo>
                  <a:pt x="169037" y="1198626"/>
                </a:lnTo>
                <a:lnTo>
                  <a:pt x="195199" y="1210310"/>
                </a:lnTo>
                <a:lnTo>
                  <a:pt x="229997" y="1131951"/>
                </a:lnTo>
                <a:close/>
              </a:path>
              <a:path w="1427479" h="1560829">
                <a:moveTo>
                  <a:pt x="276352" y="1027430"/>
                </a:moveTo>
                <a:lnTo>
                  <a:pt x="250317" y="1015873"/>
                </a:lnTo>
                <a:lnTo>
                  <a:pt x="215519" y="1094232"/>
                </a:lnTo>
                <a:lnTo>
                  <a:pt x="241554" y="1105789"/>
                </a:lnTo>
                <a:lnTo>
                  <a:pt x="276352" y="1027430"/>
                </a:lnTo>
                <a:close/>
              </a:path>
              <a:path w="1427479" h="1560829">
                <a:moveTo>
                  <a:pt x="319405" y="1367663"/>
                </a:moveTo>
                <a:lnTo>
                  <a:pt x="304673" y="1343152"/>
                </a:lnTo>
                <a:lnTo>
                  <a:pt x="231267" y="1387475"/>
                </a:lnTo>
                <a:lnTo>
                  <a:pt x="245999" y="1411859"/>
                </a:lnTo>
                <a:lnTo>
                  <a:pt x="319405" y="1367663"/>
                </a:lnTo>
                <a:close/>
              </a:path>
              <a:path w="1427479" h="1560829">
                <a:moveTo>
                  <a:pt x="322834" y="923036"/>
                </a:moveTo>
                <a:lnTo>
                  <a:pt x="296672" y="911479"/>
                </a:lnTo>
                <a:lnTo>
                  <a:pt x="261874" y="989711"/>
                </a:lnTo>
                <a:lnTo>
                  <a:pt x="288036" y="1001395"/>
                </a:lnTo>
                <a:lnTo>
                  <a:pt x="322834" y="923036"/>
                </a:lnTo>
                <a:close/>
              </a:path>
              <a:path w="1427479" h="1560829">
                <a:moveTo>
                  <a:pt x="369189" y="818515"/>
                </a:moveTo>
                <a:lnTo>
                  <a:pt x="343027" y="806958"/>
                </a:lnTo>
                <a:lnTo>
                  <a:pt x="308229" y="885317"/>
                </a:lnTo>
                <a:lnTo>
                  <a:pt x="334391" y="896874"/>
                </a:lnTo>
                <a:lnTo>
                  <a:pt x="369189" y="818515"/>
                </a:lnTo>
                <a:close/>
              </a:path>
              <a:path w="1427479" h="1560829">
                <a:moveTo>
                  <a:pt x="415544" y="714121"/>
                </a:moveTo>
                <a:lnTo>
                  <a:pt x="389509" y="702564"/>
                </a:lnTo>
                <a:lnTo>
                  <a:pt x="354711" y="780796"/>
                </a:lnTo>
                <a:lnTo>
                  <a:pt x="380746" y="792480"/>
                </a:lnTo>
                <a:lnTo>
                  <a:pt x="415544" y="714121"/>
                </a:lnTo>
                <a:close/>
              </a:path>
              <a:path w="1427479" h="1560829">
                <a:moveTo>
                  <a:pt x="417322" y="1308620"/>
                </a:moveTo>
                <a:lnTo>
                  <a:pt x="402590" y="1284097"/>
                </a:lnTo>
                <a:lnTo>
                  <a:pt x="329184" y="1328432"/>
                </a:lnTo>
                <a:lnTo>
                  <a:pt x="343916" y="1352804"/>
                </a:lnTo>
                <a:lnTo>
                  <a:pt x="417322" y="1308620"/>
                </a:lnTo>
                <a:close/>
              </a:path>
              <a:path w="1427479" h="1560829">
                <a:moveTo>
                  <a:pt x="462026" y="609600"/>
                </a:moveTo>
                <a:lnTo>
                  <a:pt x="435864" y="598043"/>
                </a:lnTo>
                <a:lnTo>
                  <a:pt x="401066" y="676402"/>
                </a:lnTo>
                <a:lnTo>
                  <a:pt x="427228" y="687959"/>
                </a:lnTo>
                <a:lnTo>
                  <a:pt x="462026" y="609600"/>
                </a:lnTo>
                <a:close/>
              </a:path>
              <a:path w="1427479" h="1560829">
                <a:moveTo>
                  <a:pt x="508381" y="505206"/>
                </a:moveTo>
                <a:lnTo>
                  <a:pt x="482346" y="493649"/>
                </a:lnTo>
                <a:lnTo>
                  <a:pt x="447548" y="571881"/>
                </a:lnTo>
                <a:lnTo>
                  <a:pt x="473583" y="583565"/>
                </a:lnTo>
                <a:lnTo>
                  <a:pt x="508381" y="505206"/>
                </a:lnTo>
                <a:close/>
              </a:path>
              <a:path w="1427479" h="1560829">
                <a:moveTo>
                  <a:pt x="515239" y="1249553"/>
                </a:moveTo>
                <a:lnTo>
                  <a:pt x="500507" y="1225042"/>
                </a:lnTo>
                <a:lnTo>
                  <a:pt x="427101" y="1269365"/>
                </a:lnTo>
                <a:lnTo>
                  <a:pt x="441833" y="1293876"/>
                </a:lnTo>
                <a:lnTo>
                  <a:pt x="515239" y="1249553"/>
                </a:lnTo>
                <a:close/>
              </a:path>
              <a:path w="1427479" h="1560829">
                <a:moveTo>
                  <a:pt x="554863" y="400685"/>
                </a:moveTo>
                <a:lnTo>
                  <a:pt x="528701" y="389128"/>
                </a:lnTo>
                <a:lnTo>
                  <a:pt x="493903" y="467487"/>
                </a:lnTo>
                <a:lnTo>
                  <a:pt x="520065" y="479044"/>
                </a:lnTo>
                <a:lnTo>
                  <a:pt x="554863" y="400685"/>
                </a:lnTo>
                <a:close/>
              </a:path>
              <a:path w="1427479" h="1560829">
                <a:moveTo>
                  <a:pt x="613156" y="1190498"/>
                </a:moveTo>
                <a:lnTo>
                  <a:pt x="598297" y="1166114"/>
                </a:lnTo>
                <a:lnTo>
                  <a:pt x="524891" y="1210310"/>
                </a:lnTo>
                <a:lnTo>
                  <a:pt x="539750" y="1234821"/>
                </a:lnTo>
                <a:lnTo>
                  <a:pt x="613156" y="1190498"/>
                </a:lnTo>
                <a:close/>
              </a:path>
              <a:path w="1427479" h="1560829">
                <a:moveTo>
                  <a:pt x="624713" y="313690"/>
                </a:moveTo>
                <a:lnTo>
                  <a:pt x="623404" y="284734"/>
                </a:lnTo>
                <a:lnTo>
                  <a:pt x="620395" y="217932"/>
                </a:lnTo>
                <a:lnTo>
                  <a:pt x="546481" y="278892"/>
                </a:lnTo>
                <a:lnTo>
                  <a:pt x="572503" y="290474"/>
                </a:lnTo>
                <a:lnTo>
                  <a:pt x="540258" y="362966"/>
                </a:lnTo>
                <a:lnTo>
                  <a:pt x="566420" y="374650"/>
                </a:lnTo>
                <a:lnTo>
                  <a:pt x="598639" y="302094"/>
                </a:lnTo>
                <a:lnTo>
                  <a:pt x="624713" y="313690"/>
                </a:lnTo>
                <a:close/>
              </a:path>
              <a:path w="1427479" h="1560829">
                <a:moveTo>
                  <a:pt x="710946" y="1131570"/>
                </a:moveTo>
                <a:lnTo>
                  <a:pt x="696214" y="1107059"/>
                </a:lnTo>
                <a:lnTo>
                  <a:pt x="622808" y="1151382"/>
                </a:lnTo>
                <a:lnTo>
                  <a:pt x="637540" y="1175766"/>
                </a:lnTo>
                <a:lnTo>
                  <a:pt x="710946" y="1131570"/>
                </a:lnTo>
                <a:close/>
              </a:path>
              <a:path w="1427479" h="1560829">
                <a:moveTo>
                  <a:pt x="808863" y="1072515"/>
                </a:moveTo>
                <a:lnTo>
                  <a:pt x="794131" y="1048004"/>
                </a:lnTo>
                <a:lnTo>
                  <a:pt x="720725" y="1092327"/>
                </a:lnTo>
                <a:lnTo>
                  <a:pt x="735457" y="1116711"/>
                </a:lnTo>
                <a:lnTo>
                  <a:pt x="808863" y="1072515"/>
                </a:lnTo>
                <a:close/>
              </a:path>
              <a:path w="1427479" h="1560829">
                <a:moveTo>
                  <a:pt x="906780" y="1013460"/>
                </a:moveTo>
                <a:lnTo>
                  <a:pt x="892048" y="988949"/>
                </a:lnTo>
                <a:lnTo>
                  <a:pt x="818642" y="1033272"/>
                </a:lnTo>
                <a:lnTo>
                  <a:pt x="833374" y="1057783"/>
                </a:lnTo>
                <a:lnTo>
                  <a:pt x="906780" y="1013460"/>
                </a:lnTo>
                <a:close/>
              </a:path>
              <a:path w="1427479" h="1560829">
                <a:moveTo>
                  <a:pt x="1004570" y="954405"/>
                </a:moveTo>
                <a:lnTo>
                  <a:pt x="989838" y="930021"/>
                </a:lnTo>
                <a:lnTo>
                  <a:pt x="916432" y="974217"/>
                </a:lnTo>
                <a:lnTo>
                  <a:pt x="931164" y="998728"/>
                </a:lnTo>
                <a:lnTo>
                  <a:pt x="1004570" y="954405"/>
                </a:lnTo>
                <a:close/>
              </a:path>
              <a:path w="1427479" h="1560829">
                <a:moveTo>
                  <a:pt x="1072642" y="799211"/>
                </a:moveTo>
                <a:lnTo>
                  <a:pt x="1072261" y="781050"/>
                </a:lnTo>
                <a:lnTo>
                  <a:pt x="1072261" y="780542"/>
                </a:lnTo>
                <a:lnTo>
                  <a:pt x="1070610" y="758825"/>
                </a:lnTo>
                <a:lnTo>
                  <a:pt x="1068158" y="739140"/>
                </a:lnTo>
                <a:lnTo>
                  <a:pt x="1067943" y="737362"/>
                </a:lnTo>
                <a:lnTo>
                  <a:pt x="1064564" y="718693"/>
                </a:lnTo>
                <a:lnTo>
                  <a:pt x="1064133" y="716280"/>
                </a:lnTo>
                <a:lnTo>
                  <a:pt x="1060005" y="698627"/>
                </a:lnTo>
                <a:lnTo>
                  <a:pt x="1059307" y="695579"/>
                </a:lnTo>
                <a:lnTo>
                  <a:pt x="1054417" y="678942"/>
                </a:lnTo>
                <a:lnTo>
                  <a:pt x="1053338" y="675259"/>
                </a:lnTo>
                <a:lnTo>
                  <a:pt x="1047953" y="659638"/>
                </a:lnTo>
                <a:lnTo>
                  <a:pt x="1046480" y="655320"/>
                </a:lnTo>
                <a:lnTo>
                  <a:pt x="1038733" y="636016"/>
                </a:lnTo>
                <a:lnTo>
                  <a:pt x="1032408" y="622554"/>
                </a:lnTo>
                <a:lnTo>
                  <a:pt x="1029843" y="617093"/>
                </a:lnTo>
                <a:lnTo>
                  <a:pt x="1023289" y="604774"/>
                </a:lnTo>
                <a:lnTo>
                  <a:pt x="1020064" y="598678"/>
                </a:lnTo>
                <a:lnTo>
                  <a:pt x="1013434" y="587502"/>
                </a:lnTo>
                <a:lnTo>
                  <a:pt x="1009523" y="580898"/>
                </a:lnTo>
                <a:lnTo>
                  <a:pt x="1002792" y="570738"/>
                </a:lnTo>
                <a:lnTo>
                  <a:pt x="998093" y="563626"/>
                </a:lnTo>
                <a:lnTo>
                  <a:pt x="985774" y="546862"/>
                </a:lnTo>
                <a:lnTo>
                  <a:pt x="972566" y="530733"/>
                </a:lnTo>
                <a:lnTo>
                  <a:pt x="958850" y="515366"/>
                </a:lnTo>
                <a:lnTo>
                  <a:pt x="953096" y="509524"/>
                </a:lnTo>
                <a:lnTo>
                  <a:pt x="944245" y="500507"/>
                </a:lnTo>
                <a:lnTo>
                  <a:pt x="939203" y="495935"/>
                </a:lnTo>
                <a:lnTo>
                  <a:pt x="928878" y="486537"/>
                </a:lnTo>
                <a:lnTo>
                  <a:pt x="924610" y="482981"/>
                </a:lnTo>
                <a:lnTo>
                  <a:pt x="912876" y="473202"/>
                </a:lnTo>
                <a:lnTo>
                  <a:pt x="896239" y="460502"/>
                </a:lnTo>
                <a:lnTo>
                  <a:pt x="894562" y="459359"/>
                </a:lnTo>
                <a:lnTo>
                  <a:pt x="878967" y="448691"/>
                </a:lnTo>
                <a:lnTo>
                  <a:pt x="862698" y="438658"/>
                </a:lnTo>
                <a:lnTo>
                  <a:pt x="861060" y="437642"/>
                </a:lnTo>
                <a:lnTo>
                  <a:pt x="846505" y="429514"/>
                </a:lnTo>
                <a:lnTo>
                  <a:pt x="842645" y="427355"/>
                </a:lnTo>
                <a:lnTo>
                  <a:pt x="830110" y="421132"/>
                </a:lnTo>
                <a:lnTo>
                  <a:pt x="823722" y="417957"/>
                </a:lnTo>
                <a:lnTo>
                  <a:pt x="813790" y="413639"/>
                </a:lnTo>
                <a:lnTo>
                  <a:pt x="804164" y="409448"/>
                </a:lnTo>
                <a:lnTo>
                  <a:pt x="784225" y="401828"/>
                </a:lnTo>
                <a:lnTo>
                  <a:pt x="783450" y="401574"/>
                </a:lnTo>
                <a:lnTo>
                  <a:pt x="769175" y="396875"/>
                </a:lnTo>
                <a:lnTo>
                  <a:pt x="763778" y="395097"/>
                </a:lnTo>
                <a:lnTo>
                  <a:pt x="756869" y="393192"/>
                </a:lnTo>
                <a:lnTo>
                  <a:pt x="743077" y="389382"/>
                </a:lnTo>
                <a:lnTo>
                  <a:pt x="721741" y="384429"/>
                </a:lnTo>
                <a:lnTo>
                  <a:pt x="700151" y="380746"/>
                </a:lnTo>
                <a:lnTo>
                  <a:pt x="687489" y="379666"/>
                </a:lnTo>
                <a:lnTo>
                  <a:pt x="687539" y="378587"/>
                </a:lnTo>
                <a:lnTo>
                  <a:pt x="688848" y="347345"/>
                </a:lnTo>
                <a:lnTo>
                  <a:pt x="611124" y="382270"/>
                </a:lnTo>
                <a:lnTo>
                  <a:pt x="685673" y="423545"/>
                </a:lnTo>
                <a:lnTo>
                  <a:pt x="686968" y="392353"/>
                </a:lnTo>
                <a:lnTo>
                  <a:pt x="698754" y="393319"/>
                </a:lnTo>
                <a:lnTo>
                  <a:pt x="698246" y="393192"/>
                </a:lnTo>
                <a:lnTo>
                  <a:pt x="719455" y="397002"/>
                </a:lnTo>
                <a:lnTo>
                  <a:pt x="719074" y="396875"/>
                </a:lnTo>
                <a:lnTo>
                  <a:pt x="740029" y="401701"/>
                </a:lnTo>
                <a:lnTo>
                  <a:pt x="739775" y="401574"/>
                </a:lnTo>
                <a:lnTo>
                  <a:pt x="760222" y="407289"/>
                </a:lnTo>
                <a:lnTo>
                  <a:pt x="759968" y="407289"/>
                </a:lnTo>
                <a:lnTo>
                  <a:pt x="780161" y="413766"/>
                </a:lnTo>
                <a:lnTo>
                  <a:pt x="779907" y="413639"/>
                </a:lnTo>
                <a:lnTo>
                  <a:pt x="799465" y="421259"/>
                </a:lnTo>
                <a:lnTo>
                  <a:pt x="818515" y="429641"/>
                </a:lnTo>
                <a:lnTo>
                  <a:pt x="836930" y="438658"/>
                </a:lnTo>
                <a:lnTo>
                  <a:pt x="836549" y="438531"/>
                </a:lnTo>
                <a:lnTo>
                  <a:pt x="854583" y="448564"/>
                </a:lnTo>
                <a:lnTo>
                  <a:pt x="854786" y="448691"/>
                </a:lnTo>
                <a:lnTo>
                  <a:pt x="872236" y="459359"/>
                </a:lnTo>
                <a:lnTo>
                  <a:pt x="871855" y="459232"/>
                </a:lnTo>
                <a:lnTo>
                  <a:pt x="889000" y="470916"/>
                </a:lnTo>
                <a:lnTo>
                  <a:pt x="888746" y="470789"/>
                </a:lnTo>
                <a:lnTo>
                  <a:pt x="888911" y="470916"/>
                </a:lnTo>
                <a:lnTo>
                  <a:pt x="905129" y="483235"/>
                </a:lnTo>
                <a:lnTo>
                  <a:pt x="904875" y="482981"/>
                </a:lnTo>
                <a:lnTo>
                  <a:pt x="920623" y="496189"/>
                </a:lnTo>
                <a:lnTo>
                  <a:pt x="935456" y="509765"/>
                </a:lnTo>
                <a:lnTo>
                  <a:pt x="949452" y="523875"/>
                </a:lnTo>
                <a:lnTo>
                  <a:pt x="949667" y="524129"/>
                </a:lnTo>
                <a:lnTo>
                  <a:pt x="962914" y="538988"/>
                </a:lnTo>
                <a:lnTo>
                  <a:pt x="963015" y="539115"/>
                </a:lnTo>
                <a:lnTo>
                  <a:pt x="975868" y="554736"/>
                </a:lnTo>
                <a:lnTo>
                  <a:pt x="975614" y="554482"/>
                </a:lnTo>
                <a:lnTo>
                  <a:pt x="975791" y="554736"/>
                </a:lnTo>
                <a:lnTo>
                  <a:pt x="987679" y="570992"/>
                </a:lnTo>
                <a:lnTo>
                  <a:pt x="987552" y="570738"/>
                </a:lnTo>
                <a:lnTo>
                  <a:pt x="998728" y="587756"/>
                </a:lnTo>
                <a:lnTo>
                  <a:pt x="998601" y="587502"/>
                </a:lnTo>
                <a:lnTo>
                  <a:pt x="1009142" y="605028"/>
                </a:lnTo>
                <a:lnTo>
                  <a:pt x="1018451" y="622668"/>
                </a:lnTo>
                <a:lnTo>
                  <a:pt x="1018527" y="622808"/>
                </a:lnTo>
                <a:lnTo>
                  <a:pt x="1026922" y="640969"/>
                </a:lnTo>
                <a:lnTo>
                  <a:pt x="1027023" y="641223"/>
                </a:lnTo>
                <a:lnTo>
                  <a:pt x="1034669" y="660019"/>
                </a:lnTo>
                <a:lnTo>
                  <a:pt x="1041273" y="679196"/>
                </a:lnTo>
                <a:lnTo>
                  <a:pt x="1041273" y="678942"/>
                </a:lnTo>
                <a:lnTo>
                  <a:pt x="1046988" y="698881"/>
                </a:lnTo>
                <a:lnTo>
                  <a:pt x="1046988" y="698627"/>
                </a:lnTo>
                <a:lnTo>
                  <a:pt x="1051687" y="718947"/>
                </a:lnTo>
                <a:lnTo>
                  <a:pt x="1051687" y="718693"/>
                </a:lnTo>
                <a:lnTo>
                  <a:pt x="1055370" y="739394"/>
                </a:lnTo>
                <a:lnTo>
                  <a:pt x="1055370" y="739140"/>
                </a:lnTo>
                <a:lnTo>
                  <a:pt x="1058037" y="760222"/>
                </a:lnTo>
                <a:lnTo>
                  <a:pt x="1057910" y="759968"/>
                </a:lnTo>
                <a:lnTo>
                  <a:pt x="1057922" y="760222"/>
                </a:lnTo>
                <a:lnTo>
                  <a:pt x="1059561" y="781304"/>
                </a:lnTo>
                <a:lnTo>
                  <a:pt x="1059942" y="799465"/>
                </a:lnTo>
                <a:lnTo>
                  <a:pt x="1072642" y="799211"/>
                </a:lnTo>
                <a:close/>
              </a:path>
              <a:path w="1427479" h="1560829">
                <a:moveTo>
                  <a:pt x="1102487" y="895477"/>
                </a:moveTo>
                <a:lnTo>
                  <a:pt x="1087755" y="870966"/>
                </a:lnTo>
                <a:lnTo>
                  <a:pt x="1014349" y="915162"/>
                </a:lnTo>
                <a:lnTo>
                  <a:pt x="1029081" y="939673"/>
                </a:lnTo>
                <a:lnTo>
                  <a:pt x="1102487" y="895477"/>
                </a:lnTo>
                <a:close/>
              </a:path>
              <a:path w="1427479" h="1560829">
                <a:moveTo>
                  <a:pt x="1200404" y="836422"/>
                </a:moveTo>
                <a:lnTo>
                  <a:pt x="1185672" y="811911"/>
                </a:lnTo>
                <a:lnTo>
                  <a:pt x="1112266" y="856234"/>
                </a:lnTo>
                <a:lnTo>
                  <a:pt x="1126998" y="880618"/>
                </a:lnTo>
                <a:lnTo>
                  <a:pt x="1200404" y="836422"/>
                </a:lnTo>
                <a:close/>
              </a:path>
              <a:path w="1427479" h="1560829">
                <a:moveTo>
                  <a:pt x="1298321" y="777367"/>
                </a:moveTo>
                <a:lnTo>
                  <a:pt x="1283462" y="752856"/>
                </a:lnTo>
                <a:lnTo>
                  <a:pt x="1210056" y="797179"/>
                </a:lnTo>
                <a:lnTo>
                  <a:pt x="1224915" y="821690"/>
                </a:lnTo>
                <a:lnTo>
                  <a:pt x="1298321" y="777367"/>
                </a:lnTo>
                <a:close/>
              </a:path>
              <a:path w="1427479" h="1560829">
                <a:moveTo>
                  <a:pt x="1427480" y="1517904"/>
                </a:moveTo>
                <a:lnTo>
                  <a:pt x="1398816" y="1503553"/>
                </a:lnTo>
                <a:lnTo>
                  <a:pt x="1341755" y="1474978"/>
                </a:lnTo>
                <a:lnTo>
                  <a:pt x="1341755" y="1503553"/>
                </a:lnTo>
                <a:lnTo>
                  <a:pt x="94030" y="1503553"/>
                </a:lnTo>
                <a:lnTo>
                  <a:pt x="123698" y="1485646"/>
                </a:lnTo>
                <a:lnTo>
                  <a:pt x="108966" y="1461262"/>
                </a:lnTo>
                <a:lnTo>
                  <a:pt x="74472" y="1482039"/>
                </a:lnTo>
                <a:lnTo>
                  <a:pt x="90805" y="1445260"/>
                </a:lnTo>
                <a:lnTo>
                  <a:pt x="64643" y="1433703"/>
                </a:lnTo>
                <a:lnTo>
                  <a:pt x="57150" y="1450581"/>
                </a:lnTo>
                <a:lnTo>
                  <a:pt x="57150" y="85725"/>
                </a:lnTo>
                <a:lnTo>
                  <a:pt x="85725" y="85725"/>
                </a:lnTo>
                <a:lnTo>
                  <a:pt x="78613" y="71501"/>
                </a:lnTo>
                <a:lnTo>
                  <a:pt x="42926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1517523"/>
                </a:lnTo>
                <a:lnTo>
                  <a:pt x="42202" y="1517523"/>
                </a:lnTo>
                <a:lnTo>
                  <a:pt x="42926" y="1517840"/>
                </a:lnTo>
                <a:lnTo>
                  <a:pt x="42926" y="1532128"/>
                </a:lnTo>
                <a:lnTo>
                  <a:pt x="1341755" y="1532128"/>
                </a:lnTo>
                <a:lnTo>
                  <a:pt x="1341755" y="1560703"/>
                </a:lnTo>
                <a:lnTo>
                  <a:pt x="1398981" y="1532128"/>
                </a:lnTo>
                <a:lnTo>
                  <a:pt x="1427480" y="1517904"/>
                </a:lnTo>
                <a:close/>
              </a:path>
              <a:path w="1427479" h="1560829">
                <a:moveTo>
                  <a:pt x="1427480" y="682752"/>
                </a:moveTo>
                <a:lnTo>
                  <a:pt x="1331976" y="690372"/>
                </a:lnTo>
                <a:lnTo>
                  <a:pt x="1346657" y="714781"/>
                </a:lnTo>
                <a:lnTo>
                  <a:pt x="1307973" y="738124"/>
                </a:lnTo>
                <a:lnTo>
                  <a:pt x="1322705" y="762635"/>
                </a:lnTo>
                <a:lnTo>
                  <a:pt x="1361414" y="739279"/>
                </a:lnTo>
                <a:lnTo>
                  <a:pt x="1376172" y="763778"/>
                </a:lnTo>
                <a:lnTo>
                  <a:pt x="1411871" y="707390"/>
                </a:lnTo>
                <a:lnTo>
                  <a:pt x="1427480" y="6827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0520299" y="29705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31242" y="7620"/>
                </a:lnTo>
                <a:lnTo>
                  <a:pt x="31242" y="20320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894824" y="297052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18542" y="203200"/>
                </a:lnTo>
                <a:lnTo>
                  <a:pt x="18542" y="762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938766" y="2901822"/>
            <a:ext cx="5867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4" algn="l"/>
              </a:tabLst>
            </a:pPr>
            <a:r>
              <a:rPr dirty="0" sz="1800">
                <a:latin typeface="Cambria Math"/>
                <a:cs typeface="Cambria Math"/>
              </a:rPr>
              <a:t>𝑥	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37497" y="2798826"/>
            <a:ext cx="1670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𝞱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68791" y="2058669"/>
            <a:ext cx="783590" cy="212090"/>
          </a:xfrm>
          <a:custGeom>
            <a:avLst/>
            <a:gdLst/>
            <a:ahLst/>
            <a:cxnLst/>
            <a:rect l="l" t="t" r="r" b="b"/>
            <a:pathLst>
              <a:path w="783590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83590" h="212089">
                <a:moveTo>
                  <a:pt x="783590" y="0"/>
                </a:moveTo>
                <a:lnTo>
                  <a:pt x="733806" y="0"/>
                </a:lnTo>
                <a:lnTo>
                  <a:pt x="733806" y="8890"/>
                </a:lnTo>
                <a:lnTo>
                  <a:pt x="765048" y="8890"/>
                </a:lnTo>
                <a:lnTo>
                  <a:pt x="765048" y="204470"/>
                </a:lnTo>
                <a:lnTo>
                  <a:pt x="733806" y="204470"/>
                </a:lnTo>
                <a:lnTo>
                  <a:pt x="733806" y="212090"/>
                </a:lnTo>
                <a:lnTo>
                  <a:pt x="783590" y="212090"/>
                </a:lnTo>
                <a:lnTo>
                  <a:pt x="783590" y="204470"/>
                </a:lnTo>
                <a:lnTo>
                  <a:pt x="783590" y="8890"/>
                </a:lnTo>
                <a:lnTo>
                  <a:pt x="783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912732" y="1989531"/>
            <a:ext cx="69913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8475" algn="l"/>
              </a:tabLst>
            </a:pPr>
            <a:r>
              <a:rPr dirty="0" sz="1800">
                <a:latin typeface="Cambria Math"/>
                <a:cs typeface="Cambria Math"/>
              </a:rPr>
              <a:t>𝑥′</a:t>
            </a:r>
            <a:r>
              <a:rPr dirty="0" sz="1800">
                <a:latin typeface="Cambria Math"/>
                <a:cs typeface="Cambria Math"/>
              </a:rPr>
              <a:t>	</a:t>
            </a:r>
            <a:r>
              <a:rPr dirty="0" sz="1800" spc="-5">
                <a:latin typeface="Cambria Math"/>
                <a:cs typeface="Cambria Math"/>
              </a:rPr>
              <a:t>𝑦′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4062095" cy="183832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Rotating </a:t>
            </a:r>
            <a:r>
              <a:rPr dirty="0" sz="2800" spc="-10">
                <a:latin typeface="Calibri"/>
                <a:cs typeface="Calibri"/>
              </a:rPr>
              <a:t>axis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first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  <a:tab pos="2185035" algn="l"/>
              </a:tabLst>
            </a:pPr>
            <a:r>
              <a:rPr dirty="0" sz="2800" spc="-35">
                <a:latin typeface="Calibri"/>
                <a:cs typeface="Calibri"/>
              </a:rPr>
              <a:t>Vector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[x	y]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projection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axis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10">
                <a:latin typeface="Calibri"/>
                <a:cs typeface="Calibri"/>
              </a:rPr>
              <a:t> projection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of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10">
                <a:latin typeface="Calibri"/>
                <a:cs typeface="Calibri"/>
              </a:rPr>
              <a:t> axis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7068" y="2314955"/>
            <a:ext cx="4883143" cy="33726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5158105" cy="217868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3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rotate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axis,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find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x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x-axis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y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component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y-axis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Arial MT"/>
              <a:buChar char="•"/>
            </a:pPr>
            <a:endParaRPr sz="30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Remember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vector </a:t>
            </a:r>
            <a:r>
              <a:rPr dirty="0" sz="2800" spc="-10">
                <a:latin typeface="Calibri"/>
                <a:cs typeface="Calibri"/>
              </a:rPr>
              <a:t>dot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product?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7068" y="2314955"/>
            <a:ext cx="4883143" cy="33726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1911" y="4316998"/>
            <a:ext cx="2508738" cy="194305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4661535" cy="3799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Now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need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x 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axis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800">
              <a:latin typeface="Calibri"/>
              <a:cs typeface="Calibri"/>
            </a:endParaRPr>
          </a:p>
          <a:p>
            <a:pPr algn="ctr" marL="113030">
              <a:lnSpc>
                <a:spcPct val="100000"/>
              </a:lnSpc>
            </a:pPr>
            <a:r>
              <a:rPr dirty="0" sz="2800" spc="30">
                <a:latin typeface="Calibri"/>
                <a:cs typeface="Calibri"/>
              </a:rPr>
              <a:t>x’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 </a:t>
            </a:r>
            <a:r>
              <a:rPr dirty="0" sz="2800" spc="-5" b="1">
                <a:latin typeface="Calibri"/>
                <a:cs typeface="Calibri"/>
              </a:rPr>
              <a:t>dot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x-axis</a:t>
            </a:r>
            <a:endParaRPr sz="2800">
              <a:latin typeface="Calibri"/>
              <a:cs typeface="Calibri"/>
            </a:endParaRPr>
          </a:p>
          <a:p>
            <a:pPr algn="ctr" marL="126364">
              <a:lnSpc>
                <a:spcPct val="100000"/>
              </a:lnSpc>
              <a:spcBef>
                <a:spcPts val="660"/>
              </a:spcBef>
            </a:pPr>
            <a:r>
              <a:rPr dirty="0" sz="2800" spc="35">
                <a:latin typeface="Calibri"/>
                <a:cs typeface="Calibri"/>
              </a:rPr>
              <a:t>y’</a:t>
            </a:r>
            <a:r>
              <a:rPr dirty="0" sz="2800" spc="-5">
                <a:latin typeface="Calibri"/>
                <a:cs typeface="Calibri"/>
              </a:rPr>
              <a:t> 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dot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y-axis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For rotation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𝞱</a:t>
            </a:r>
            <a:endParaRPr sz="2800">
              <a:latin typeface="Cambria Math"/>
              <a:cs typeface="Cambria Math"/>
            </a:endParaRPr>
          </a:p>
          <a:p>
            <a:pPr lvl="1" marL="698500" indent="-229235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10">
                <a:latin typeface="Calibri"/>
                <a:cs typeface="Calibri"/>
              </a:rPr>
              <a:t> x-axis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[cos</a:t>
            </a:r>
            <a:r>
              <a:rPr dirty="0" sz="2400" spc="-10">
                <a:latin typeface="Cambria Math"/>
                <a:cs typeface="Cambria Math"/>
              </a:rPr>
              <a:t>𝞱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libri"/>
                <a:cs typeface="Calibri"/>
              </a:rPr>
              <a:t>sin</a:t>
            </a:r>
            <a:r>
              <a:rPr dirty="0" sz="2400" spc="-5">
                <a:latin typeface="Cambria Math"/>
                <a:cs typeface="Cambria Math"/>
              </a:rPr>
              <a:t>𝞱]</a:t>
            </a:r>
            <a:endParaRPr sz="2400">
              <a:latin typeface="Cambria Math"/>
              <a:cs typeface="Cambria Math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New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y-axis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[-sin</a:t>
            </a:r>
            <a:r>
              <a:rPr dirty="0" sz="2400" spc="-5">
                <a:latin typeface="Cambria Math"/>
                <a:cs typeface="Cambria Math"/>
              </a:rPr>
              <a:t>𝞱,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libri"/>
                <a:cs typeface="Calibri"/>
              </a:rPr>
              <a:t>cos</a:t>
            </a:r>
            <a:r>
              <a:rPr dirty="0" sz="2400" spc="-10">
                <a:latin typeface="Cambria Math"/>
                <a:cs typeface="Cambria Math"/>
              </a:rPr>
              <a:t>𝞱]</a:t>
            </a:r>
            <a:endParaRPr sz="24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57068" y="2314955"/>
            <a:ext cx="4883143" cy="337261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1594" y="2489072"/>
            <a:ext cx="345186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</a:t>
            </a:r>
            <a:r>
              <a:rPr dirty="0" spc="-80"/>
              <a:t>s</a:t>
            </a:r>
            <a:r>
              <a:rPr dirty="0"/>
              <a:t>tions?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287645" cy="347789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770"/>
              </a:spcBef>
            </a:pPr>
            <a:r>
              <a:rPr dirty="0" sz="2800" spc="30">
                <a:latin typeface="Calibri"/>
                <a:cs typeface="Calibri"/>
              </a:rPr>
              <a:t>x’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 </a:t>
            </a:r>
            <a:r>
              <a:rPr dirty="0" sz="2800" spc="-5" b="1">
                <a:latin typeface="Calibri"/>
                <a:cs typeface="Calibri"/>
              </a:rPr>
              <a:t>dot</a:t>
            </a:r>
            <a:r>
              <a:rPr dirty="0" sz="2800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x-axis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70"/>
              </a:spcBef>
            </a:pPr>
            <a:r>
              <a:rPr dirty="0" sz="2800" spc="30">
                <a:latin typeface="Calibri"/>
                <a:cs typeface="Calibri"/>
              </a:rPr>
              <a:t>y’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dot</a:t>
            </a:r>
            <a:r>
              <a:rPr dirty="0" sz="2800" spc="-15" b="1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y-axis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00">
              <a:latin typeface="Calibri"/>
              <a:cs typeface="Calibri"/>
            </a:endParaRPr>
          </a:p>
          <a:p>
            <a:pPr marL="927100" marR="645795">
              <a:lnSpc>
                <a:spcPct val="104600"/>
              </a:lnSpc>
            </a:pP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x-axis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10">
                <a:latin typeface="Calibri"/>
                <a:cs typeface="Calibri"/>
              </a:rPr>
              <a:t> [cos</a:t>
            </a:r>
            <a:r>
              <a:rPr dirty="0" sz="2800" spc="-10">
                <a:latin typeface="Cambria Math"/>
                <a:cs typeface="Cambria Math"/>
              </a:rPr>
              <a:t>𝞱</a:t>
            </a:r>
            <a:r>
              <a:rPr dirty="0" sz="2800" spc="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0">
                <a:latin typeface="Cambria Math"/>
                <a:cs typeface="Cambria Math"/>
              </a:rPr>
              <a:t> </a:t>
            </a:r>
            <a:r>
              <a:rPr dirty="0" sz="2800" spc="-10">
                <a:latin typeface="Calibri"/>
                <a:cs typeface="Calibri"/>
              </a:rPr>
              <a:t>sin</a:t>
            </a:r>
            <a:r>
              <a:rPr dirty="0" sz="2800" spc="-10">
                <a:latin typeface="Cambria Math"/>
                <a:cs typeface="Cambria Math"/>
              </a:rPr>
              <a:t>𝞱] </a:t>
            </a:r>
            <a:r>
              <a:rPr dirty="0" sz="2800" spc="-600">
                <a:latin typeface="Cambria Math"/>
                <a:cs typeface="Cambria Math"/>
              </a:rPr>
              <a:t> </a:t>
            </a:r>
            <a:r>
              <a:rPr dirty="0" sz="2800" spc="-10">
                <a:latin typeface="Calibri"/>
                <a:cs typeface="Calibri"/>
              </a:rPr>
              <a:t>New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y-axis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=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[-sin</a:t>
            </a:r>
            <a:r>
              <a:rPr dirty="0" sz="2800" spc="-5">
                <a:latin typeface="Cambria Math"/>
                <a:cs typeface="Cambria Math"/>
              </a:rPr>
              <a:t>𝞱,</a:t>
            </a:r>
            <a:r>
              <a:rPr dirty="0" sz="2800" spc="25">
                <a:latin typeface="Cambria Math"/>
                <a:cs typeface="Cambria Math"/>
              </a:rPr>
              <a:t> </a:t>
            </a:r>
            <a:r>
              <a:rPr dirty="0" sz="2800" spc="-10">
                <a:latin typeface="Calibri"/>
                <a:cs typeface="Calibri"/>
              </a:rPr>
              <a:t>cos</a:t>
            </a:r>
            <a:r>
              <a:rPr dirty="0" sz="2800" spc="-10">
                <a:latin typeface="Cambria Math"/>
                <a:cs typeface="Cambria Math"/>
              </a:rPr>
              <a:t>𝞱]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2800" spc="-60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form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using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new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axis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6983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3537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5705" y="5218557"/>
            <a:ext cx="31496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𝑥′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10">
                <a:latin typeface="Cambria Math"/>
                <a:cs typeface="Cambria Math"/>
              </a:rPr>
              <a:t>𝑦</a:t>
            </a:r>
            <a:r>
              <a:rPr dirty="0" sz="2800" spc="-15">
                <a:latin typeface="Cambria Math"/>
                <a:cs typeface="Cambria Math"/>
              </a:rPr>
              <a:t>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673" y="5430113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366131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2697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66389" y="5241442"/>
            <a:ext cx="991235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731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0"/>
              </a:lnSpc>
            </a:pPr>
            <a:r>
              <a:rPr dirty="0" sz="2800" spc="-10">
                <a:latin typeface="Cambria Math"/>
                <a:cs typeface="Cambria Math"/>
              </a:rPr>
              <a:t>−</a:t>
            </a: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0415" y="5241442"/>
            <a:ext cx="781685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  <a:p>
            <a:pPr marL="32384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98007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53340" y="15240"/>
                </a:lnTo>
                <a:lnTo>
                  <a:pt x="53340" y="68961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589905" y="534288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5240"/>
                </a:lnTo>
                <a:lnTo>
                  <a:pt x="0" y="68961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89610"/>
                </a:lnTo>
                <a:lnTo>
                  <a:pt x="34036" y="689610"/>
                </a:lnTo>
                <a:lnTo>
                  <a:pt x="34036" y="15240"/>
                </a:lnTo>
                <a:lnTo>
                  <a:pt x="87249" y="1524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673978" y="5166740"/>
            <a:ext cx="22479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768" y="1964435"/>
            <a:ext cx="4883143" cy="337413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07918"/>
            <a:ext cx="5194300" cy="104965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When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rotate</a:t>
            </a:r>
            <a:r>
              <a:rPr dirty="0" sz="2800" spc="-5">
                <a:latin typeface="Calibri"/>
                <a:cs typeface="Calibri"/>
              </a:rPr>
              <a:t> the</a:t>
            </a:r>
            <a:r>
              <a:rPr dirty="0" sz="2800" spc="-10">
                <a:latin typeface="Calibri"/>
                <a:cs typeface="Calibri"/>
              </a:rPr>
              <a:t> axis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left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60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rotating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vector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right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372201"/>
            <a:ext cx="705294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60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use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rotation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rotate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vector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1055" y="2822448"/>
            <a:ext cx="3672992" cy="253746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6546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 </a:t>
            </a:r>
            <a:r>
              <a:rPr dirty="0" sz="4400"/>
              <a:t>- </a:t>
            </a:r>
            <a:r>
              <a:rPr dirty="0" sz="4400" spc="-25"/>
              <a:t>rotation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pc="-65"/>
              <a:t>We</a:t>
            </a:r>
            <a:r>
              <a:rPr dirty="0" spc="-10"/>
              <a:t> need</a:t>
            </a:r>
            <a:r>
              <a:rPr dirty="0" spc="5"/>
              <a:t> </a:t>
            </a:r>
            <a:r>
              <a:rPr dirty="0" spc="-15"/>
              <a:t>new</a:t>
            </a:r>
            <a:r>
              <a:rPr dirty="0"/>
              <a:t> </a:t>
            </a:r>
            <a:r>
              <a:rPr dirty="0" spc="-5"/>
              <a:t>x</a:t>
            </a:r>
            <a:r>
              <a:rPr dirty="0" spc="-15"/>
              <a:t> </a:t>
            </a:r>
            <a:r>
              <a:rPr dirty="0" spc="-5"/>
              <a:t>y </a:t>
            </a:r>
            <a:r>
              <a:rPr dirty="0" spc="-10"/>
              <a:t>axis </a:t>
            </a:r>
            <a:r>
              <a:rPr dirty="0" spc="-15"/>
              <a:t>coordinates</a:t>
            </a: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>
                <a:latin typeface="Calibri"/>
                <a:cs typeface="Calibri"/>
              </a:rPr>
              <a:t>When</a:t>
            </a:r>
            <a:r>
              <a:rPr dirty="0" sz="2400" spc="-15">
                <a:latin typeface="Calibri"/>
                <a:cs typeface="Calibri"/>
              </a:rPr>
              <a:t> we </a:t>
            </a:r>
            <a:r>
              <a:rPr dirty="0" sz="2400" spc="-20">
                <a:latin typeface="Calibri"/>
                <a:cs typeface="Calibri"/>
              </a:rPr>
              <a:t>rotate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axis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050"/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dirty="0" spc="-10"/>
              <a:t>Updated</a:t>
            </a:r>
            <a:r>
              <a:rPr dirty="0" spc="-15"/>
              <a:t> </a:t>
            </a:r>
            <a:r>
              <a:rPr dirty="0" spc="-20"/>
              <a:t>rotation</a:t>
            </a:r>
            <a:r>
              <a:rPr dirty="0"/>
              <a:t> </a:t>
            </a:r>
            <a:r>
              <a:rPr dirty="0" spc="-10"/>
              <a:t>matrix</a:t>
            </a:r>
          </a:p>
        </p:txBody>
      </p:sp>
      <p:sp>
        <p:nvSpPr>
          <p:cNvPr id="4" name="object 4"/>
          <p:cNvSpPr/>
          <p:nvPr/>
        </p:nvSpPr>
        <p:spPr>
          <a:xfrm>
            <a:off x="2276983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83537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965705" y="3575430"/>
            <a:ext cx="31496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8415">
              <a:lnSpc>
                <a:spcPts val="3325"/>
              </a:lnSpc>
              <a:spcBef>
                <a:spcPts val="95"/>
              </a:spcBef>
            </a:pPr>
            <a:r>
              <a:rPr dirty="0" sz="2800" spc="-10">
                <a:latin typeface="Cambria Math"/>
                <a:cs typeface="Cambria Math"/>
              </a:rPr>
              <a:t>𝑥′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10">
                <a:latin typeface="Cambria Math"/>
                <a:cs typeface="Cambria Math"/>
              </a:rPr>
              <a:t>𝑦</a:t>
            </a:r>
            <a:r>
              <a:rPr dirty="0" sz="2800" spc="-15">
                <a:latin typeface="Cambria Math"/>
                <a:cs typeface="Cambria Math"/>
              </a:rPr>
              <a:t>′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71673" y="3786962"/>
            <a:ext cx="2025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libri"/>
                <a:cs typeface="Calibri"/>
              </a:rPr>
              <a:t>=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134483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2697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30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866389" y="3598290"/>
            <a:ext cx="761365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  <a:p>
            <a:pPr marL="29209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9207" y="3598290"/>
            <a:ext cx="1070610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ts val="332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−</a:t>
            </a:r>
            <a:r>
              <a:rPr dirty="0" sz="2800" spc="-8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𝑠𝑖𝑛𝞱</a:t>
            </a:r>
            <a:endParaRPr sz="2800">
              <a:latin typeface="Cambria Math"/>
              <a:cs typeface="Cambria Math"/>
            </a:endParaRPr>
          </a:p>
          <a:p>
            <a:pPr algn="r" marR="20320">
              <a:lnSpc>
                <a:spcPts val="3320"/>
              </a:lnSpc>
            </a:pPr>
            <a:r>
              <a:rPr dirty="0" sz="2800" spc="-5">
                <a:latin typeface="Cambria Math"/>
                <a:cs typeface="Cambria Math"/>
              </a:rPr>
              <a:t>𝑐𝑜𝑠𝞱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66359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340" y="16510"/>
                </a:lnTo>
                <a:lnTo>
                  <a:pt x="53340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5359781" y="369950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5442330" y="3523615"/>
            <a:ext cx="224790" cy="869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">
              <a:lnSpc>
                <a:spcPts val="3325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dirty="0" sz="2800" spc="-5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768" y="1964435"/>
            <a:ext cx="4883143" cy="3374136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34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3035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42690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29" h="808989">
                <a:moveTo>
                  <a:pt x="99949" y="0"/>
                </a:moveTo>
                <a:lnTo>
                  <a:pt x="0" y="0"/>
                </a:lnTo>
                <a:lnTo>
                  <a:pt x="0" y="17780"/>
                </a:lnTo>
                <a:lnTo>
                  <a:pt x="61087" y="17780"/>
                </a:lnTo>
                <a:lnTo>
                  <a:pt x="61087" y="791210"/>
                </a:lnTo>
                <a:lnTo>
                  <a:pt x="0" y="791210"/>
                </a:lnTo>
                <a:lnTo>
                  <a:pt x="0" y="808990"/>
                </a:lnTo>
                <a:lnTo>
                  <a:pt x="99949" y="808990"/>
                </a:lnTo>
                <a:lnTo>
                  <a:pt x="99949" y="791210"/>
                </a:lnTo>
                <a:lnTo>
                  <a:pt x="99949" y="1778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3779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30" h="808989">
                <a:moveTo>
                  <a:pt x="99949" y="0"/>
                </a:moveTo>
                <a:lnTo>
                  <a:pt x="0" y="0"/>
                </a:lnTo>
                <a:lnTo>
                  <a:pt x="0" y="17780"/>
                </a:lnTo>
                <a:lnTo>
                  <a:pt x="0" y="791210"/>
                </a:lnTo>
                <a:lnTo>
                  <a:pt x="0" y="808990"/>
                </a:lnTo>
                <a:lnTo>
                  <a:pt x="99949" y="80899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7780"/>
                </a:lnTo>
                <a:lnTo>
                  <a:pt x="99949" y="1778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53458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29" h="808989">
                <a:moveTo>
                  <a:pt x="99949" y="0"/>
                </a:moveTo>
                <a:lnTo>
                  <a:pt x="0" y="0"/>
                </a:lnTo>
                <a:lnTo>
                  <a:pt x="0" y="17780"/>
                </a:lnTo>
                <a:lnTo>
                  <a:pt x="61087" y="17780"/>
                </a:lnTo>
                <a:lnTo>
                  <a:pt x="61087" y="791210"/>
                </a:lnTo>
                <a:lnTo>
                  <a:pt x="0" y="791210"/>
                </a:lnTo>
                <a:lnTo>
                  <a:pt x="0" y="808990"/>
                </a:lnTo>
                <a:lnTo>
                  <a:pt x="99949" y="808990"/>
                </a:lnTo>
                <a:lnTo>
                  <a:pt x="99949" y="791210"/>
                </a:lnTo>
                <a:lnTo>
                  <a:pt x="99949" y="1778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01287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29" h="808989">
                <a:moveTo>
                  <a:pt x="99949" y="0"/>
                </a:moveTo>
                <a:lnTo>
                  <a:pt x="0" y="0"/>
                </a:lnTo>
                <a:lnTo>
                  <a:pt x="0" y="17780"/>
                </a:lnTo>
                <a:lnTo>
                  <a:pt x="0" y="791210"/>
                </a:lnTo>
                <a:lnTo>
                  <a:pt x="0" y="808990"/>
                </a:lnTo>
                <a:lnTo>
                  <a:pt x="99949" y="80899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7780"/>
                </a:lnTo>
                <a:lnTo>
                  <a:pt x="99949" y="1778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297807" y="2201621"/>
            <a:ext cx="253365" cy="9918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3970">
              <a:lnSpc>
                <a:spcPts val="38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800"/>
              </a:lnSpc>
            </a:pPr>
            <a:r>
              <a:rPr dirty="0" sz="320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1539" y="2290013"/>
            <a:ext cx="3424554" cy="3119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020570">
              <a:lnSpc>
                <a:spcPts val="3795"/>
              </a:lnSpc>
              <a:spcBef>
                <a:spcPts val="105"/>
              </a:spcBef>
              <a:tabLst>
                <a:tab pos="2615565" algn="l"/>
                <a:tab pos="2996565" algn="l"/>
              </a:tabLst>
            </a:pPr>
            <a:r>
              <a:rPr dirty="0" sz="3200">
                <a:latin typeface="Cambria Math"/>
                <a:cs typeface="Cambria Math"/>
              </a:rPr>
              <a:t>𝑎	𝑏	</a:t>
            </a:r>
            <a:r>
              <a:rPr dirty="0" baseline="-29513" sz="4800">
                <a:latin typeface="Calibri"/>
                <a:cs typeface="Calibri"/>
              </a:rPr>
              <a:t>x</a:t>
            </a:r>
            <a:endParaRPr baseline="-29513" sz="4800">
              <a:latin typeface="Calibri"/>
              <a:cs typeface="Calibri"/>
            </a:endParaRPr>
          </a:p>
          <a:p>
            <a:pPr marL="2030095">
              <a:lnSpc>
                <a:spcPts val="3795"/>
              </a:lnSpc>
              <a:tabLst>
                <a:tab pos="2586355" algn="l"/>
              </a:tabLst>
            </a:pPr>
            <a:r>
              <a:rPr dirty="0" sz="3200">
                <a:latin typeface="Cambria Math"/>
                <a:cs typeface="Cambria Math"/>
              </a:rPr>
              <a:t>𝑐	𝑑</a:t>
            </a:r>
            <a:endParaRPr sz="3200">
              <a:latin typeface="Cambria Math"/>
              <a:cs typeface="Cambria Math"/>
            </a:endParaRPr>
          </a:p>
          <a:p>
            <a:pPr marL="266700" indent="-22923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5">
                <a:latin typeface="Calibri"/>
                <a:cs typeface="Calibri"/>
              </a:rPr>
              <a:t>Sufficient </a:t>
            </a:r>
            <a:r>
              <a:rPr dirty="0" sz="2800" spc="-30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5"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15">
                <a:latin typeface="Calibri"/>
                <a:cs typeface="Calibri"/>
              </a:rPr>
              <a:t>rotating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20">
                <a:latin typeface="Calibri"/>
                <a:cs typeface="Calibri"/>
              </a:rPr>
              <a:t>skew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But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shifting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7866" y="2503373"/>
            <a:ext cx="22860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42849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29" h="808989">
                <a:moveTo>
                  <a:pt x="99961" y="0"/>
                </a:moveTo>
                <a:lnTo>
                  <a:pt x="0" y="0"/>
                </a:lnTo>
                <a:lnTo>
                  <a:pt x="0" y="17780"/>
                </a:lnTo>
                <a:lnTo>
                  <a:pt x="61099" y="17780"/>
                </a:lnTo>
                <a:lnTo>
                  <a:pt x="61099" y="791210"/>
                </a:lnTo>
                <a:lnTo>
                  <a:pt x="0" y="791210"/>
                </a:lnTo>
                <a:lnTo>
                  <a:pt x="0" y="808990"/>
                </a:lnTo>
                <a:lnTo>
                  <a:pt x="99961" y="808990"/>
                </a:lnTo>
                <a:lnTo>
                  <a:pt x="99961" y="791210"/>
                </a:lnTo>
                <a:lnTo>
                  <a:pt x="99961" y="17780"/>
                </a:lnTo>
                <a:lnTo>
                  <a:pt x="99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130927" y="2404109"/>
            <a:ext cx="100330" cy="808990"/>
          </a:xfrm>
          <a:custGeom>
            <a:avLst/>
            <a:gdLst/>
            <a:ahLst/>
            <a:cxnLst/>
            <a:rect l="l" t="t" r="r" b="b"/>
            <a:pathLst>
              <a:path w="100329" h="808989">
                <a:moveTo>
                  <a:pt x="99949" y="0"/>
                </a:moveTo>
                <a:lnTo>
                  <a:pt x="0" y="0"/>
                </a:lnTo>
                <a:lnTo>
                  <a:pt x="0" y="17780"/>
                </a:lnTo>
                <a:lnTo>
                  <a:pt x="0" y="791210"/>
                </a:lnTo>
                <a:lnTo>
                  <a:pt x="0" y="808990"/>
                </a:lnTo>
                <a:lnTo>
                  <a:pt x="99949" y="808990"/>
                </a:lnTo>
                <a:lnTo>
                  <a:pt x="99949" y="791210"/>
                </a:lnTo>
                <a:lnTo>
                  <a:pt x="38862" y="791210"/>
                </a:lnTo>
                <a:lnTo>
                  <a:pt x="38862" y="17780"/>
                </a:lnTo>
                <a:lnTo>
                  <a:pt x="99949" y="17780"/>
                </a:lnTo>
                <a:lnTo>
                  <a:pt x="999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5227446" y="2236673"/>
            <a:ext cx="1413510" cy="10147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𝑎𝑥</a:t>
            </a:r>
            <a:r>
              <a:rPr dirty="0" sz="3200" spc="5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3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𝑏𝑦</a:t>
            </a:r>
            <a:endParaRPr sz="3200">
              <a:latin typeface="Cambria Math"/>
              <a:cs typeface="Cambria Math"/>
            </a:endParaRPr>
          </a:p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mbria Math"/>
                <a:cs typeface="Cambria Math"/>
              </a:rPr>
              <a:t>𝑐𝑥</a:t>
            </a:r>
            <a:r>
              <a:rPr dirty="0" sz="3200" spc="4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𝑑𝑦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34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3035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7154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3779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538" y="2781426"/>
            <a:ext cx="1504315" cy="1468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800">
              <a:lnSpc>
                <a:spcPts val="3800"/>
              </a:lnSpc>
              <a:spcBef>
                <a:spcPts val="105"/>
              </a:spcBef>
              <a:tabLst>
                <a:tab pos="645160" algn="l"/>
                <a:tab pos="1228725" algn="l"/>
              </a:tabLst>
            </a:pPr>
            <a:r>
              <a:rPr dirty="0" sz="3200">
                <a:latin typeface="Cambria Math"/>
                <a:cs typeface="Cambria Math"/>
              </a:rPr>
              <a:t>𝑎	𝑏	0</a:t>
            </a:r>
            <a:endParaRPr sz="3200">
              <a:latin typeface="Cambria Math"/>
              <a:cs typeface="Cambria Math"/>
            </a:endParaRPr>
          </a:p>
          <a:p>
            <a:pPr marL="57785">
              <a:lnSpc>
                <a:spcPts val="3754"/>
              </a:lnSpc>
              <a:tabLst>
                <a:tab pos="615950" algn="l"/>
              </a:tabLst>
            </a:pPr>
            <a:r>
              <a:rPr dirty="0" sz="3200">
                <a:latin typeface="Cambria Math"/>
                <a:cs typeface="Cambria Math"/>
              </a:rPr>
              <a:t>𝑐	𝑑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800"/>
              </a:lnSpc>
              <a:tabLst>
                <a:tab pos="684530" algn="l"/>
                <a:tab pos="1265555" algn="l"/>
              </a:tabLst>
            </a:pPr>
            <a:r>
              <a:rPr dirty="0" sz="3200">
                <a:latin typeface="Cambria Math"/>
                <a:cs typeface="Cambria Math"/>
              </a:rPr>
              <a:t>0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0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927" y="3234055"/>
            <a:ext cx="6350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dirty="0" baseline="-3472" sz="4800">
                <a:latin typeface="Cambria Math"/>
                <a:cs typeface="Cambria Math"/>
              </a:rPr>
              <a:t>0</a:t>
            </a:r>
            <a:r>
              <a:rPr dirty="0" baseline="-3472" sz="4800">
                <a:latin typeface="Cambria Math"/>
                <a:cs typeface="Cambria Math"/>
              </a:rPr>
              <a:t>	</a:t>
            </a:r>
            <a:r>
              <a:rPr dirty="0" sz="320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3162" y="2933699"/>
            <a:ext cx="108585" cy="1187450"/>
          </a:xfrm>
          <a:custGeom>
            <a:avLst/>
            <a:gdLst/>
            <a:ahLst/>
            <a:cxnLst/>
            <a:rect l="l" t="t" r="r" b="b"/>
            <a:pathLst>
              <a:path w="108585" h="118745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371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77510" y="2731135"/>
            <a:ext cx="253365" cy="991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ts val="38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800"/>
              </a:lnSpc>
            </a:pPr>
            <a:r>
              <a:rPr dirty="0" sz="320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2083" y="3697046"/>
            <a:ext cx="10560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660" algn="l"/>
              </a:tabLst>
            </a:pPr>
            <a:r>
              <a:rPr dirty="0" sz="3200" spc="100">
                <a:latin typeface="Cambria Math"/>
                <a:cs typeface="Cambria Math"/>
              </a:rPr>
              <a:t>1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5190" y="3234055"/>
            <a:ext cx="228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336282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4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18251" y="2933699"/>
            <a:ext cx="108585" cy="1187450"/>
          </a:xfrm>
          <a:custGeom>
            <a:avLst/>
            <a:gdLst/>
            <a:ahLst/>
            <a:cxnLst/>
            <a:rect l="l" t="t" r="r" b="b"/>
            <a:pathLst>
              <a:path w="108585" h="118745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22645" y="2764663"/>
            <a:ext cx="141351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𝑎𝑥</a:t>
            </a:r>
            <a:r>
              <a:rPr dirty="0" sz="3200" spc="5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3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𝑏𝑦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5934836" y="3264534"/>
            <a:ext cx="138938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𝑐𝑥</a:t>
            </a:r>
            <a:r>
              <a:rPr dirty="0" sz="3200" spc="5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𝑑𝑦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6336" y="3754958"/>
            <a:ext cx="2514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4548605"/>
            <a:ext cx="3373754" cy="166814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Still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able</a:t>
            </a:r>
            <a:r>
              <a:rPr dirty="0" sz="2800" spc="-20">
                <a:latin typeface="Calibri"/>
                <a:cs typeface="Calibri"/>
              </a:rPr>
              <a:t> to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rotation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skew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transformations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43471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45"/>
              <a:t>Transformation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326009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Homogenous </a:t>
            </a:r>
            <a:r>
              <a:rPr dirty="0" sz="2800" spc="-3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07154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3779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07538" y="2773807"/>
            <a:ext cx="1504315" cy="14833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865">
              <a:lnSpc>
                <a:spcPts val="3800"/>
              </a:lnSpc>
              <a:spcBef>
                <a:spcPts val="105"/>
              </a:spcBef>
              <a:tabLst>
                <a:tab pos="657225" algn="l"/>
                <a:tab pos="1240790" algn="l"/>
              </a:tabLst>
            </a:pPr>
            <a:r>
              <a:rPr dirty="0" sz="3200">
                <a:latin typeface="Cambria Math"/>
                <a:cs typeface="Cambria Math"/>
              </a:rPr>
              <a:t>𝑎	𝑏	𝑐</a:t>
            </a:r>
            <a:endParaRPr sz="3200">
              <a:latin typeface="Cambria Math"/>
              <a:cs typeface="Cambria Math"/>
            </a:endParaRPr>
          </a:p>
          <a:p>
            <a:pPr marL="48895">
              <a:lnSpc>
                <a:spcPts val="3800"/>
              </a:lnSpc>
              <a:tabLst>
                <a:tab pos="654050" algn="l"/>
              </a:tabLst>
            </a:pPr>
            <a:r>
              <a:rPr dirty="0" sz="3200">
                <a:latin typeface="Cambria Math"/>
                <a:cs typeface="Cambria Math"/>
              </a:rPr>
              <a:t>𝑑	𝑒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  <a:tabLst>
                <a:tab pos="684530" algn="l"/>
                <a:tab pos="1265555" algn="l"/>
              </a:tabLst>
            </a:pPr>
            <a:r>
              <a:rPr dirty="0" sz="3200">
                <a:latin typeface="Cambria Math"/>
                <a:cs typeface="Cambria Math"/>
              </a:rPr>
              <a:t>0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0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4927" y="3234055"/>
            <a:ext cx="6350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45134" algn="l"/>
              </a:tabLst>
            </a:pPr>
            <a:r>
              <a:rPr dirty="0" baseline="-2604" sz="4800">
                <a:latin typeface="Cambria Math"/>
                <a:cs typeface="Cambria Math"/>
              </a:rPr>
              <a:t>𝑓</a:t>
            </a:r>
            <a:r>
              <a:rPr dirty="0" baseline="-2604" sz="4800">
                <a:latin typeface="Cambria Math"/>
                <a:cs typeface="Cambria Math"/>
              </a:rPr>
              <a:t>	</a:t>
            </a:r>
            <a:r>
              <a:rPr dirty="0" sz="3200">
                <a:latin typeface="Calibri"/>
                <a:cs typeface="Calibri"/>
              </a:rPr>
              <a:t>x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3162" y="2933699"/>
            <a:ext cx="108585" cy="1187450"/>
          </a:xfrm>
          <a:custGeom>
            <a:avLst/>
            <a:gdLst/>
            <a:ahLst/>
            <a:cxnLst/>
            <a:rect l="l" t="t" r="r" b="b"/>
            <a:pathLst>
              <a:path w="108585" h="118745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73371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977510" y="2731135"/>
            <a:ext cx="253365" cy="9912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">
              <a:lnSpc>
                <a:spcPts val="38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800"/>
              </a:lnSpc>
            </a:pPr>
            <a:r>
              <a:rPr dirty="0" sz="3200">
                <a:latin typeface="Cambria Math"/>
                <a:cs typeface="Cambria Math"/>
              </a:rPr>
              <a:t>𝑦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82083" y="3697046"/>
            <a:ext cx="10560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35660" algn="l"/>
              </a:tabLst>
            </a:pPr>
            <a:r>
              <a:rPr dirty="0" sz="3200" spc="100">
                <a:latin typeface="Cambria Math"/>
                <a:cs typeface="Cambria Math"/>
              </a:rPr>
              <a:t>1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5190" y="3234055"/>
            <a:ext cx="22860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46466" y="293369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4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7450"/>
                </a:lnTo>
                <a:lnTo>
                  <a:pt x="0" y="118745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74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18251" y="2933699"/>
            <a:ext cx="108585" cy="1187450"/>
          </a:xfrm>
          <a:custGeom>
            <a:avLst/>
            <a:gdLst/>
            <a:ahLst/>
            <a:cxnLst/>
            <a:rect l="l" t="t" r="r" b="b"/>
            <a:pathLst>
              <a:path w="108585" h="118745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7450"/>
                </a:lnTo>
                <a:lnTo>
                  <a:pt x="40894" y="118745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5936360" y="2763138"/>
            <a:ext cx="208915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𝑎𝑥</a:t>
            </a:r>
            <a:r>
              <a:rPr dirty="0" sz="3200" spc="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𝑏𝑦</a:t>
            </a:r>
            <a:r>
              <a:rPr dirty="0" sz="3200" spc="3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𝑐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5922645" y="3264534"/>
            <a:ext cx="211645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𝑑𝑥</a:t>
            </a:r>
            <a:r>
              <a:rPr dirty="0" sz="3200" spc="7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20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𝑒𝑦</a:t>
            </a:r>
            <a:r>
              <a:rPr dirty="0" sz="3200" spc="40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+</a:t>
            </a:r>
            <a:r>
              <a:rPr dirty="0" sz="3200" spc="-2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𝑓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1429" y="3756482"/>
            <a:ext cx="25146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1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6939" y="4501667"/>
            <a:ext cx="5805170" cy="1046480"/>
          </a:xfrm>
          <a:prstGeom prst="rect">
            <a:avLst/>
          </a:prstGeom>
        </p:spPr>
        <p:txBody>
          <a:bodyPr wrap="square" lIns="0" tIns="9652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also </a:t>
            </a:r>
            <a:r>
              <a:rPr dirty="0" sz="2800" spc="-20">
                <a:latin typeface="Calibri"/>
                <a:cs typeface="Calibri"/>
              </a:rPr>
              <a:t>perform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shifting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now</a:t>
            </a:r>
            <a:endParaRPr sz="28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This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called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homogenous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coordinates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5228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Scaling </a:t>
            </a:r>
            <a:r>
              <a:rPr dirty="0" sz="4400"/>
              <a:t>+</a:t>
            </a:r>
            <a:r>
              <a:rPr dirty="0" sz="4400" spc="-10"/>
              <a:t> </a:t>
            </a:r>
            <a:r>
              <a:rPr dirty="0" sz="4400" spc="-25"/>
              <a:t>rotation</a:t>
            </a:r>
            <a:r>
              <a:rPr dirty="0" sz="4400" spc="-10"/>
              <a:t> </a:t>
            </a:r>
            <a:r>
              <a:rPr dirty="0" sz="4400"/>
              <a:t>+</a:t>
            </a:r>
            <a:r>
              <a:rPr dirty="0" sz="4400" spc="-15"/>
              <a:t> </a:t>
            </a:r>
            <a:r>
              <a:rPr dirty="0" sz="4400" spc="-10"/>
              <a:t>translation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0891"/>
            <a:ext cx="3648710" cy="1130935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5">
                <a:latin typeface="Calibri"/>
                <a:cs typeface="Calibri"/>
              </a:rPr>
              <a:t>Careful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about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order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50"/>
              </a:spcBef>
            </a:pPr>
            <a:r>
              <a:rPr dirty="0" sz="3800" spc="-85">
                <a:latin typeface="Cambria Math"/>
                <a:cs typeface="Cambria Math"/>
              </a:rPr>
              <a:t>V’</a:t>
            </a:r>
            <a:r>
              <a:rPr dirty="0" sz="3800" spc="-45">
                <a:latin typeface="Cambria Math"/>
                <a:cs typeface="Cambria Math"/>
              </a:rPr>
              <a:t> </a:t>
            </a:r>
            <a:r>
              <a:rPr dirty="0" sz="3800" spc="-150">
                <a:latin typeface="Cambria Math"/>
                <a:cs typeface="Cambria Math"/>
              </a:rPr>
              <a:t>=</a:t>
            </a:r>
            <a:r>
              <a:rPr dirty="0" sz="3800" spc="-60">
                <a:latin typeface="Cambria Math"/>
                <a:cs typeface="Cambria Math"/>
              </a:rPr>
              <a:t> </a:t>
            </a:r>
            <a:r>
              <a:rPr dirty="0" sz="3800" spc="-105">
                <a:latin typeface="Cambria Math"/>
                <a:cs typeface="Cambria Math"/>
              </a:rPr>
              <a:t>(T</a:t>
            </a:r>
            <a:r>
              <a:rPr dirty="0" sz="3800" spc="-175">
                <a:latin typeface="Cambria Math"/>
                <a:cs typeface="Cambria Math"/>
              </a:rPr>
              <a:t>R</a:t>
            </a:r>
            <a:r>
              <a:rPr dirty="0" sz="3800" spc="-105">
                <a:latin typeface="Cambria Math"/>
                <a:cs typeface="Cambria Math"/>
              </a:rPr>
              <a:t>S)V</a:t>
            </a:r>
            <a:endParaRPr sz="3800">
              <a:latin typeface="Cambria Math"/>
              <a:cs typeface="Cambria Math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462018" y="3567429"/>
            <a:ext cx="112395" cy="1470660"/>
          </a:xfrm>
          <a:custGeom>
            <a:avLst/>
            <a:gdLst/>
            <a:ahLst/>
            <a:cxnLst/>
            <a:rect l="l" t="t" r="r" b="b"/>
            <a:pathLst>
              <a:path w="112395" h="1470660">
                <a:moveTo>
                  <a:pt x="112141" y="0"/>
                </a:moveTo>
                <a:lnTo>
                  <a:pt x="0" y="0"/>
                </a:lnTo>
                <a:lnTo>
                  <a:pt x="0" y="21590"/>
                </a:lnTo>
                <a:lnTo>
                  <a:pt x="70739" y="21590"/>
                </a:lnTo>
                <a:lnTo>
                  <a:pt x="70739" y="1470660"/>
                </a:lnTo>
                <a:lnTo>
                  <a:pt x="112141" y="1470660"/>
                </a:lnTo>
                <a:lnTo>
                  <a:pt x="112141" y="21590"/>
                </a:lnTo>
                <a:lnTo>
                  <a:pt x="11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03525" y="3567429"/>
            <a:ext cx="112395" cy="1492250"/>
          </a:xfrm>
          <a:custGeom>
            <a:avLst/>
            <a:gdLst/>
            <a:ahLst/>
            <a:cxnLst/>
            <a:rect l="l" t="t" r="r" b="b"/>
            <a:pathLst>
              <a:path w="112394" h="1492250">
                <a:moveTo>
                  <a:pt x="112014" y="0"/>
                </a:moveTo>
                <a:lnTo>
                  <a:pt x="0" y="0"/>
                </a:lnTo>
                <a:lnTo>
                  <a:pt x="0" y="21590"/>
                </a:lnTo>
                <a:lnTo>
                  <a:pt x="0" y="1470660"/>
                </a:lnTo>
                <a:lnTo>
                  <a:pt x="0" y="1492250"/>
                </a:lnTo>
                <a:lnTo>
                  <a:pt x="112014" y="1492250"/>
                </a:lnTo>
                <a:lnTo>
                  <a:pt x="112014" y="1470660"/>
                </a:lnTo>
                <a:lnTo>
                  <a:pt x="41402" y="1470660"/>
                </a:lnTo>
                <a:lnTo>
                  <a:pt x="41402" y="21590"/>
                </a:lnTo>
                <a:lnTo>
                  <a:pt x="112014" y="21590"/>
                </a:lnTo>
                <a:lnTo>
                  <a:pt x="112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880350" y="370966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4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6180"/>
                </a:lnTo>
                <a:lnTo>
                  <a:pt x="0" y="118618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618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31639" y="3709669"/>
            <a:ext cx="108585" cy="1206500"/>
          </a:xfrm>
          <a:custGeom>
            <a:avLst/>
            <a:gdLst/>
            <a:ahLst/>
            <a:cxnLst/>
            <a:rect l="l" t="t" r="r" b="b"/>
            <a:pathLst>
              <a:path w="108585" h="1206500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6180"/>
                </a:lnTo>
                <a:lnTo>
                  <a:pt x="0" y="1206500"/>
                </a:lnTo>
                <a:lnTo>
                  <a:pt x="108077" y="1206500"/>
                </a:lnTo>
                <a:lnTo>
                  <a:pt x="108077" y="1186180"/>
                </a:lnTo>
                <a:lnTo>
                  <a:pt x="40894" y="118618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835778" y="3555619"/>
            <a:ext cx="892810" cy="9893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">
              <a:lnSpc>
                <a:spcPts val="3790"/>
              </a:lnSpc>
              <a:spcBef>
                <a:spcPts val="105"/>
              </a:spcBef>
            </a:pPr>
            <a:r>
              <a:rPr dirty="0" sz="3200">
                <a:latin typeface="Cambria Math"/>
                <a:cs typeface="Cambria Math"/>
              </a:rPr>
              <a:t>𝑐𝑜</a:t>
            </a:r>
            <a:r>
              <a:rPr dirty="0" sz="3200" spc="-5">
                <a:latin typeface="Cambria Math"/>
                <a:cs typeface="Cambria Math"/>
              </a:rPr>
              <a:t>𝑠</a:t>
            </a:r>
            <a:r>
              <a:rPr dirty="0" sz="3200">
                <a:latin typeface="Cambria Math"/>
                <a:cs typeface="Cambria Math"/>
              </a:rPr>
              <a:t>𝞱</a:t>
            </a:r>
            <a:endParaRPr sz="3200">
              <a:latin typeface="Cambria Math"/>
              <a:cs typeface="Cambria Math"/>
            </a:endParaRPr>
          </a:p>
          <a:p>
            <a:pPr marL="12700">
              <a:lnSpc>
                <a:spcPts val="3790"/>
              </a:lnSpc>
            </a:pPr>
            <a:r>
              <a:rPr dirty="0" sz="3200">
                <a:latin typeface="Cambria Math"/>
                <a:cs typeface="Cambria Math"/>
              </a:rPr>
              <a:t>𝑠𝑖𝑛𝞱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61310" y="3457514"/>
            <a:ext cx="2269490" cy="1602740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540"/>
              </a:spcBef>
              <a:tabLst>
                <a:tab pos="645795" algn="l"/>
                <a:tab pos="1226185" algn="l"/>
              </a:tabLst>
            </a:pPr>
            <a:r>
              <a:rPr dirty="0" sz="3200">
                <a:latin typeface="Cambria Math"/>
                <a:cs typeface="Cambria Math"/>
              </a:rPr>
              <a:t>1	0	</a:t>
            </a:r>
            <a:r>
              <a:rPr dirty="0" sz="3200" spc="55">
                <a:latin typeface="Cambria Math"/>
                <a:cs typeface="Cambria Math"/>
              </a:rPr>
              <a:t>𝑡</a:t>
            </a:r>
            <a:r>
              <a:rPr dirty="0" baseline="-15366" sz="3525" spc="82">
                <a:latin typeface="Cambria Math"/>
                <a:cs typeface="Cambria Math"/>
              </a:rPr>
              <a:t>𝑦</a:t>
            </a:r>
            <a:endParaRPr baseline="-15366" sz="3525">
              <a:latin typeface="Cambria Math"/>
              <a:cs typeface="Cambria Math"/>
            </a:endParaRPr>
          </a:p>
          <a:p>
            <a:pPr marL="69215">
              <a:lnSpc>
                <a:spcPct val="100000"/>
              </a:lnSpc>
              <a:spcBef>
                <a:spcPts val="445"/>
              </a:spcBef>
              <a:tabLst>
                <a:tab pos="651510" algn="l"/>
                <a:tab pos="1232535" algn="l"/>
              </a:tabLst>
            </a:pPr>
            <a:r>
              <a:rPr dirty="0" sz="3200">
                <a:latin typeface="Cambria Math"/>
                <a:cs typeface="Cambria Math"/>
              </a:rPr>
              <a:t>0	1	</a:t>
            </a:r>
            <a:r>
              <a:rPr dirty="0" sz="3200" spc="35">
                <a:latin typeface="Cambria Math"/>
                <a:cs typeface="Cambria Math"/>
              </a:rPr>
              <a:t>𝑡</a:t>
            </a:r>
            <a:r>
              <a:rPr dirty="0" baseline="-15366" sz="3525" spc="52">
                <a:latin typeface="Cambria Math"/>
                <a:cs typeface="Cambria Math"/>
              </a:rPr>
              <a:t>𝑥</a:t>
            </a:r>
            <a:endParaRPr baseline="-15366" sz="3525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  <a:spcBef>
                <a:spcPts val="10"/>
              </a:spcBef>
              <a:tabLst>
                <a:tab pos="671830" algn="l"/>
                <a:tab pos="1342390" algn="l"/>
                <a:tab pos="2005330" algn="l"/>
              </a:tabLst>
            </a:pPr>
            <a:r>
              <a:rPr dirty="0" sz="3200">
                <a:latin typeface="Cambria Math"/>
                <a:cs typeface="Cambria Math"/>
              </a:rPr>
              <a:t>0	0	</a:t>
            </a:r>
            <a:r>
              <a:rPr dirty="0" sz="3200" spc="254">
                <a:latin typeface="Cambria Math"/>
                <a:cs typeface="Cambria Math"/>
              </a:rPr>
              <a:t>1</a:t>
            </a:r>
            <a:r>
              <a:rPr dirty="0" sz="3200" spc="254">
                <a:latin typeface="Times New Roman"/>
                <a:cs typeface="Times New Roman"/>
              </a:rPr>
              <a:t>	</a:t>
            </a:r>
            <a:r>
              <a:rPr dirty="0" baseline="5208" sz="4800">
                <a:latin typeface="Cambria Math"/>
                <a:cs typeface="Cambria Math"/>
              </a:rPr>
              <a:t>0</a:t>
            </a:r>
            <a:endParaRPr baseline="5208" sz="4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931654" y="3567429"/>
            <a:ext cx="112395" cy="1470660"/>
          </a:xfrm>
          <a:custGeom>
            <a:avLst/>
            <a:gdLst/>
            <a:ahLst/>
            <a:cxnLst/>
            <a:rect l="l" t="t" r="r" b="b"/>
            <a:pathLst>
              <a:path w="112395" h="1470660">
                <a:moveTo>
                  <a:pt x="112141" y="0"/>
                </a:moveTo>
                <a:lnTo>
                  <a:pt x="0" y="0"/>
                </a:lnTo>
                <a:lnTo>
                  <a:pt x="0" y="21590"/>
                </a:lnTo>
                <a:lnTo>
                  <a:pt x="70739" y="21590"/>
                </a:lnTo>
                <a:lnTo>
                  <a:pt x="70739" y="1470660"/>
                </a:lnTo>
                <a:lnTo>
                  <a:pt x="112141" y="1470660"/>
                </a:lnTo>
                <a:lnTo>
                  <a:pt x="112141" y="21590"/>
                </a:lnTo>
                <a:lnTo>
                  <a:pt x="1121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45145" y="3567429"/>
            <a:ext cx="112395" cy="1470660"/>
          </a:xfrm>
          <a:custGeom>
            <a:avLst/>
            <a:gdLst/>
            <a:ahLst/>
            <a:cxnLst/>
            <a:rect l="l" t="t" r="r" b="b"/>
            <a:pathLst>
              <a:path w="112395" h="1470660">
                <a:moveTo>
                  <a:pt x="112014" y="0"/>
                </a:moveTo>
                <a:lnTo>
                  <a:pt x="0" y="0"/>
                </a:lnTo>
                <a:lnTo>
                  <a:pt x="0" y="21590"/>
                </a:lnTo>
                <a:lnTo>
                  <a:pt x="0" y="1470660"/>
                </a:lnTo>
                <a:lnTo>
                  <a:pt x="41402" y="1470660"/>
                </a:lnTo>
                <a:lnTo>
                  <a:pt x="41402" y="21590"/>
                </a:lnTo>
                <a:lnTo>
                  <a:pt x="112014" y="21590"/>
                </a:lnTo>
                <a:lnTo>
                  <a:pt x="1120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6059804" y="3555619"/>
            <a:ext cx="2446020" cy="14668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649605">
              <a:lnSpc>
                <a:spcPts val="3790"/>
              </a:lnSpc>
              <a:spcBef>
                <a:spcPts val="105"/>
              </a:spcBef>
              <a:tabLst>
                <a:tab pos="1549400" algn="l"/>
              </a:tabLst>
            </a:pPr>
            <a:r>
              <a:rPr dirty="0" sz="3200">
                <a:latin typeface="Cambria Math"/>
                <a:cs typeface="Cambria Math"/>
              </a:rPr>
              <a:t>−</a:t>
            </a:r>
            <a:r>
              <a:rPr dirty="0" sz="3200" spc="-5">
                <a:latin typeface="Cambria Math"/>
                <a:cs typeface="Cambria Math"/>
              </a:rPr>
              <a:t> </a:t>
            </a:r>
            <a:r>
              <a:rPr dirty="0" sz="3200">
                <a:latin typeface="Cambria Math"/>
                <a:cs typeface="Cambria Math"/>
              </a:rPr>
              <a:t>𝑠𝑖</a:t>
            </a:r>
            <a:r>
              <a:rPr dirty="0" sz="3200" spc="-5">
                <a:latin typeface="Cambria Math"/>
                <a:cs typeface="Cambria Math"/>
              </a:rPr>
              <a:t>𝑛</a:t>
            </a:r>
            <a:r>
              <a:rPr dirty="0" sz="3200">
                <a:latin typeface="Cambria Math"/>
                <a:cs typeface="Cambria Math"/>
              </a:rPr>
              <a:t>𝞱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0</a:t>
            </a:r>
            <a:endParaRPr sz="3200">
              <a:latin typeface="Cambria Math"/>
              <a:cs typeface="Cambria Math"/>
            </a:endParaRPr>
          </a:p>
          <a:p>
            <a:pPr algn="r" marR="623570">
              <a:lnSpc>
                <a:spcPts val="3750"/>
              </a:lnSpc>
              <a:tabLst>
                <a:tab pos="1285875" algn="l"/>
              </a:tabLst>
            </a:pPr>
            <a:r>
              <a:rPr dirty="0" sz="3200" spc="-5">
                <a:latin typeface="Cambria Math"/>
                <a:cs typeface="Cambria Math"/>
              </a:rPr>
              <a:t>𝑐𝑜𝑠𝞱	</a:t>
            </a:r>
            <a:r>
              <a:rPr dirty="0" sz="3200">
                <a:latin typeface="Cambria Math"/>
                <a:cs typeface="Cambria Math"/>
              </a:rPr>
              <a:t>0</a:t>
            </a:r>
            <a:endParaRPr sz="3200">
              <a:latin typeface="Cambria Math"/>
              <a:cs typeface="Cambria Math"/>
            </a:endParaRPr>
          </a:p>
          <a:p>
            <a:pPr marL="367665">
              <a:lnSpc>
                <a:spcPts val="3800"/>
              </a:lnSpc>
              <a:tabLst>
                <a:tab pos="1569720" algn="l"/>
                <a:tab pos="2084705" algn="l"/>
              </a:tabLst>
            </a:pPr>
            <a:r>
              <a:rPr dirty="0" sz="3200">
                <a:latin typeface="Cambria Math"/>
                <a:cs typeface="Cambria Math"/>
              </a:rPr>
              <a:t>0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sz="3200">
                <a:latin typeface="Cambria Math"/>
                <a:cs typeface="Cambria Math"/>
              </a:rPr>
              <a:t>1</a:t>
            </a:r>
            <a:r>
              <a:rPr dirty="0" sz="3200">
                <a:latin typeface="Cambria Math"/>
                <a:cs typeface="Cambria Math"/>
              </a:rPr>
              <a:t>	</a:t>
            </a:r>
            <a:r>
              <a:rPr dirty="0" u="heavy" sz="3200" spc="16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baseline="-5208" sz="4800">
                <a:latin typeface="Cambria Math"/>
                <a:cs typeface="Cambria Math"/>
              </a:rPr>
              <a:t>0</a:t>
            </a:r>
            <a:endParaRPr baseline="-5208" sz="4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759186" y="3709669"/>
            <a:ext cx="108585" cy="1186180"/>
          </a:xfrm>
          <a:custGeom>
            <a:avLst/>
            <a:gdLst/>
            <a:ahLst/>
            <a:cxnLst/>
            <a:rect l="l" t="t" r="r" b="b"/>
            <a:pathLst>
              <a:path w="108584" h="1186179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67183" y="19050"/>
                </a:lnTo>
                <a:lnTo>
                  <a:pt x="67183" y="1186180"/>
                </a:lnTo>
                <a:lnTo>
                  <a:pt x="108077" y="118618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0399395" y="3709669"/>
            <a:ext cx="108585" cy="1186180"/>
          </a:xfrm>
          <a:custGeom>
            <a:avLst/>
            <a:gdLst/>
            <a:ahLst/>
            <a:cxnLst/>
            <a:rect l="l" t="t" r="r" b="b"/>
            <a:pathLst>
              <a:path w="108584" h="1186179">
                <a:moveTo>
                  <a:pt x="108077" y="0"/>
                </a:moveTo>
                <a:lnTo>
                  <a:pt x="0" y="0"/>
                </a:lnTo>
                <a:lnTo>
                  <a:pt x="0" y="19050"/>
                </a:lnTo>
                <a:lnTo>
                  <a:pt x="0" y="1186180"/>
                </a:lnTo>
                <a:lnTo>
                  <a:pt x="40894" y="1186180"/>
                </a:lnTo>
                <a:lnTo>
                  <a:pt x="40894" y="19050"/>
                </a:lnTo>
                <a:lnTo>
                  <a:pt x="108077" y="19050"/>
                </a:lnTo>
                <a:lnTo>
                  <a:pt x="1080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8214614" y="3512946"/>
            <a:ext cx="2593975" cy="15474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9215">
              <a:lnSpc>
                <a:spcPct val="100000"/>
              </a:lnSpc>
              <a:spcBef>
                <a:spcPts val="105"/>
              </a:spcBef>
              <a:tabLst>
                <a:tab pos="796290" algn="l"/>
                <a:tab pos="1464945" algn="l"/>
                <a:tab pos="2305050" algn="l"/>
              </a:tabLst>
            </a:pPr>
            <a:r>
              <a:rPr dirty="0" sz="3200" spc="-10">
                <a:latin typeface="Cambria Math"/>
                <a:cs typeface="Cambria Math"/>
              </a:rPr>
              <a:t>𝑠</a:t>
            </a:r>
            <a:r>
              <a:rPr dirty="0" baseline="-15366" sz="3525" spc="-15">
                <a:latin typeface="Cambria Math"/>
                <a:cs typeface="Cambria Math"/>
              </a:rPr>
              <a:t>𝑥	</a:t>
            </a:r>
            <a:r>
              <a:rPr dirty="0" sz="3200">
                <a:latin typeface="Cambria Math"/>
                <a:cs typeface="Cambria Math"/>
              </a:rPr>
              <a:t>0	0	</a:t>
            </a:r>
            <a:r>
              <a:rPr dirty="0" sz="3200">
                <a:latin typeface="Cambria Math"/>
                <a:cs typeface="Cambria Math"/>
              </a:rPr>
              <a:t>𝑥</a:t>
            </a:r>
            <a:endParaRPr sz="3200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70"/>
              </a:spcBef>
              <a:tabLst>
                <a:tab pos="823594" algn="l"/>
                <a:tab pos="1471295" algn="l"/>
                <a:tab pos="1871980" algn="l"/>
                <a:tab pos="2301875" algn="l"/>
              </a:tabLst>
            </a:pPr>
            <a:r>
              <a:rPr dirty="0" sz="3200">
                <a:latin typeface="Cambria Math"/>
                <a:cs typeface="Cambria Math"/>
              </a:rPr>
              <a:t>0	</a:t>
            </a:r>
            <a:r>
              <a:rPr dirty="0" sz="3200" spc="5">
                <a:latin typeface="Cambria Math"/>
                <a:cs typeface="Cambria Math"/>
              </a:rPr>
              <a:t>𝑠</a:t>
            </a:r>
            <a:r>
              <a:rPr dirty="0" baseline="-14184" sz="3525" spc="7">
                <a:latin typeface="Cambria Math"/>
                <a:cs typeface="Cambria Math"/>
              </a:rPr>
              <a:t>𝑦	</a:t>
            </a:r>
            <a:r>
              <a:rPr dirty="0" sz="3200">
                <a:latin typeface="Cambria Math"/>
                <a:cs typeface="Cambria Math"/>
              </a:rPr>
              <a:t>0	</a:t>
            </a:r>
            <a:r>
              <a:rPr dirty="0" sz="3200">
                <a:latin typeface="Calibri"/>
                <a:cs typeface="Calibri"/>
              </a:rPr>
              <a:t>x	</a:t>
            </a:r>
            <a:r>
              <a:rPr dirty="0" baseline="3472" sz="4800">
                <a:latin typeface="Cambria Math"/>
                <a:cs typeface="Cambria Math"/>
              </a:rPr>
              <a:t>𝑦</a:t>
            </a:r>
            <a:endParaRPr baseline="3472" sz="4800">
              <a:latin typeface="Cambria Math"/>
              <a:cs typeface="Cambria Math"/>
            </a:endParaRPr>
          </a:p>
          <a:p>
            <a:pPr marL="812800">
              <a:lnSpc>
                <a:spcPct val="100000"/>
              </a:lnSpc>
              <a:spcBef>
                <a:spcPts val="385"/>
              </a:spcBef>
            </a:pPr>
            <a:r>
              <a:rPr dirty="0" sz="3200">
                <a:latin typeface="Cambria Math"/>
                <a:cs typeface="Cambria Math"/>
              </a:rPr>
              <a:t>0</a:t>
            </a:r>
            <a:endParaRPr sz="3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9660381" y="4473321"/>
            <a:ext cx="134366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738505" algn="l"/>
              </a:tabLst>
            </a:pPr>
            <a:r>
              <a:rPr dirty="0" baseline="-10416" sz="4800" spc="89">
                <a:latin typeface="Cambria Math"/>
                <a:cs typeface="Cambria Math"/>
              </a:rPr>
              <a:t>1</a:t>
            </a:r>
            <a:r>
              <a:rPr dirty="0" baseline="-10416" sz="4800" spc="89">
                <a:latin typeface="Times New Roman"/>
                <a:cs typeface="Times New Roman"/>
              </a:rPr>
              <a:t>	</a:t>
            </a:r>
            <a:r>
              <a:rPr dirty="0" sz="3200" spc="95">
                <a:latin typeface="Cambria Math"/>
                <a:cs typeface="Cambria Math"/>
              </a:rPr>
              <a:t>1</a:t>
            </a:r>
            <a:r>
              <a:rPr dirty="0" u="heavy" sz="32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3200" spc="2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solidFill>
                  <a:srgbClr val="A9D18E"/>
                </a:solidFill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A9D18E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A9D18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solidFill>
                  <a:srgbClr val="A9D18E"/>
                </a:solidFill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A9D18E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A9D18E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A9D18E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Singular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7478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Linear</a:t>
            </a:r>
            <a:r>
              <a:rPr dirty="0" sz="4400" spc="-45"/>
              <a:t> </a:t>
            </a:r>
            <a:r>
              <a:rPr dirty="0" sz="4400"/>
              <a:t>independence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1860550" y="2406523"/>
            <a:ext cx="2195830" cy="330835"/>
          </a:xfrm>
          <a:custGeom>
            <a:avLst/>
            <a:gdLst/>
            <a:ahLst/>
            <a:cxnLst/>
            <a:rect l="l" t="t" r="r" b="b"/>
            <a:pathLst>
              <a:path w="2195829" h="330835">
                <a:moveTo>
                  <a:pt x="2089277" y="0"/>
                </a:moveTo>
                <a:lnTo>
                  <a:pt x="2084832" y="0"/>
                </a:lnTo>
                <a:lnTo>
                  <a:pt x="2084832" y="13207"/>
                </a:lnTo>
                <a:lnTo>
                  <a:pt x="2087372" y="13207"/>
                </a:lnTo>
                <a:lnTo>
                  <a:pt x="2099274" y="14019"/>
                </a:lnTo>
                <a:lnTo>
                  <a:pt x="2132982" y="33857"/>
                </a:lnTo>
                <a:lnTo>
                  <a:pt x="2140966" y="69468"/>
                </a:lnTo>
                <a:lnTo>
                  <a:pt x="2140751" y="75920"/>
                </a:lnTo>
                <a:lnTo>
                  <a:pt x="2140108" y="83073"/>
                </a:lnTo>
                <a:lnTo>
                  <a:pt x="2139037" y="90918"/>
                </a:lnTo>
                <a:lnTo>
                  <a:pt x="2137537" y="99440"/>
                </a:lnTo>
                <a:lnTo>
                  <a:pt x="2136036" y="107751"/>
                </a:lnTo>
                <a:lnTo>
                  <a:pt x="2134965" y="114776"/>
                </a:lnTo>
                <a:lnTo>
                  <a:pt x="2134322" y="120515"/>
                </a:lnTo>
                <a:lnTo>
                  <a:pt x="2134108" y="124967"/>
                </a:lnTo>
                <a:lnTo>
                  <a:pt x="2134635" y="131990"/>
                </a:lnTo>
                <a:lnTo>
                  <a:pt x="2163317" y="163067"/>
                </a:lnTo>
                <a:lnTo>
                  <a:pt x="2163317" y="166242"/>
                </a:lnTo>
                <a:lnTo>
                  <a:pt x="2134635" y="197340"/>
                </a:lnTo>
                <a:lnTo>
                  <a:pt x="2134108" y="204342"/>
                </a:lnTo>
                <a:lnTo>
                  <a:pt x="2134322" y="208795"/>
                </a:lnTo>
                <a:lnTo>
                  <a:pt x="2134965" y="214534"/>
                </a:lnTo>
                <a:lnTo>
                  <a:pt x="2136036" y="221559"/>
                </a:lnTo>
                <a:lnTo>
                  <a:pt x="2137537" y="229869"/>
                </a:lnTo>
                <a:lnTo>
                  <a:pt x="2139037" y="238464"/>
                </a:lnTo>
                <a:lnTo>
                  <a:pt x="2140108" y="246332"/>
                </a:lnTo>
                <a:lnTo>
                  <a:pt x="2140751" y="253462"/>
                </a:lnTo>
                <a:lnTo>
                  <a:pt x="2140966" y="259841"/>
                </a:lnTo>
                <a:lnTo>
                  <a:pt x="2140082" y="274413"/>
                </a:lnTo>
                <a:lnTo>
                  <a:pt x="2118983" y="310052"/>
                </a:lnTo>
                <a:lnTo>
                  <a:pt x="2087372" y="317500"/>
                </a:lnTo>
                <a:lnTo>
                  <a:pt x="2084832" y="317500"/>
                </a:lnTo>
                <a:lnTo>
                  <a:pt x="2084832" y="330580"/>
                </a:lnTo>
                <a:lnTo>
                  <a:pt x="2089277" y="330580"/>
                </a:lnTo>
                <a:lnTo>
                  <a:pt x="2108374" y="329201"/>
                </a:lnTo>
                <a:lnTo>
                  <a:pt x="2150237" y="312038"/>
                </a:lnTo>
                <a:lnTo>
                  <a:pt x="2169167" y="274177"/>
                </a:lnTo>
                <a:lnTo>
                  <a:pt x="2170429" y="256793"/>
                </a:lnTo>
                <a:lnTo>
                  <a:pt x="2170187" y="249316"/>
                </a:lnTo>
                <a:lnTo>
                  <a:pt x="2169445" y="241363"/>
                </a:lnTo>
                <a:lnTo>
                  <a:pt x="2168179" y="232933"/>
                </a:lnTo>
                <a:lnTo>
                  <a:pt x="2166366" y="224027"/>
                </a:lnTo>
                <a:lnTo>
                  <a:pt x="2163699" y="211709"/>
                </a:lnTo>
                <a:lnTo>
                  <a:pt x="2162302" y="203580"/>
                </a:lnTo>
                <a:lnTo>
                  <a:pt x="2162302" y="191388"/>
                </a:lnTo>
                <a:lnTo>
                  <a:pt x="2165096" y="184912"/>
                </a:lnTo>
                <a:lnTo>
                  <a:pt x="2195449" y="171830"/>
                </a:lnTo>
                <a:lnTo>
                  <a:pt x="2195449" y="157606"/>
                </a:lnTo>
                <a:lnTo>
                  <a:pt x="2162302" y="137922"/>
                </a:lnTo>
                <a:lnTo>
                  <a:pt x="2162302" y="125856"/>
                </a:lnTo>
                <a:lnTo>
                  <a:pt x="2163699" y="117601"/>
                </a:lnTo>
                <a:lnTo>
                  <a:pt x="2166366" y="105410"/>
                </a:lnTo>
                <a:lnTo>
                  <a:pt x="2168179" y="96432"/>
                </a:lnTo>
                <a:lnTo>
                  <a:pt x="2169445" y="87979"/>
                </a:lnTo>
                <a:lnTo>
                  <a:pt x="2170187" y="80049"/>
                </a:lnTo>
                <a:lnTo>
                  <a:pt x="2170429" y="72643"/>
                </a:lnTo>
                <a:lnTo>
                  <a:pt x="2169167" y="55709"/>
                </a:lnTo>
                <a:lnTo>
                  <a:pt x="2150237" y="18668"/>
                </a:lnTo>
                <a:lnTo>
                  <a:pt x="2108374" y="1381"/>
                </a:lnTo>
                <a:lnTo>
                  <a:pt x="2089277" y="0"/>
                </a:lnTo>
                <a:close/>
              </a:path>
              <a:path w="2195829" h="330835">
                <a:moveTo>
                  <a:pt x="110617" y="0"/>
                </a:moveTo>
                <a:lnTo>
                  <a:pt x="106044" y="0"/>
                </a:lnTo>
                <a:lnTo>
                  <a:pt x="86947" y="1381"/>
                </a:lnTo>
                <a:lnTo>
                  <a:pt x="45085" y="18668"/>
                </a:lnTo>
                <a:lnTo>
                  <a:pt x="26154" y="55602"/>
                </a:lnTo>
                <a:lnTo>
                  <a:pt x="25009" y="75775"/>
                </a:lnTo>
                <a:lnTo>
                  <a:pt x="25151" y="79867"/>
                </a:lnTo>
                <a:lnTo>
                  <a:pt x="25923" y="87820"/>
                </a:lnTo>
                <a:lnTo>
                  <a:pt x="27195" y="96250"/>
                </a:lnTo>
                <a:lnTo>
                  <a:pt x="28956" y="105155"/>
                </a:lnTo>
                <a:lnTo>
                  <a:pt x="31750" y="117475"/>
                </a:lnTo>
                <a:lnTo>
                  <a:pt x="33019" y="125729"/>
                </a:lnTo>
                <a:lnTo>
                  <a:pt x="33019" y="137794"/>
                </a:lnTo>
                <a:lnTo>
                  <a:pt x="30352" y="144272"/>
                </a:lnTo>
                <a:lnTo>
                  <a:pt x="0" y="157352"/>
                </a:lnTo>
                <a:lnTo>
                  <a:pt x="0" y="171576"/>
                </a:lnTo>
                <a:lnTo>
                  <a:pt x="33019" y="191262"/>
                </a:lnTo>
                <a:lnTo>
                  <a:pt x="33019" y="203326"/>
                </a:lnTo>
                <a:lnTo>
                  <a:pt x="31750" y="211581"/>
                </a:lnTo>
                <a:lnTo>
                  <a:pt x="28956" y="223774"/>
                </a:lnTo>
                <a:lnTo>
                  <a:pt x="27195" y="232751"/>
                </a:lnTo>
                <a:lnTo>
                  <a:pt x="25923" y="241204"/>
                </a:lnTo>
                <a:lnTo>
                  <a:pt x="25151" y="249134"/>
                </a:lnTo>
                <a:lnTo>
                  <a:pt x="24892" y="256539"/>
                </a:lnTo>
                <a:lnTo>
                  <a:pt x="26154" y="274069"/>
                </a:lnTo>
                <a:lnTo>
                  <a:pt x="45085" y="312038"/>
                </a:lnTo>
                <a:lnTo>
                  <a:pt x="86947" y="329201"/>
                </a:lnTo>
                <a:lnTo>
                  <a:pt x="106044" y="330580"/>
                </a:lnTo>
                <a:lnTo>
                  <a:pt x="110617" y="330580"/>
                </a:lnTo>
                <a:lnTo>
                  <a:pt x="110617" y="317500"/>
                </a:lnTo>
                <a:lnTo>
                  <a:pt x="107950" y="317500"/>
                </a:lnTo>
                <a:lnTo>
                  <a:pt x="96065" y="316668"/>
                </a:lnTo>
                <a:lnTo>
                  <a:pt x="62392" y="296648"/>
                </a:lnTo>
                <a:lnTo>
                  <a:pt x="54356" y="259714"/>
                </a:lnTo>
                <a:lnTo>
                  <a:pt x="54572" y="253263"/>
                </a:lnTo>
                <a:lnTo>
                  <a:pt x="55229" y="246110"/>
                </a:lnTo>
                <a:lnTo>
                  <a:pt x="56338" y="238265"/>
                </a:lnTo>
                <a:lnTo>
                  <a:pt x="57912" y="229742"/>
                </a:lnTo>
                <a:lnTo>
                  <a:pt x="59412" y="221432"/>
                </a:lnTo>
                <a:lnTo>
                  <a:pt x="60483" y="214407"/>
                </a:lnTo>
                <a:lnTo>
                  <a:pt x="61126" y="208668"/>
                </a:lnTo>
                <a:lnTo>
                  <a:pt x="61341" y="204215"/>
                </a:lnTo>
                <a:lnTo>
                  <a:pt x="60795" y="197195"/>
                </a:lnTo>
                <a:lnTo>
                  <a:pt x="32004" y="166115"/>
                </a:lnTo>
                <a:lnTo>
                  <a:pt x="32004" y="162940"/>
                </a:lnTo>
                <a:lnTo>
                  <a:pt x="60795" y="131861"/>
                </a:lnTo>
                <a:lnTo>
                  <a:pt x="61341" y="124840"/>
                </a:lnTo>
                <a:lnTo>
                  <a:pt x="61126" y="120388"/>
                </a:lnTo>
                <a:lnTo>
                  <a:pt x="60483" y="114649"/>
                </a:lnTo>
                <a:lnTo>
                  <a:pt x="59412" y="107624"/>
                </a:lnTo>
                <a:lnTo>
                  <a:pt x="56338" y="90737"/>
                </a:lnTo>
                <a:lnTo>
                  <a:pt x="55229" y="82899"/>
                </a:lnTo>
                <a:lnTo>
                  <a:pt x="54572" y="75775"/>
                </a:lnTo>
                <a:lnTo>
                  <a:pt x="54356" y="69341"/>
                </a:lnTo>
                <a:lnTo>
                  <a:pt x="55256" y="55364"/>
                </a:lnTo>
                <a:lnTo>
                  <a:pt x="76392" y="20548"/>
                </a:lnTo>
                <a:lnTo>
                  <a:pt x="107950" y="13207"/>
                </a:lnTo>
                <a:lnTo>
                  <a:pt x="110617" y="13207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66139" y="1707918"/>
            <a:ext cx="10349865" cy="3126105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2921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independence</a:t>
            </a:r>
            <a:endParaRPr sz="2800">
              <a:latin typeface="Calibri"/>
              <a:cs typeface="Calibri"/>
            </a:endParaRPr>
          </a:p>
          <a:p>
            <a:pPr marL="1115060">
              <a:lnSpc>
                <a:spcPct val="100000"/>
              </a:lnSpc>
              <a:spcBef>
                <a:spcPts val="670"/>
              </a:spcBef>
              <a:tabLst>
                <a:tab pos="3286760" algn="l"/>
                <a:tab pos="3920490" algn="l"/>
              </a:tabLst>
            </a:pPr>
            <a:r>
              <a:rPr dirty="0" sz="2800" spc="30">
                <a:latin typeface="Cambria Math"/>
                <a:cs typeface="Cambria Math"/>
              </a:rPr>
              <a:t>𝒙</a:t>
            </a:r>
            <a:r>
              <a:rPr dirty="0" baseline="-16260" sz="3075" spc="44">
                <a:latin typeface="Cambria Math"/>
                <a:cs typeface="Cambria Math"/>
              </a:rPr>
              <a:t>1</a:t>
            </a:r>
            <a:r>
              <a:rPr dirty="0" sz="2800" spc="30">
                <a:latin typeface="Cambria Math"/>
                <a:cs typeface="Cambria Math"/>
              </a:rPr>
              <a:t>,</a:t>
            </a:r>
            <a:r>
              <a:rPr dirty="0" sz="2800" spc="229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𝒙</a:t>
            </a:r>
            <a:r>
              <a:rPr dirty="0" baseline="-16260" sz="3075" spc="22">
                <a:latin typeface="Cambria Math"/>
                <a:cs typeface="Cambria Math"/>
              </a:rPr>
              <a:t>2</a:t>
            </a:r>
            <a:r>
              <a:rPr dirty="0" baseline="-16260" sz="3075" spc="-13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⋯</a:t>
            </a:r>
            <a:r>
              <a:rPr dirty="0" sz="2800" spc="-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,</a:t>
            </a:r>
            <a:r>
              <a:rPr dirty="0" sz="2800" spc="-155">
                <a:latin typeface="Cambria Math"/>
                <a:cs typeface="Cambria Math"/>
              </a:rPr>
              <a:t> </a:t>
            </a:r>
            <a:r>
              <a:rPr dirty="0" sz="2800" spc="20">
                <a:latin typeface="Cambria Math"/>
                <a:cs typeface="Cambria Math"/>
              </a:rPr>
              <a:t>𝒙</a:t>
            </a:r>
            <a:r>
              <a:rPr dirty="0" baseline="-16260" sz="3075" spc="30">
                <a:latin typeface="Cambria Math"/>
                <a:cs typeface="Cambria Math"/>
              </a:rPr>
              <a:t>𝑀	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	</a:t>
            </a:r>
            <a:r>
              <a:rPr dirty="0" sz="2800" spc="-10">
                <a:latin typeface="Calibri"/>
                <a:cs typeface="Calibri"/>
              </a:rPr>
              <a:t>set</a:t>
            </a:r>
            <a:r>
              <a:rPr dirty="0" sz="2800" spc="-5">
                <a:latin typeface="Calibri"/>
                <a:cs typeface="Calibri"/>
              </a:rPr>
              <a:t> of</a:t>
            </a:r>
            <a:r>
              <a:rPr dirty="0" sz="2800" spc="-10">
                <a:latin typeface="Calibri"/>
                <a:cs typeface="Calibri"/>
              </a:rPr>
              <a:t> linearly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independent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provided</a:t>
            </a:r>
            <a:endParaRPr sz="2800">
              <a:latin typeface="Calibri"/>
              <a:cs typeface="Calibri"/>
            </a:endParaRPr>
          </a:p>
          <a:p>
            <a:pPr marL="977900">
              <a:lnSpc>
                <a:spcPct val="100000"/>
              </a:lnSpc>
              <a:spcBef>
                <a:spcPts val="245"/>
              </a:spcBef>
              <a:tabLst>
                <a:tab pos="5055235" algn="l"/>
              </a:tabLst>
            </a:pPr>
            <a:r>
              <a:rPr dirty="0" sz="2400" spc="15">
                <a:latin typeface="Cambria Math"/>
                <a:cs typeface="Cambria Math"/>
              </a:rPr>
              <a:t>𝑎</a:t>
            </a:r>
            <a:r>
              <a:rPr dirty="0" baseline="-15873" sz="2625" spc="22">
                <a:latin typeface="Cambria Math"/>
                <a:cs typeface="Cambria Math"/>
              </a:rPr>
              <a:t>1</a:t>
            </a:r>
            <a:r>
              <a:rPr dirty="0" sz="2400" spc="15">
                <a:latin typeface="Cambria Math"/>
                <a:cs typeface="Cambria Math"/>
              </a:rPr>
              <a:t>𝒙</a:t>
            </a:r>
            <a:r>
              <a:rPr dirty="0" baseline="-15873" sz="2625" spc="22">
                <a:latin typeface="Cambria Math"/>
                <a:cs typeface="Cambria Math"/>
              </a:rPr>
              <a:t>1</a:t>
            </a:r>
            <a:r>
              <a:rPr dirty="0" baseline="-15873" sz="2625" spc="3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40">
                <a:latin typeface="Cambria Math"/>
                <a:cs typeface="Cambria Math"/>
              </a:rPr>
              <a:t>𝑎</a:t>
            </a:r>
            <a:r>
              <a:rPr dirty="0" baseline="-15873" sz="2625" spc="60">
                <a:latin typeface="Cambria Math"/>
                <a:cs typeface="Cambria Math"/>
              </a:rPr>
              <a:t>2</a:t>
            </a:r>
            <a:r>
              <a:rPr dirty="0" sz="2400" spc="40">
                <a:latin typeface="Cambria Math"/>
                <a:cs typeface="Cambria Math"/>
              </a:rPr>
              <a:t>𝒙</a:t>
            </a:r>
            <a:r>
              <a:rPr dirty="0" baseline="-15873" sz="2625" spc="60">
                <a:latin typeface="Cambria Math"/>
                <a:cs typeface="Cambria Math"/>
              </a:rPr>
              <a:t>2</a:t>
            </a:r>
            <a:r>
              <a:rPr dirty="0" baseline="-15873" sz="2625" spc="3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⋯</a:t>
            </a:r>
            <a:r>
              <a:rPr dirty="0" sz="2400" spc="-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+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55">
                <a:latin typeface="Cambria Math"/>
                <a:cs typeface="Cambria Math"/>
              </a:rPr>
              <a:t>𝑎</a:t>
            </a:r>
            <a:r>
              <a:rPr dirty="0" baseline="-15873" sz="2625" spc="82">
                <a:latin typeface="Cambria Math"/>
                <a:cs typeface="Cambria Math"/>
              </a:rPr>
              <a:t>𝑀</a:t>
            </a:r>
            <a:r>
              <a:rPr dirty="0" sz="2400" spc="55">
                <a:latin typeface="Cambria Math"/>
                <a:cs typeface="Cambria Math"/>
              </a:rPr>
              <a:t>𝒙</a:t>
            </a:r>
            <a:r>
              <a:rPr dirty="0" baseline="-15873" sz="2625" spc="82">
                <a:latin typeface="Cambria Math"/>
                <a:cs typeface="Cambria Math"/>
              </a:rPr>
              <a:t>𝑀</a:t>
            </a:r>
            <a:r>
              <a:rPr dirty="0" baseline="-15873" sz="2625" spc="63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𝟎	⇒</a:t>
            </a:r>
            <a:r>
              <a:rPr dirty="0" sz="2400" spc="1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𝑎</a:t>
            </a:r>
            <a:r>
              <a:rPr dirty="0" baseline="-15873" sz="2625" spc="-22">
                <a:latin typeface="Cambria Math"/>
                <a:cs typeface="Cambria Math"/>
              </a:rPr>
              <a:t>1</a:t>
            </a:r>
            <a:r>
              <a:rPr dirty="0" baseline="-15873" sz="2625" spc="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0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 spc="40">
                <a:latin typeface="Cambria Math"/>
                <a:cs typeface="Cambria Math"/>
              </a:rPr>
              <a:t>𝑎</a:t>
            </a:r>
            <a:r>
              <a:rPr dirty="0" baseline="-15873" sz="2625" spc="60">
                <a:latin typeface="Cambria Math"/>
                <a:cs typeface="Cambria Math"/>
              </a:rPr>
              <a:t>2</a:t>
            </a:r>
            <a:r>
              <a:rPr dirty="0" sz="2400" spc="4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20">
                <a:latin typeface="Cambria Math"/>
                <a:cs typeface="Cambria Math"/>
              </a:rPr>
              <a:t>𝑎</a:t>
            </a:r>
            <a:r>
              <a:rPr dirty="0" baseline="-15873" sz="2625" spc="30">
                <a:latin typeface="Cambria Math"/>
                <a:cs typeface="Cambria Math"/>
              </a:rPr>
              <a:t>𝑀</a:t>
            </a:r>
            <a:endParaRPr baseline="-15873" sz="2625">
              <a:latin typeface="Cambria Math"/>
              <a:cs typeface="Cambria Math"/>
            </a:endParaRPr>
          </a:p>
          <a:p>
            <a:pPr marL="292100" marR="862330" indent="-229235">
              <a:lnSpc>
                <a:spcPts val="3020"/>
              </a:lnSpc>
              <a:spcBef>
                <a:spcPts val="1020"/>
              </a:spcBef>
              <a:buFont typeface="Arial MT"/>
              <a:buChar char="•"/>
              <a:tabLst>
                <a:tab pos="292735" algn="l"/>
              </a:tabLst>
            </a:pP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words,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none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be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expressed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 linear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combination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the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other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749300" indent="-229235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749935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 </a:t>
            </a:r>
            <a:r>
              <a:rPr dirty="0" sz="2400" spc="-5">
                <a:latin typeface="Calibri"/>
                <a:cs typeface="Calibri"/>
              </a:rPr>
              <a:t>perpendicular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every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other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  <a:p>
            <a:pPr lvl="1" marL="7493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749935" algn="l"/>
              </a:tabLst>
            </a:pPr>
            <a:r>
              <a:rPr dirty="0" sz="2400" spc="-15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example,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axis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cartesian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coordinate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93738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I</a:t>
            </a:r>
            <a:r>
              <a:rPr dirty="0" sz="4400" spc="-45"/>
              <a:t>n</a:t>
            </a:r>
            <a:r>
              <a:rPr dirty="0" sz="4400"/>
              <a:t>tuition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4313657"/>
            <a:ext cx="9236710" cy="8851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terms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20">
                <a:latin typeface="Calibri"/>
                <a:cs typeface="Calibri"/>
              </a:rPr>
              <a:t> features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Person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recognition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[height,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hair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color,</a:t>
            </a:r>
            <a:r>
              <a:rPr dirty="0" sz="2400" spc="-10">
                <a:latin typeface="Calibri"/>
                <a:cs typeface="Calibri"/>
              </a:rPr>
              <a:t> weight,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specs,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eye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5">
                <a:latin typeface="Calibri"/>
                <a:cs typeface="Calibri"/>
              </a:rPr>
              <a:t>color,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etc.]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85482" y="1646681"/>
            <a:ext cx="2072005" cy="2328545"/>
          </a:xfrm>
          <a:custGeom>
            <a:avLst/>
            <a:gdLst/>
            <a:ahLst/>
            <a:cxnLst/>
            <a:rect l="l" t="t" r="r" b="b"/>
            <a:pathLst>
              <a:path w="2072004" h="2328545">
                <a:moveTo>
                  <a:pt x="2071878" y="1517904"/>
                </a:moveTo>
                <a:lnTo>
                  <a:pt x="2043214" y="1503553"/>
                </a:lnTo>
                <a:lnTo>
                  <a:pt x="1986153" y="1474978"/>
                </a:lnTo>
                <a:lnTo>
                  <a:pt x="1986153" y="1503553"/>
                </a:lnTo>
                <a:lnTo>
                  <a:pt x="701548" y="1503553"/>
                </a:lnTo>
                <a:lnTo>
                  <a:pt x="701548" y="85725"/>
                </a:lnTo>
                <a:lnTo>
                  <a:pt x="730123" y="85725"/>
                </a:lnTo>
                <a:lnTo>
                  <a:pt x="723011" y="71501"/>
                </a:lnTo>
                <a:lnTo>
                  <a:pt x="687324" y="0"/>
                </a:lnTo>
                <a:lnTo>
                  <a:pt x="687324" y="1517523"/>
                </a:lnTo>
                <a:lnTo>
                  <a:pt x="687324" y="1517802"/>
                </a:lnTo>
                <a:lnTo>
                  <a:pt x="686993" y="1517523"/>
                </a:lnTo>
                <a:lnTo>
                  <a:pt x="687324" y="1517523"/>
                </a:lnTo>
                <a:lnTo>
                  <a:pt x="687324" y="0"/>
                </a:lnTo>
                <a:lnTo>
                  <a:pt x="644398" y="85725"/>
                </a:lnTo>
                <a:lnTo>
                  <a:pt x="672973" y="85725"/>
                </a:lnTo>
                <a:lnTo>
                  <a:pt x="672973" y="1512836"/>
                </a:lnTo>
                <a:lnTo>
                  <a:pt x="44526" y="2253919"/>
                </a:lnTo>
                <a:lnTo>
                  <a:pt x="22733" y="2235454"/>
                </a:lnTo>
                <a:lnTo>
                  <a:pt x="0" y="2328545"/>
                </a:lnTo>
                <a:lnTo>
                  <a:pt x="88138" y="2290826"/>
                </a:lnTo>
                <a:lnTo>
                  <a:pt x="79286" y="2283333"/>
                </a:lnTo>
                <a:lnTo>
                  <a:pt x="66395" y="2272423"/>
                </a:lnTo>
                <a:lnTo>
                  <a:pt x="694169" y="1532128"/>
                </a:lnTo>
                <a:lnTo>
                  <a:pt x="1986153" y="1532128"/>
                </a:lnTo>
                <a:lnTo>
                  <a:pt x="1986153" y="1560703"/>
                </a:lnTo>
                <a:lnTo>
                  <a:pt x="2043379" y="1532128"/>
                </a:lnTo>
                <a:lnTo>
                  <a:pt x="2071878" y="151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61753" y="2010917"/>
            <a:ext cx="1395095" cy="1038225"/>
          </a:xfrm>
          <a:custGeom>
            <a:avLst/>
            <a:gdLst/>
            <a:ahLst/>
            <a:cxnLst/>
            <a:rect l="l" t="t" r="r" b="b"/>
            <a:pathLst>
              <a:path w="1395095" h="1038225">
                <a:moveTo>
                  <a:pt x="1395095" y="995172"/>
                </a:moveTo>
                <a:lnTo>
                  <a:pt x="1309370" y="952373"/>
                </a:lnTo>
                <a:lnTo>
                  <a:pt x="1309370" y="980948"/>
                </a:lnTo>
                <a:lnTo>
                  <a:pt x="42379" y="980833"/>
                </a:lnTo>
                <a:lnTo>
                  <a:pt x="879436" y="72745"/>
                </a:lnTo>
                <a:lnTo>
                  <a:pt x="900430" y="92075"/>
                </a:lnTo>
                <a:lnTo>
                  <a:pt x="914628" y="42799"/>
                </a:lnTo>
                <a:lnTo>
                  <a:pt x="926973" y="0"/>
                </a:lnTo>
                <a:lnTo>
                  <a:pt x="837438" y="34036"/>
                </a:lnTo>
                <a:lnTo>
                  <a:pt x="858354" y="53314"/>
                </a:lnTo>
                <a:lnTo>
                  <a:pt x="0" y="984504"/>
                </a:lnTo>
                <a:lnTo>
                  <a:pt x="10541" y="994219"/>
                </a:lnTo>
                <a:lnTo>
                  <a:pt x="10541" y="1009396"/>
                </a:lnTo>
                <a:lnTo>
                  <a:pt x="1309370" y="1009523"/>
                </a:lnTo>
                <a:lnTo>
                  <a:pt x="1309370" y="1038098"/>
                </a:lnTo>
                <a:lnTo>
                  <a:pt x="1366431" y="1009523"/>
                </a:lnTo>
                <a:lnTo>
                  <a:pt x="1395095" y="995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31011" y="2201417"/>
            <a:ext cx="1406525" cy="941069"/>
          </a:xfrm>
          <a:custGeom>
            <a:avLst/>
            <a:gdLst/>
            <a:ahLst/>
            <a:cxnLst/>
            <a:rect l="l" t="t" r="r" b="b"/>
            <a:pathLst>
              <a:path w="1406525" h="941069">
                <a:moveTo>
                  <a:pt x="1406093" y="0"/>
                </a:moveTo>
                <a:lnTo>
                  <a:pt x="1310970" y="11684"/>
                </a:lnTo>
                <a:lnTo>
                  <a:pt x="1326781" y="35572"/>
                </a:lnTo>
                <a:lnTo>
                  <a:pt x="912761" y="310616"/>
                </a:lnTo>
                <a:lnTo>
                  <a:pt x="839165" y="320040"/>
                </a:lnTo>
                <a:lnTo>
                  <a:pt x="855078" y="343763"/>
                </a:lnTo>
                <a:lnTo>
                  <a:pt x="0" y="916940"/>
                </a:lnTo>
                <a:lnTo>
                  <a:pt x="3771" y="922591"/>
                </a:lnTo>
                <a:lnTo>
                  <a:pt x="15862" y="940816"/>
                </a:lnTo>
                <a:lnTo>
                  <a:pt x="873417" y="371081"/>
                </a:lnTo>
                <a:lnTo>
                  <a:pt x="886917" y="391160"/>
                </a:lnTo>
                <a:lnTo>
                  <a:pt x="913460" y="344474"/>
                </a:lnTo>
                <a:lnTo>
                  <a:pt x="1342567" y="59385"/>
                </a:lnTo>
                <a:lnTo>
                  <a:pt x="1358341" y="83185"/>
                </a:lnTo>
                <a:lnTo>
                  <a:pt x="1390192" y="27686"/>
                </a:lnTo>
                <a:lnTo>
                  <a:pt x="1406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42128" y="1750313"/>
            <a:ext cx="1427480" cy="1560830"/>
          </a:xfrm>
          <a:custGeom>
            <a:avLst/>
            <a:gdLst/>
            <a:ahLst/>
            <a:cxnLst/>
            <a:rect l="l" t="t" r="r" b="b"/>
            <a:pathLst>
              <a:path w="1427479" h="1560829">
                <a:moveTo>
                  <a:pt x="1427480" y="1517904"/>
                </a:moveTo>
                <a:lnTo>
                  <a:pt x="1398816" y="1503553"/>
                </a:lnTo>
                <a:lnTo>
                  <a:pt x="1341755" y="1474978"/>
                </a:lnTo>
                <a:lnTo>
                  <a:pt x="1341755" y="1503553"/>
                </a:lnTo>
                <a:lnTo>
                  <a:pt x="72009" y="1503553"/>
                </a:lnTo>
                <a:lnTo>
                  <a:pt x="865378" y="496798"/>
                </a:lnTo>
                <a:lnTo>
                  <a:pt x="887857" y="514477"/>
                </a:lnTo>
                <a:lnTo>
                  <a:pt x="897432" y="467868"/>
                </a:lnTo>
                <a:lnTo>
                  <a:pt x="907161" y="420624"/>
                </a:lnTo>
                <a:lnTo>
                  <a:pt x="820420" y="461391"/>
                </a:lnTo>
                <a:lnTo>
                  <a:pt x="842924" y="479120"/>
                </a:lnTo>
                <a:lnTo>
                  <a:pt x="57150" y="1476400"/>
                </a:lnTo>
                <a:lnTo>
                  <a:pt x="57150" y="85725"/>
                </a:lnTo>
                <a:lnTo>
                  <a:pt x="85725" y="85725"/>
                </a:lnTo>
                <a:lnTo>
                  <a:pt x="78613" y="71501"/>
                </a:lnTo>
                <a:lnTo>
                  <a:pt x="42926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1517523"/>
                </a:lnTo>
                <a:lnTo>
                  <a:pt x="42926" y="1517523"/>
                </a:lnTo>
                <a:lnTo>
                  <a:pt x="42926" y="1532128"/>
                </a:lnTo>
                <a:lnTo>
                  <a:pt x="1341755" y="1532128"/>
                </a:lnTo>
                <a:lnTo>
                  <a:pt x="1341755" y="1560703"/>
                </a:lnTo>
                <a:lnTo>
                  <a:pt x="1398981" y="1532128"/>
                </a:lnTo>
                <a:lnTo>
                  <a:pt x="1427480" y="151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050159" y="1750313"/>
            <a:ext cx="1427480" cy="1560830"/>
          </a:xfrm>
          <a:custGeom>
            <a:avLst/>
            <a:gdLst/>
            <a:ahLst/>
            <a:cxnLst/>
            <a:rect l="l" t="t" r="r" b="b"/>
            <a:pathLst>
              <a:path w="1427479" h="1560829">
                <a:moveTo>
                  <a:pt x="1427353" y="1517904"/>
                </a:moveTo>
                <a:lnTo>
                  <a:pt x="1398689" y="1503553"/>
                </a:lnTo>
                <a:lnTo>
                  <a:pt x="1341628" y="1474978"/>
                </a:lnTo>
                <a:lnTo>
                  <a:pt x="1341628" y="1503553"/>
                </a:lnTo>
                <a:lnTo>
                  <a:pt x="57023" y="1503553"/>
                </a:lnTo>
                <a:lnTo>
                  <a:pt x="57137" y="85725"/>
                </a:lnTo>
                <a:lnTo>
                  <a:pt x="85725" y="85725"/>
                </a:lnTo>
                <a:lnTo>
                  <a:pt x="78600" y="71501"/>
                </a:lnTo>
                <a:lnTo>
                  <a:pt x="42799" y="0"/>
                </a:lnTo>
                <a:lnTo>
                  <a:pt x="0" y="85725"/>
                </a:lnTo>
                <a:lnTo>
                  <a:pt x="28562" y="85725"/>
                </a:lnTo>
                <a:lnTo>
                  <a:pt x="28448" y="1517523"/>
                </a:lnTo>
                <a:lnTo>
                  <a:pt x="42799" y="1517523"/>
                </a:lnTo>
                <a:lnTo>
                  <a:pt x="42799" y="1532128"/>
                </a:lnTo>
                <a:lnTo>
                  <a:pt x="1341628" y="1532128"/>
                </a:lnTo>
                <a:lnTo>
                  <a:pt x="1341628" y="1560703"/>
                </a:lnTo>
                <a:lnTo>
                  <a:pt x="1398854" y="1532128"/>
                </a:lnTo>
                <a:lnTo>
                  <a:pt x="1427353" y="151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35"/>
              <a:t> </a:t>
            </a:r>
            <a:r>
              <a:rPr dirty="0" spc="-30"/>
              <a:t>Algebra</a:t>
            </a:r>
            <a:r>
              <a:rPr dirty="0" spc="-35"/>
              <a:t> </a:t>
            </a:r>
            <a:r>
              <a:rPr dirty="0" spc="-5"/>
              <a:t>Basics</a:t>
            </a:r>
          </a:p>
          <a:p>
            <a:pPr marL="2540">
              <a:lnSpc>
                <a:spcPct val="100000"/>
              </a:lnSpc>
              <a:spcBef>
                <a:spcPts val="25"/>
              </a:spcBef>
            </a:pPr>
            <a:endParaRPr sz="4700"/>
          </a:p>
          <a:p>
            <a:pPr algn="ctr" marL="2540">
              <a:lnSpc>
                <a:spcPct val="100000"/>
              </a:lnSpc>
            </a:pPr>
            <a:r>
              <a:rPr dirty="0" spc="-1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41833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Matrix</a:t>
            </a:r>
            <a:r>
              <a:rPr dirty="0" sz="4400" spc="-40"/>
              <a:t> </a:t>
            </a:r>
            <a:r>
              <a:rPr dirty="0" sz="4400" spc="-25"/>
              <a:t>factorization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1539" y="1728110"/>
            <a:ext cx="5424805" cy="4187825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Singular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decomposition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(SVD)</a:t>
            </a:r>
            <a:endParaRPr sz="2800">
              <a:latin typeface="Calibri"/>
              <a:cs typeface="Calibri"/>
            </a:endParaRPr>
          </a:p>
          <a:p>
            <a:pPr algn="ctr" marR="251460">
              <a:lnSpc>
                <a:spcPct val="100000"/>
              </a:lnSpc>
              <a:spcBef>
                <a:spcPts val="595"/>
              </a:spcBef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UΣV</a:t>
            </a:r>
            <a:r>
              <a:rPr dirty="0" baseline="25132" sz="3150" spc="-7">
                <a:latin typeface="Calibri"/>
                <a:cs typeface="Calibri"/>
              </a:rPr>
              <a:t>T</a:t>
            </a:r>
            <a:endParaRPr baseline="25132" sz="315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If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mxn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matrix,</a:t>
            </a:r>
            <a:r>
              <a:rPr dirty="0" sz="2800" spc="-5">
                <a:latin typeface="Calibri"/>
                <a:cs typeface="Calibri"/>
              </a:rPr>
              <a:t> then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>
                <a:latin typeface="Calibri"/>
                <a:cs typeface="Calibri"/>
              </a:rPr>
              <a:t>U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mxm,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>
                <a:latin typeface="Calibri"/>
                <a:cs typeface="Calibri"/>
              </a:rPr>
              <a:t>Σ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10">
                <a:latin typeface="Calibri"/>
                <a:cs typeface="Calibri"/>
              </a:rPr>
              <a:t> mxn,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5">
                <a:latin typeface="Calibri"/>
                <a:cs typeface="Calibri"/>
              </a:rPr>
              <a:t>V</a:t>
            </a:r>
            <a:r>
              <a:rPr dirty="0" baseline="24305" sz="2400" spc="-7">
                <a:latin typeface="Calibri"/>
                <a:cs typeface="Calibri"/>
              </a:rPr>
              <a:t>T</a:t>
            </a:r>
            <a:r>
              <a:rPr dirty="0" baseline="24305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nxn</a:t>
            </a:r>
            <a:endParaRPr sz="24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unitary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matrices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10">
                <a:latin typeface="Calibri"/>
                <a:cs typeface="Calibri"/>
              </a:rPr>
              <a:t>Each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unit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endParaRPr sz="24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Σ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diagonal matrix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6198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Singular</a:t>
            </a:r>
            <a:r>
              <a:rPr dirty="0" sz="4400" spc="-30"/>
              <a:t> </a:t>
            </a:r>
            <a:r>
              <a:rPr dirty="0" sz="4400" spc="-15"/>
              <a:t>value</a:t>
            </a:r>
            <a:r>
              <a:rPr dirty="0" sz="4400" spc="-25"/>
              <a:t> </a:t>
            </a:r>
            <a:r>
              <a:rPr dirty="0" sz="4400" spc="-5"/>
              <a:t>decomposition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91539" y="1728110"/>
            <a:ext cx="9441180" cy="403606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5">
                <a:latin typeface="Calibri"/>
                <a:cs typeface="Calibri"/>
              </a:rPr>
              <a:t>Interpretation</a:t>
            </a:r>
            <a:endParaRPr sz="2800">
              <a:latin typeface="Calibri"/>
              <a:cs typeface="Calibri"/>
            </a:endParaRPr>
          </a:p>
          <a:p>
            <a:pPr marL="1866900">
              <a:lnSpc>
                <a:spcPct val="100000"/>
              </a:lnSpc>
              <a:spcBef>
                <a:spcPts val="595"/>
              </a:spcBef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UΣV</a:t>
            </a:r>
            <a:r>
              <a:rPr dirty="0" baseline="25132" sz="3150" spc="-7">
                <a:latin typeface="Calibri"/>
                <a:cs typeface="Calibri"/>
              </a:rPr>
              <a:t>T</a:t>
            </a:r>
            <a:endParaRPr baseline="25132" sz="315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9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0">
                <a:latin typeface="Calibri"/>
                <a:cs typeface="Calibri"/>
              </a:rPr>
              <a:t>Columns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U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scaled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Σ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10">
                <a:latin typeface="Calibri"/>
                <a:cs typeface="Calibri"/>
              </a:rPr>
              <a:t>The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resultant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linearly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combined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by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V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 b="1">
                <a:latin typeface="Calibri"/>
                <a:cs typeface="Calibri"/>
              </a:rPr>
              <a:t>A</a:t>
            </a:r>
            <a:r>
              <a:rPr dirty="0" sz="2800" spc="10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formed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as 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linear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combination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columns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U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all </a:t>
            </a:r>
            <a:r>
              <a:rPr dirty="0" sz="2800" spc="-10">
                <a:latin typeface="Calibri"/>
                <a:cs typeface="Calibri"/>
              </a:rPr>
              <a:t>column,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will </a:t>
            </a:r>
            <a:r>
              <a:rPr dirty="0" sz="2800" spc="-15">
                <a:latin typeface="Calibri"/>
                <a:cs typeface="Calibri"/>
              </a:rPr>
              <a:t>get</a:t>
            </a:r>
            <a:r>
              <a:rPr dirty="0" sz="2800" spc="-10">
                <a:latin typeface="Calibri"/>
                <a:cs typeface="Calibri"/>
              </a:rPr>
              <a:t> original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  <a:p>
            <a:pPr marL="266700" indent="-229235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6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just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use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few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 U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and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get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an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approximation</a:t>
            </a:r>
            <a:endParaRPr sz="2800">
              <a:latin typeface="Calibri"/>
              <a:cs typeface="Calibri"/>
            </a:endParaRPr>
          </a:p>
          <a:p>
            <a:pPr lvl="1" marL="7239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45">
                <a:latin typeface="Calibri"/>
                <a:cs typeface="Calibri"/>
              </a:rPr>
              <a:t>We</a:t>
            </a:r>
            <a:r>
              <a:rPr dirty="0" sz="2400" spc="-5">
                <a:latin typeface="Calibri"/>
                <a:cs typeface="Calibri"/>
              </a:rPr>
              <a:t> call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columns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principal</a:t>
            </a:r>
            <a:r>
              <a:rPr dirty="0" sz="2400" spc="-10">
                <a:latin typeface="Calibri"/>
                <a:cs typeface="Calibri"/>
              </a:rPr>
              <a:t> components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2615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0"/>
              <a:t>SVD</a:t>
            </a:r>
            <a:r>
              <a:rPr dirty="0" sz="4400" spc="-40"/>
              <a:t> </a:t>
            </a:r>
            <a:r>
              <a:rPr dirty="0" sz="4400" spc="-10"/>
              <a:t>application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6432" y="1452372"/>
            <a:ext cx="5279136" cy="4664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Que</a:t>
            </a:r>
            <a:r>
              <a:rPr dirty="0" spc="-80"/>
              <a:t>s</a:t>
            </a:r>
            <a:r>
              <a:rPr dirty="0"/>
              <a:t>tions?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53975" rIns="0" bIns="0" rtlCol="0" vert="horz">
            <a:spAutoFit/>
          </a:bodyPr>
          <a:lstStyle/>
          <a:p>
            <a:pPr marL="2257425" marR="5080" indent="-2245360">
              <a:lnSpc>
                <a:spcPts val="2590"/>
              </a:lnSpc>
              <a:spcBef>
                <a:spcPts val="425"/>
              </a:spcBef>
            </a:pPr>
            <a:r>
              <a:rPr dirty="0" spc="-10"/>
              <a:t>Sources </a:t>
            </a:r>
            <a:r>
              <a:rPr dirty="0" spc="-20"/>
              <a:t>for </a:t>
            </a:r>
            <a:r>
              <a:rPr dirty="0"/>
              <a:t>this </a:t>
            </a:r>
            <a:r>
              <a:rPr dirty="0" spc="-5"/>
              <a:t>lecture </a:t>
            </a:r>
            <a:r>
              <a:rPr dirty="0"/>
              <a:t>include </a:t>
            </a:r>
            <a:r>
              <a:rPr dirty="0" spc="-5"/>
              <a:t>materials </a:t>
            </a:r>
            <a:r>
              <a:rPr dirty="0" spc="-15"/>
              <a:t>from works </a:t>
            </a:r>
            <a:r>
              <a:rPr dirty="0" spc="-10"/>
              <a:t>by </a:t>
            </a:r>
            <a:r>
              <a:rPr dirty="0"/>
              <a:t>Abhijit </a:t>
            </a:r>
            <a:r>
              <a:rPr dirty="0" spc="-530"/>
              <a:t> </a:t>
            </a:r>
            <a:r>
              <a:rPr dirty="0"/>
              <a:t>Mahalanobis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5"/>
              <a:t>Fei</a:t>
            </a:r>
            <a:r>
              <a:rPr dirty="0" spc="-20"/>
              <a:t> </a:t>
            </a:r>
            <a:r>
              <a:rPr dirty="0" spc="-15"/>
              <a:t>Fei</a:t>
            </a:r>
            <a:r>
              <a:rPr dirty="0" spc="5"/>
              <a:t> </a:t>
            </a:r>
            <a:r>
              <a:rPr dirty="0" spc="-5"/>
              <a:t>Li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latin typeface="Calibri"/>
                <a:cs typeface="Calibri"/>
              </a:rPr>
              <a:t>Singular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value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67957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"/>
              <a:t>Outline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495165" cy="3986529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5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BEBEB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0">
                <a:solidFill>
                  <a:srgbClr val="BEBEBE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30">
                <a:solidFill>
                  <a:srgbClr val="BEBEBE"/>
                </a:solidFill>
                <a:latin typeface="Calibri"/>
                <a:cs typeface="Calibri"/>
              </a:rPr>
              <a:t>Transformations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solidFill>
                  <a:srgbClr val="BEBEBE"/>
                </a:solidFill>
                <a:latin typeface="Calibri"/>
                <a:cs typeface="Calibri"/>
              </a:rPr>
              <a:t>Scaling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solidFill>
                  <a:srgbClr val="BEBEBE"/>
                </a:solidFill>
                <a:latin typeface="Calibri"/>
                <a:cs typeface="Calibri"/>
              </a:rPr>
              <a:t>Rotation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20">
                <a:solidFill>
                  <a:srgbClr val="BEBEBE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Singular</a:t>
            </a:r>
            <a:r>
              <a:rPr dirty="0" sz="2800" spc="10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5">
                <a:solidFill>
                  <a:srgbClr val="BEBEBE"/>
                </a:solidFill>
                <a:latin typeface="Calibri"/>
                <a:cs typeface="Calibri"/>
              </a:rPr>
              <a:t>value</a:t>
            </a:r>
            <a:r>
              <a:rPr dirty="0" sz="2800" spc="-5">
                <a:solidFill>
                  <a:srgbClr val="BEBEBE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BEBEBE"/>
                </a:solidFill>
                <a:latin typeface="Calibri"/>
                <a:cs typeface="Calibri"/>
              </a:rPr>
              <a:t>decomposition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148399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0"/>
              <a:t>Vector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891539" y="1707919"/>
            <a:ext cx="3399154" cy="1452880"/>
          </a:xfrm>
          <a:prstGeom prst="rect">
            <a:avLst/>
          </a:prstGeom>
        </p:spPr>
        <p:txBody>
          <a:bodyPr wrap="square" lIns="0" tIns="99060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67335" algn="l"/>
                <a:tab pos="1379220" algn="l"/>
              </a:tabLst>
            </a:pPr>
            <a:r>
              <a:rPr dirty="0" sz="2800" spc="-10">
                <a:latin typeface="Calibri"/>
                <a:cs typeface="Calibri"/>
              </a:rPr>
              <a:t>Scalar:	</a:t>
            </a:r>
            <a:r>
              <a:rPr dirty="0" sz="2800" spc="-5">
                <a:latin typeface="Cambria Math"/>
                <a:cs typeface="Cambria Math"/>
              </a:rPr>
              <a:t>𝑥</a:t>
            </a:r>
            <a:r>
              <a:rPr dirty="0" sz="2800" spc="21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4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ℝ</a:t>
            </a:r>
            <a:endParaRPr sz="2800">
              <a:latin typeface="Cambria Math"/>
              <a:cs typeface="Cambria Math"/>
            </a:endParaRPr>
          </a:p>
          <a:p>
            <a:pPr marL="266700" indent="-22923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7335" algn="l"/>
                <a:tab pos="1461135" algn="l"/>
              </a:tabLst>
            </a:pPr>
            <a:r>
              <a:rPr dirty="0" sz="2800" spc="-30">
                <a:latin typeface="Calibri"/>
                <a:cs typeface="Calibri"/>
              </a:rPr>
              <a:t>Vector:	</a:t>
            </a:r>
            <a:r>
              <a:rPr dirty="0" sz="2800" spc="-5">
                <a:latin typeface="Cambria Math"/>
                <a:cs typeface="Cambria Math"/>
              </a:rPr>
              <a:t>𝒙</a:t>
            </a:r>
            <a:r>
              <a:rPr dirty="0" sz="2800" spc="125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∈</a:t>
            </a:r>
            <a:r>
              <a:rPr dirty="0" sz="2800" spc="145">
                <a:latin typeface="Cambria Math"/>
                <a:cs typeface="Cambria Math"/>
              </a:rPr>
              <a:t> </a:t>
            </a:r>
            <a:r>
              <a:rPr dirty="0" sz="2800" spc="15">
                <a:latin typeface="Cambria Math"/>
                <a:cs typeface="Cambria Math"/>
              </a:rPr>
              <a:t>ℝ</a:t>
            </a:r>
            <a:r>
              <a:rPr dirty="0" baseline="27100" sz="3075" spc="22">
                <a:latin typeface="Cambria Math"/>
                <a:cs typeface="Cambria Math"/>
              </a:rPr>
              <a:t>𝑁</a:t>
            </a:r>
            <a:endParaRPr baseline="27100" sz="3075">
              <a:latin typeface="Cambria Math"/>
              <a:cs typeface="Cambria Math"/>
            </a:endParaRPr>
          </a:p>
          <a:p>
            <a:pPr lvl="1" marL="723900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724535" algn="l"/>
              </a:tabLst>
            </a:pPr>
            <a:r>
              <a:rPr dirty="0" sz="2400" spc="-25">
                <a:latin typeface="Calibri"/>
                <a:cs typeface="Calibri"/>
              </a:rPr>
              <a:t>Row </a:t>
            </a:r>
            <a:r>
              <a:rPr dirty="0" sz="2400" spc="-30">
                <a:latin typeface="Calibri"/>
                <a:cs typeface="Calibri"/>
              </a:rPr>
              <a:t>Vector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v</a:t>
            </a:r>
            <a:r>
              <a:rPr dirty="0" sz="2400" spc="1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25">
                <a:latin typeface="Cambria Math"/>
                <a:cs typeface="Cambria Math"/>
              </a:rPr>
              <a:t>ℝ</a:t>
            </a:r>
            <a:r>
              <a:rPr dirty="0" baseline="28571" sz="2625" spc="37">
                <a:latin typeface="Cambria Math"/>
                <a:cs typeface="Cambria Math"/>
              </a:rPr>
              <a:t>1</a:t>
            </a:r>
            <a:r>
              <a:rPr dirty="0" baseline="20833" sz="3600" spc="37">
                <a:latin typeface="Calibri"/>
                <a:cs typeface="Calibri"/>
              </a:rPr>
              <a:t>×</a:t>
            </a:r>
            <a:r>
              <a:rPr dirty="0" baseline="28571" sz="2625" spc="37">
                <a:latin typeface="Cambria Math"/>
                <a:cs typeface="Cambria Math"/>
              </a:rPr>
              <a:t>𝑛</a:t>
            </a:r>
            <a:endParaRPr baseline="28571" sz="26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1594" y="3215767"/>
            <a:ext cx="5943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Cambria Math"/>
                <a:cs typeface="Cambria Math"/>
              </a:rPr>
              <a:t>𝒙</a:t>
            </a:r>
            <a:r>
              <a:rPr dirty="0" sz="2800" spc="70">
                <a:latin typeface="Cambria Math"/>
                <a:cs typeface="Cambria Math"/>
              </a:rPr>
              <a:t> </a:t>
            </a:r>
            <a:r>
              <a:rPr dirty="0" sz="2800" spc="-5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82413" y="331596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70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48514" y="13970"/>
                </a:lnTo>
                <a:lnTo>
                  <a:pt x="48514" y="31750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51049" y="3315969"/>
            <a:ext cx="77470" cy="331470"/>
          </a:xfrm>
          <a:custGeom>
            <a:avLst/>
            <a:gdLst/>
            <a:ahLst/>
            <a:cxnLst/>
            <a:rect l="l" t="t" r="r" b="b"/>
            <a:pathLst>
              <a:path w="77469" h="331470">
                <a:moveTo>
                  <a:pt x="77343" y="0"/>
                </a:moveTo>
                <a:lnTo>
                  <a:pt x="0" y="0"/>
                </a:lnTo>
                <a:lnTo>
                  <a:pt x="0" y="13970"/>
                </a:lnTo>
                <a:lnTo>
                  <a:pt x="0" y="317500"/>
                </a:lnTo>
                <a:lnTo>
                  <a:pt x="0" y="331470"/>
                </a:lnTo>
                <a:lnTo>
                  <a:pt x="77343" y="331470"/>
                </a:lnTo>
                <a:lnTo>
                  <a:pt x="77343" y="317500"/>
                </a:lnTo>
                <a:lnTo>
                  <a:pt x="28829" y="317500"/>
                </a:lnTo>
                <a:lnTo>
                  <a:pt x="28829" y="13970"/>
                </a:lnTo>
                <a:lnTo>
                  <a:pt x="77343" y="13970"/>
                </a:lnTo>
                <a:lnTo>
                  <a:pt x="773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60573" y="3162426"/>
            <a:ext cx="25469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  <a:tabLst>
                <a:tab pos="774065" algn="l"/>
                <a:tab pos="1481455" algn="l"/>
                <a:tab pos="2141220" algn="l"/>
              </a:tabLst>
            </a:pPr>
            <a:r>
              <a:rPr dirty="0" sz="2800" spc="-25">
                <a:latin typeface="Cambria Math"/>
                <a:cs typeface="Cambria Math"/>
              </a:rPr>
              <a:t>𝑥</a:t>
            </a:r>
            <a:r>
              <a:rPr dirty="0" baseline="-16260" sz="3075" spc="-37">
                <a:latin typeface="Cambria Math"/>
                <a:cs typeface="Cambria Math"/>
              </a:rPr>
              <a:t>1	</a:t>
            </a:r>
            <a:r>
              <a:rPr dirty="0" sz="2800" spc="5">
                <a:latin typeface="Cambria Math"/>
                <a:cs typeface="Cambria Math"/>
              </a:rPr>
              <a:t>𝑥</a:t>
            </a:r>
            <a:r>
              <a:rPr dirty="0" baseline="-16260" sz="3075" spc="7">
                <a:latin typeface="Cambria Math"/>
                <a:cs typeface="Cambria Math"/>
              </a:rPr>
              <a:t>2	</a:t>
            </a:r>
            <a:r>
              <a:rPr dirty="0" sz="2800" spc="-5">
                <a:latin typeface="Cambria Math"/>
                <a:cs typeface="Cambria Math"/>
              </a:rPr>
              <a:t>⋯	</a:t>
            </a:r>
            <a:r>
              <a:rPr dirty="0" sz="2800" spc="60">
                <a:latin typeface="Cambria Math"/>
                <a:cs typeface="Cambria Math"/>
              </a:rPr>
              <a:t>𝑥</a:t>
            </a:r>
            <a:r>
              <a:rPr dirty="0" baseline="-14905" sz="3075" spc="89">
                <a:latin typeface="Cambria Math"/>
                <a:cs typeface="Cambria Math"/>
              </a:rPr>
              <a:t>𝑛</a:t>
            </a:r>
            <a:endParaRPr baseline="-14905" sz="307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8994" y="4615053"/>
            <a:ext cx="4064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6700" algn="l"/>
              </a:tabLst>
            </a:pPr>
            <a:r>
              <a:rPr dirty="0" sz="2400" spc="-5">
                <a:latin typeface="Calibri"/>
                <a:cs typeface="Calibri"/>
              </a:rPr>
              <a:t>Column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vector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v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∈</a:t>
            </a:r>
            <a:r>
              <a:rPr dirty="0" sz="2400" spc="135">
                <a:latin typeface="Cambria Math"/>
                <a:cs typeface="Cambria Math"/>
              </a:rPr>
              <a:t> </a:t>
            </a:r>
            <a:r>
              <a:rPr dirty="0" sz="2400" spc="40">
                <a:latin typeface="Cambria Math"/>
                <a:cs typeface="Cambria Math"/>
              </a:rPr>
              <a:t>ℝ</a:t>
            </a:r>
            <a:r>
              <a:rPr dirty="0" baseline="28571" sz="2625" spc="60">
                <a:latin typeface="Cambria Math"/>
                <a:cs typeface="Cambria Math"/>
              </a:rPr>
              <a:t>𝑛</a:t>
            </a:r>
            <a:r>
              <a:rPr dirty="0" baseline="20833" sz="3600" spc="60">
                <a:latin typeface="Calibri"/>
                <a:cs typeface="Calibri"/>
              </a:rPr>
              <a:t>×</a:t>
            </a:r>
            <a:r>
              <a:rPr dirty="0" baseline="28571" sz="2625" spc="60">
                <a:latin typeface="Cambria Math"/>
                <a:cs typeface="Cambria Math"/>
              </a:rPr>
              <a:t>1</a:t>
            </a:r>
            <a:r>
              <a:rPr dirty="0" baseline="28571" sz="2625" spc="345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mbria Math"/>
                <a:cs typeface="Cambria Math"/>
              </a:rPr>
              <a:t>𝒙</a:t>
            </a:r>
            <a:r>
              <a:rPr dirty="0" sz="2400" spc="1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13755" y="419480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757" y="0"/>
                </a:moveTo>
                <a:lnTo>
                  <a:pt x="0" y="0"/>
                </a:lnTo>
                <a:lnTo>
                  <a:pt x="0" y="16510"/>
                </a:lnTo>
                <a:lnTo>
                  <a:pt x="54991" y="16510"/>
                </a:lnTo>
                <a:lnTo>
                  <a:pt x="54991" y="1285240"/>
                </a:lnTo>
                <a:lnTo>
                  <a:pt x="0" y="1285240"/>
                </a:lnTo>
                <a:lnTo>
                  <a:pt x="0" y="1303020"/>
                </a:lnTo>
                <a:lnTo>
                  <a:pt x="87757" y="1303020"/>
                </a:lnTo>
                <a:lnTo>
                  <a:pt x="87757" y="1285240"/>
                </a:lnTo>
                <a:lnTo>
                  <a:pt x="87757" y="16510"/>
                </a:lnTo>
                <a:lnTo>
                  <a:pt x="8775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491353" y="4194809"/>
            <a:ext cx="88265" cy="1303020"/>
          </a:xfrm>
          <a:custGeom>
            <a:avLst/>
            <a:gdLst/>
            <a:ahLst/>
            <a:cxnLst/>
            <a:rect l="l" t="t" r="r" b="b"/>
            <a:pathLst>
              <a:path w="88264" h="1303020">
                <a:moveTo>
                  <a:pt x="87884" y="0"/>
                </a:moveTo>
                <a:lnTo>
                  <a:pt x="0" y="0"/>
                </a:lnTo>
                <a:lnTo>
                  <a:pt x="0" y="16510"/>
                </a:lnTo>
                <a:lnTo>
                  <a:pt x="0" y="1285240"/>
                </a:lnTo>
                <a:lnTo>
                  <a:pt x="0" y="1303020"/>
                </a:lnTo>
                <a:lnTo>
                  <a:pt x="87884" y="1303020"/>
                </a:lnTo>
                <a:lnTo>
                  <a:pt x="87884" y="1285240"/>
                </a:lnTo>
                <a:lnTo>
                  <a:pt x="32766" y="1285240"/>
                </a:lnTo>
                <a:lnTo>
                  <a:pt x="32766" y="16510"/>
                </a:lnTo>
                <a:lnTo>
                  <a:pt x="87884" y="16510"/>
                </a:lnTo>
                <a:lnTo>
                  <a:pt x="878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549519" y="4033850"/>
            <a:ext cx="379730" cy="146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35">
              <a:lnSpc>
                <a:spcPts val="2845"/>
              </a:lnSpc>
              <a:spcBef>
                <a:spcPts val="100"/>
              </a:spcBef>
            </a:pP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endParaRPr baseline="-15873" sz="2625">
              <a:latin typeface="Cambria Math"/>
              <a:cs typeface="Cambria Math"/>
            </a:endParaRPr>
          </a:p>
          <a:p>
            <a:pPr algn="ctr" marL="1905">
              <a:lnSpc>
                <a:spcPts val="2795"/>
              </a:lnSpc>
            </a:pP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endParaRPr baseline="-15873" sz="2625">
              <a:latin typeface="Cambria Math"/>
              <a:cs typeface="Cambria Math"/>
            </a:endParaRPr>
          </a:p>
          <a:p>
            <a:pPr algn="ctr" marL="13970">
              <a:lnSpc>
                <a:spcPts val="2800"/>
              </a:lnSpc>
            </a:pPr>
            <a:r>
              <a:rPr dirty="0" sz="2400">
                <a:latin typeface="Cambria Math"/>
                <a:cs typeface="Cambria Math"/>
              </a:rPr>
              <a:t>⋮</a:t>
            </a:r>
            <a:endParaRPr sz="2400">
              <a:latin typeface="Cambria Math"/>
              <a:cs typeface="Cambria Math"/>
            </a:endParaRPr>
          </a:p>
          <a:p>
            <a:pPr algn="ctr">
              <a:lnSpc>
                <a:spcPts val="2850"/>
              </a:lnSpc>
            </a:pPr>
            <a:r>
              <a:rPr dirty="0" sz="2400" spc="50">
                <a:latin typeface="Cambria Math"/>
                <a:cs typeface="Cambria Math"/>
              </a:rPr>
              <a:t>𝑥</a:t>
            </a:r>
            <a:r>
              <a:rPr dirty="0" baseline="-15873" sz="2625" spc="75">
                <a:latin typeface="Cambria Math"/>
                <a:cs typeface="Cambria Math"/>
              </a:rPr>
              <a:t>𝑛</a:t>
            </a:r>
            <a:endParaRPr baseline="-15873" sz="2625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7048" y="4615053"/>
            <a:ext cx="2533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32190" y="470407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1780"/>
                </a:lnTo>
                <a:lnTo>
                  <a:pt x="0" y="271780"/>
                </a:lnTo>
                <a:lnTo>
                  <a:pt x="0" y="283210"/>
                </a:lnTo>
                <a:lnTo>
                  <a:pt x="66421" y="283210"/>
                </a:lnTo>
                <a:lnTo>
                  <a:pt x="66421" y="27178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65189" y="4704079"/>
            <a:ext cx="66675" cy="283210"/>
          </a:xfrm>
          <a:custGeom>
            <a:avLst/>
            <a:gdLst/>
            <a:ahLst/>
            <a:cxnLst/>
            <a:rect l="l" t="t" r="r" b="b"/>
            <a:pathLst>
              <a:path w="66675" h="283210">
                <a:moveTo>
                  <a:pt x="66408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1780"/>
                </a:lnTo>
                <a:lnTo>
                  <a:pt x="0" y="283210"/>
                </a:lnTo>
                <a:lnTo>
                  <a:pt x="66408" y="283210"/>
                </a:lnTo>
                <a:lnTo>
                  <a:pt x="66408" y="271780"/>
                </a:lnTo>
                <a:lnTo>
                  <a:pt x="24765" y="271780"/>
                </a:lnTo>
                <a:lnTo>
                  <a:pt x="24765" y="11430"/>
                </a:lnTo>
                <a:lnTo>
                  <a:pt x="66408" y="11430"/>
                </a:lnTo>
                <a:lnTo>
                  <a:pt x="664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488048" y="4569332"/>
            <a:ext cx="1565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47700" algn="l"/>
                <a:tab pos="1252855" algn="l"/>
              </a:tabLst>
            </a:pP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	</a:t>
            </a:r>
            <a:r>
              <a:rPr dirty="0" sz="2400">
                <a:latin typeface="Cambria Math"/>
                <a:cs typeface="Cambria Math"/>
              </a:rPr>
              <a:t>⋯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8268969" y="4503801"/>
            <a:ext cx="6419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1574" sz="3600" spc="75">
                <a:latin typeface="Cambria Math"/>
                <a:cs typeface="Cambria Math"/>
              </a:rPr>
              <a:t>𝑥</a:t>
            </a:r>
            <a:r>
              <a:rPr dirty="0" baseline="-31746" sz="2625" spc="75">
                <a:latin typeface="Cambria Math"/>
                <a:cs typeface="Cambria Math"/>
              </a:rPr>
              <a:t>𝑛 </a:t>
            </a:r>
            <a:r>
              <a:rPr dirty="0" baseline="-31746" sz="2625" spc="112">
                <a:latin typeface="Cambria Math"/>
                <a:cs typeface="Cambria Math"/>
              </a:rPr>
              <a:t> </a:t>
            </a:r>
            <a:r>
              <a:rPr dirty="0" sz="1750">
                <a:latin typeface="Cambria Math"/>
                <a:cs typeface="Cambria Math"/>
              </a:rPr>
              <a:t>𝑻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74394" y="5457545"/>
            <a:ext cx="150177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400" spc="-150">
                <a:latin typeface="Calibri"/>
                <a:cs typeface="Calibri"/>
              </a:rPr>
              <a:t>T</a:t>
            </a:r>
            <a:r>
              <a:rPr dirty="0" sz="2400" spc="-45">
                <a:latin typeface="Calibri"/>
                <a:cs typeface="Calibri"/>
              </a:rPr>
              <a:t>r</a:t>
            </a:r>
            <a:r>
              <a:rPr dirty="0" sz="2400">
                <a:latin typeface="Calibri"/>
                <a:cs typeface="Calibri"/>
              </a:rPr>
              <a:t>ansp</a:t>
            </a:r>
            <a:r>
              <a:rPr dirty="0" sz="2400" spc="-10">
                <a:latin typeface="Calibri"/>
                <a:cs typeface="Calibri"/>
              </a:rPr>
              <a:t>o</a:t>
            </a:r>
            <a:r>
              <a:rPr dirty="0" sz="2400" spc="-5">
                <a:latin typeface="Calibri"/>
                <a:cs typeface="Calibri"/>
              </a:rPr>
              <a:t>se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000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55"/>
              <a:t>Vectors</a:t>
            </a:r>
            <a:r>
              <a:rPr dirty="0" sz="4400" spc="-20"/>
              <a:t> </a:t>
            </a:r>
            <a:r>
              <a:rPr dirty="0" sz="4400"/>
              <a:t>-</a:t>
            </a:r>
            <a:r>
              <a:rPr dirty="0" sz="4400" spc="-35"/>
              <a:t> </a:t>
            </a:r>
            <a:r>
              <a:rPr dirty="0" sz="4400"/>
              <a:t>use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57274"/>
            <a:ext cx="4706620" cy="2573655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Store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data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Feature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vectors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Pixel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15">
                <a:latin typeface="Calibri"/>
                <a:cs typeface="Calibri"/>
              </a:rPr>
              <a:t>Any </a:t>
            </a:r>
            <a:r>
              <a:rPr dirty="0" sz="2400" spc="-5">
                <a:latin typeface="Calibri"/>
                <a:cs typeface="Calibri"/>
              </a:rPr>
              <a:t>other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data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for </a:t>
            </a:r>
            <a:r>
              <a:rPr dirty="0" sz="2400" spc="-10">
                <a:latin typeface="Calibri"/>
                <a:cs typeface="Calibri"/>
              </a:rPr>
              <a:t>processing</a:t>
            </a:r>
            <a:endParaRPr sz="24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935" algn="l"/>
              </a:tabLst>
            </a:pPr>
            <a:r>
              <a:rPr dirty="0" sz="2800" spc="-20">
                <a:latin typeface="Calibri"/>
                <a:cs typeface="Calibri"/>
              </a:rPr>
              <a:t>Any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point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20">
                <a:latin typeface="Calibri"/>
                <a:cs typeface="Calibri"/>
              </a:rPr>
              <a:t>coordinate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lvl="1" marL="698500" indent="-229235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9135" algn="l"/>
              </a:tabLst>
            </a:pPr>
            <a:r>
              <a:rPr dirty="0" sz="2400" spc="-5">
                <a:latin typeface="Calibri"/>
                <a:cs typeface="Calibri"/>
              </a:rPr>
              <a:t>Can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dimensional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9906" y="2266949"/>
            <a:ext cx="2072005" cy="2328545"/>
          </a:xfrm>
          <a:custGeom>
            <a:avLst/>
            <a:gdLst/>
            <a:ahLst/>
            <a:cxnLst/>
            <a:rect l="l" t="t" r="r" b="b"/>
            <a:pathLst>
              <a:path w="2072004" h="2328545">
                <a:moveTo>
                  <a:pt x="1799209" y="306070"/>
                </a:moveTo>
                <a:lnTo>
                  <a:pt x="1749425" y="306070"/>
                </a:lnTo>
                <a:lnTo>
                  <a:pt x="1749425" y="313690"/>
                </a:lnTo>
                <a:lnTo>
                  <a:pt x="1749425" y="509270"/>
                </a:lnTo>
                <a:lnTo>
                  <a:pt x="1749425" y="518160"/>
                </a:lnTo>
                <a:lnTo>
                  <a:pt x="1799209" y="518160"/>
                </a:lnTo>
                <a:lnTo>
                  <a:pt x="1799209" y="509270"/>
                </a:lnTo>
                <a:lnTo>
                  <a:pt x="1767967" y="509270"/>
                </a:lnTo>
                <a:lnTo>
                  <a:pt x="1767967" y="313690"/>
                </a:lnTo>
                <a:lnTo>
                  <a:pt x="1799209" y="313690"/>
                </a:lnTo>
                <a:lnTo>
                  <a:pt x="1799209" y="306070"/>
                </a:lnTo>
                <a:close/>
              </a:path>
              <a:path w="2072004" h="2328545">
                <a:moveTo>
                  <a:pt x="2071878" y="1517904"/>
                </a:moveTo>
                <a:lnTo>
                  <a:pt x="2043214" y="1503553"/>
                </a:lnTo>
                <a:lnTo>
                  <a:pt x="1986153" y="1474978"/>
                </a:lnTo>
                <a:lnTo>
                  <a:pt x="1986153" y="1503553"/>
                </a:lnTo>
                <a:lnTo>
                  <a:pt x="701548" y="1503553"/>
                </a:lnTo>
                <a:lnTo>
                  <a:pt x="701548" y="85725"/>
                </a:lnTo>
                <a:lnTo>
                  <a:pt x="730123" y="85725"/>
                </a:lnTo>
                <a:lnTo>
                  <a:pt x="723011" y="71501"/>
                </a:lnTo>
                <a:lnTo>
                  <a:pt x="687324" y="0"/>
                </a:lnTo>
                <a:lnTo>
                  <a:pt x="687324" y="1517523"/>
                </a:lnTo>
                <a:lnTo>
                  <a:pt x="687324" y="1517802"/>
                </a:lnTo>
                <a:lnTo>
                  <a:pt x="686993" y="1517523"/>
                </a:lnTo>
                <a:lnTo>
                  <a:pt x="687324" y="1517523"/>
                </a:lnTo>
                <a:lnTo>
                  <a:pt x="687324" y="0"/>
                </a:lnTo>
                <a:lnTo>
                  <a:pt x="644398" y="85725"/>
                </a:lnTo>
                <a:lnTo>
                  <a:pt x="672973" y="85725"/>
                </a:lnTo>
                <a:lnTo>
                  <a:pt x="672973" y="1512836"/>
                </a:lnTo>
                <a:lnTo>
                  <a:pt x="44526" y="2253919"/>
                </a:lnTo>
                <a:lnTo>
                  <a:pt x="22733" y="2235454"/>
                </a:lnTo>
                <a:lnTo>
                  <a:pt x="0" y="2328545"/>
                </a:lnTo>
                <a:lnTo>
                  <a:pt x="88138" y="2290826"/>
                </a:lnTo>
                <a:lnTo>
                  <a:pt x="79286" y="2283333"/>
                </a:lnTo>
                <a:lnTo>
                  <a:pt x="66395" y="2272423"/>
                </a:lnTo>
                <a:lnTo>
                  <a:pt x="694169" y="1532128"/>
                </a:lnTo>
                <a:lnTo>
                  <a:pt x="1986153" y="1532128"/>
                </a:lnTo>
                <a:lnTo>
                  <a:pt x="1986153" y="1560703"/>
                </a:lnTo>
                <a:lnTo>
                  <a:pt x="2043379" y="1532128"/>
                </a:lnTo>
                <a:lnTo>
                  <a:pt x="2071878" y="1517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96245" y="2573019"/>
            <a:ext cx="50165" cy="212090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7620"/>
                </a:lnTo>
                <a:lnTo>
                  <a:pt x="31242" y="7620"/>
                </a:lnTo>
                <a:lnTo>
                  <a:pt x="31242" y="203200"/>
                </a:lnTo>
                <a:lnTo>
                  <a:pt x="0" y="20320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3200"/>
                </a:lnTo>
                <a:lnTo>
                  <a:pt x="49784" y="762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383648" y="2469007"/>
            <a:ext cx="1263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981710" algn="l"/>
              </a:tabLst>
            </a:pPr>
            <a:r>
              <a:rPr dirty="0" sz="1800" spc="-5">
                <a:latin typeface="Cambria Math"/>
                <a:cs typeface="Cambria Math"/>
              </a:rPr>
              <a:t>𝑥</a:t>
            </a:r>
            <a:r>
              <a:rPr dirty="0" baseline="-14957" sz="1950" spc="-7">
                <a:latin typeface="Cambria Math"/>
                <a:cs typeface="Cambria Math"/>
              </a:rPr>
              <a:t>1	</a:t>
            </a:r>
            <a:r>
              <a:rPr dirty="0" sz="1800" spc="15">
                <a:latin typeface="Cambria Math"/>
                <a:cs typeface="Cambria Math"/>
              </a:rPr>
              <a:t>𝑥</a:t>
            </a:r>
            <a:r>
              <a:rPr dirty="0" baseline="-14957" sz="1950" spc="22">
                <a:latin typeface="Cambria Math"/>
                <a:cs typeface="Cambria Math"/>
              </a:rPr>
              <a:t>2	</a:t>
            </a:r>
            <a:r>
              <a:rPr dirty="0" sz="1800" spc="15">
                <a:latin typeface="Cambria Math"/>
                <a:cs typeface="Cambria Math"/>
              </a:rPr>
              <a:t>𝑥</a:t>
            </a:r>
            <a:r>
              <a:rPr dirty="0" baseline="-14957" sz="1950" spc="22">
                <a:latin typeface="Cambria Math"/>
                <a:cs typeface="Cambria Math"/>
              </a:rPr>
              <a:t>3</a:t>
            </a:r>
            <a:endParaRPr baseline="-14957" sz="19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09864" y="2949701"/>
            <a:ext cx="1391920" cy="847725"/>
          </a:xfrm>
          <a:custGeom>
            <a:avLst/>
            <a:gdLst/>
            <a:ahLst/>
            <a:cxnLst/>
            <a:rect l="l" t="t" r="r" b="b"/>
            <a:pathLst>
              <a:path w="1391920" h="847725">
                <a:moveTo>
                  <a:pt x="73405" y="778510"/>
                </a:moveTo>
                <a:lnTo>
                  <a:pt x="0" y="822706"/>
                </a:lnTo>
                <a:lnTo>
                  <a:pt x="14731" y="847217"/>
                </a:lnTo>
                <a:lnTo>
                  <a:pt x="88137" y="802894"/>
                </a:lnTo>
                <a:lnTo>
                  <a:pt x="73405" y="778510"/>
                </a:lnTo>
                <a:close/>
              </a:path>
              <a:path w="1391920" h="847725">
                <a:moveTo>
                  <a:pt x="171322" y="719455"/>
                </a:moveTo>
                <a:lnTo>
                  <a:pt x="97916" y="763651"/>
                </a:lnTo>
                <a:lnTo>
                  <a:pt x="112649" y="788162"/>
                </a:lnTo>
                <a:lnTo>
                  <a:pt x="186054" y="743839"/>
                </a:lnTo>
                <a:lnTo>
                  <a:pt x="171322" y="719455"/>
                </a:lnTo>
                <a:close/>
              </a:path>
              <a:path w="1391920" h="847725">
                <a:moveTo>
                  <a:pt x="269112" y="660400"/>
                </a:moveTo>
                <a:lnTo>
                  <a:pt x="195706" y="704723"/>
                </a:lnTo>
                <a:lnTo>
                  <a:pt x="210438" y="729107"/>
                </a:lnTo>
                <a:lnTo>
                  <a:pt x="283844" y="684911"/>
                </a:lnTo>
                <a:lnTo>
                  <a:pt x="269112" y="660400"/>
                </a:lnTo>
                <a:close/>
              </a:path>
              <a:path w="1391920" h="847725">
                <a:moveTo>
                  <a:pt x="367029" y="601345"/>
                </a:moveTo>
                <a:lnTo>
                  <a:pt x="293624" y="645668"/>
                </a:lnTo>
                <a:lnTo>
                  <a:pt x="308355" y="670052"/>
                </a:lnTo>
                <a:lnTo>
                  <a:pt x="381761" y="625856"/>
                </a:lnTo>
                <a:lnTo>
                  <a:pt x="367029" y="601345"/>
                </a:lnTo>
                <a:close/>
              </a:path>
              <a:path w="1391920" h="847725">
                <a:moveTo>
                  <a:pt x="464946" y="542289"/>
                </a:moveTo>
                <a:lnTo>
                  <a:pt x="391540" y="586613"/>
                </a:lnTo>
                <a:lnTo>
                  <a:pt x="406272" y="611124"/>
                </a:lnTo>
                <a:lnTo>
                  <a:pt x="479678" y="566801"/>
                </a:lnTo>
                <a:lnTo>
                  <a:pt x="464946" y="542289"/>
                </a:lnTo>
                <a:close/>
              </a:path>
              <a:path w="1391920" h="847725">
                <a:moveTo>
                  <a:pt x="562736" y="483362"/>
                </a:moveTo>
                <a:lnTo>
                  <a:pt x="489330" y="527558"/>
                </a:lnTo>
                <a:lnTo>
                  <a:pt x="504189" y="552069"/>
                </a:lnTo>
                <a:lnTo>
                  <a:pt x="577595" y="507746"/>
                </a:lnTo>
                <a:lnTo>
                  <a:pt x="562736" y="483362"/>
                </a:lnTo>
                <a:close/>
              </a:path>
              <a:path w="1391920" h="847725">
                <a:moveTo>
                  <a:pt x="660653" y="424307"/>
                </a:moveTo>
                <a:lnTo>
                  <a:pt x="587247" y="468630"/>
                </a:lnTo>
                <a:lnTo>
                  <a:pt x="601979" y="493013"/>
                </a:lnTo>
                <a:lnTo>
                  <a:pt x="675385" y="448818"/>
                </a:lnTo>
                <a:lnTo>
                  <a:pt x="660653" y="424307"/>
                </a:lnTo>
                <a:close/>
              </a:path>
              <a:path w="1391920" h="847725">
                <a:moveTo>
                  <a:pt x="758570" y="365251"/>
                </a:moveTo>
                <a:lnTo>
                  <a:pt x="685164" y="409575"/>
                </a:lnTo>
                <a:lnTo>
                  <a:pt x="699896" y="433959"/>
                </a:lnTo>
                <a:lnTo>
                  <a:pt x="773302" y="389763"/>
                </a:lnTo>
                <a:lnTo>
                  <a:pt x="758570" y="365251"/>
                </a:lnTo>
                <a:close/>
              </a:path>
              <a:path w="1391920" h="847725">
                <a:moveTo>
                  <a:pt x="856487" y="306197"/>
                </a:moveTo>
                <a:lnTo>
                  <a:pt x="783081" y="350520"/>
                </a:lnTo>
                <a:lnTo>
                  <a:pt x="797813" y="375031"/>
                </a:lnTo>
                <a:lnTo>
                  <a:pt x="871219" y="330708"/>
                </a:lnTo>
                <a:lnTo>
                  <a:pt x="856487" y="306197"/>
                </a:lnTo>
                <a:close/>
              </a:path>
              <a:path w="1391920" h="847725">
                <a:moveTo>
                  <a:pt x="954277" y="247269"/>
                </a:moveTo>
                <a:lnTo>
                  <a:pt x="880871" y="291464"/>
                </a:lnTo>
                <a:lnTo>
                  <a:pt x="895603" y="315975"/>
                </a:lnTo>
                <a:lnTo>
                  <a:pt x="969009" y="271652"/>
                </a:lnTo>
                <a:lnTo>
                  <a:pt x="954277" y="247269"/>
                </a:lnTo>
                <a:close/>
              </a:path>
              <a:path w="1391920" h="847725">
                <a:moveTo>
                  <a:pt x="1052194" y="188213"/>
                </a:moveTo>
                <a:lnTo>
                  <a:pt x="978788" y="232410"/>
                </a:lnTo>
                <a:lnTo>
                  <a:pt x="993520" y="256921"/>
                </a:lnTo>
                <a:lnTo>
                  <a:pt x="1066927" y="212725"/>
                </a:lnTo>
                <a:lnTo>
                  <a:pt x="1052194" y="188213"/>
                </a:lnTo>
                <a:close/>
              </a:path>
              <a:path w="1391920" h="847725">
                <a:moveTo>
                  <a:pt x="1150111" y="129159"/>
                </a:moveTo>
                <a:lnTo>
                  <a:pt x="1076705" y="173482"/>
                </a:lnTo>
                <a:lnTo>
                  <a:pt x="1091437" y="197865"/>
                </a:lnTo>
                <a:lnTo>
                  <a:pt x="1164843" y="153670"/>
                </a:lnTo>
                <a:lnTo>
                  <a:pt x="1150111" y="129159"/>
                </a:lnTo>
                <a:close/>
              </a:path>
              <a:path w="1391920" h="847725">
                <a:moveTo>
                  <a:pt x="1247902" y="70103"/>
                </a:moveTo>
                <a:lnTo>
                  <a:pt x="1174495" y="114426"/>
                </a:lnTo>
                <a:lnTo>
                  <a:pt x="1189354" y="138937"/>
                </a:lnTo>
                <a:lnTo>
                  <a:pt x="1262760" y="94614"/>
                </a:lnTo>
                <a:lnTo>
                  <a:pt x="1247902" y="70103"/>
                </a:lnTo>
                <a:close/>
              </a:path>
              <a:path w="1391920" h="847725">
                <a:moveTo>
                  <a:pt x="1376318" y="24637"/>
                </a:moveTo>
                <a:lnTo>
                  <a:pt x="1323339" y="24637"/>
                </a:lnTo>
                <a:lnTo>
                  <a:pt x="1338071" y="49149"/>
                </a:lnTo>
                <a:lnTo>
                  <a:pt x="1325857" y="56520"/>
                </a:lnTo>
                <a:lnTo>
                  <a:pt x="1340611" y="81025"/>
                </a:lnTo>
                <a:lnTo>
                  <a:pt x="1376318" y="24637"/>
                </a:lnTo>
                <a:close/>
              </a:path>
              <a:path w="1391920" h="847725">
                <a:moveTo>
                  <a:pt x="1311106" y="32020"/>
                </a:moveTo>
                <a:lnTo>
                  <a:pt x="1272412" y="55372"/>
                </a:lnTo>
                <a:lnTo>
                  <a:pt x="1287144" y="79883"/>
                </a:lnTo>
                <a:lnTo>
                  <a:pt x="1325857" y="56520"/>
                </a:lnTo>
                <a:lnTo>
                  <a:pt x="1311106" y="32020"/>
                </a:lnTo>
                <a:close/>
              </a:path>
              <a:path w="1391920" h="847725">
                <a:moveTo>
                  <a:pt x="1323339" y="24637"/>
                </a:moveTo>
                <a:lnTo>
                  <a:pt x="1311106" y="32020"/>
                </a:lnTo>
                <a:lnTo>
                  <a:pt x="1325857" y="56520"/>
                </a:lnTo>
                <a:lnTo>
                  <a:pt x="1338071" y="49149"/>
                </a:lnTo>
                <a:lnTo>
                  <a:pt x="1323339" y="24637"/>
                </a:lnTo>
                <a:close/>
              </a:path>
              <a:path w="1391920" h="847725">
                <a:moveTo>
                  <a:pt x="1391919" y="0"/>
                </a:moveTo>
                <a:lnTo>
                  <a:pt x="1296415" y="7620"/>
                </a:lnTo>
                <a:lnTo>
                  <a:pt x="1311106" y="32020"/>
                </a:lnTo>
                <a:lnTo>
                  <a:pt x="1323339" y="24637"/>
                </a:lnTo>
                <a:lnTo>
                  <a:pt x="1376318" y="24637"/>
                </a:lnTo>
                <a:lnTo>
                  <a:pt x="13919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596374" y="467740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376539" y="4677409"/>
            <a:ext cx="50165" cy="213360"/>
          </a:xfrm>
          <a:custGeom>
            <a:avLst/>
            <a:gdLst/>
            <a:ahLst/>
            <a:cxnLst/>
            <a:rect l="l" t="t" r="r" b="b"/>
            <a:pathLst>
              <a:path w="5016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3360"/>
                </a:lnTo>
                <a:lnTo>
                  <a:pt x="49784" y="21336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418703" y="4574540"/>
            <a:ext cx="153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4527" y="4682744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0203" y="4682744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69806" y="4574540"/>
            <a:ext cx="63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dirty="0" sz="1800">
                <a:latin typeface="Cambria Math"/>
                <a:cs typeface="Cambria Math"/>
              </a:rPr>
              <a:t>𝑦	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73310" y="4682744"/>
            <a:ext cx="12255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40"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306434" y="2949701"/>
            <a:ext cx="1399540" cy="1640839"/>
            <a:chOff x="8306434" y="2949701"/>
            <a:chExt cx="1399540" cy="1640839"/>
          </a:xfrm>
        </p:grpSpPr>
        <p:sp>
          <p:nvSpPr>
            <p:cNvPr id="16" name="object 16"/>
            <p:cNvSpPr/>
            <p:nvPr/>
          </p:nvSpPr>
          <p:spPr>
            <a:xfrm>
              <a:off x="8306434" y="3775455"/>
              <a:ext cx="706120" cy="814705"/>
            </a:xfrm>
            <a:custGeom>
              <a:avLst/>
              <a:gdLst/>
              <a:ahLst/>
              <a:cxnLst/>
              <a:rect l="l" t="t" r="r" b="b"/>
              <a:pathLst>
                <a:path w="706120" h="814704">
                  <a:moveTo>
                    <a:pt x="21590" y="0"/>
                  </a:moveTo>
                  <a:lnTo>
                    <a:pt x="0" y="18669"/>
                  </a:lnTo>
                  <a:lnTo>
                    <a:pt x="56007" y="83693"/>
                  </a:lnTo>
                  <a:lnTo>
                    <a:pt x="77597" y="65024"/>
                  </a:lnTo>
                  <a:lnTo>
                    <a:pt x="21590" y="0"/>
                  </a:lnTo>
                  <a:close/>
                </a:path>
                <a:path w="706120" h="814704">
                  <a:moveTo>
                    <a:pt x="96266" y="86614"/>
                  </a:moveTo>
                  <a:lnTo>
                    <a:pt x="74675" y="105283"/>
                  </a:lnTo>
                  <a:lnTo>
                    <a:pt x="130683" y="170180"/>
                  </a:lnTo>
                  <a:lnTo>
                    <a:pt x="152273" y="151511"/>
                  </a:lnTo>
                  <a:lnTo>
                    <a:pt x="96266" y="86614"/>
                  </a:lnTo>
                  <a:close/>
                </a:path>
                <a:path w="706120" h="814704">
                  <a:moveTo>
                    <a:pt x="170942" y="173101"/>
                  </a:moveTo>
                  <a:lnTo>
                    <a:pt x="149351" y="191770"/>
                  </a:lnTo>
                  <a:lnTo>
                    <a:pt x="205232" y="256667"/>
                  </a:lnTo>
                  <a:lnTo>
                    <a:pt x="226949" y="238125"/>
                  </a:lnTo>
                  <a:lnTo>
                    <a:pt x="170942" y="173101"/>
                  </a:lnTo>
                  <a:close/>
                </a:path>
                <a:path w="706120" h="814704">
                  <a:moveTo>
                    <a:pt x="245618" y="259715"/>
                  </a:moveTo>
                  <a:lnTo>
                    <a:pt x="223900" y="278384"/>
                  </a:lnTo>
                  <a:lnTo>
                    <a:pt x="279908" y="343281"/>
                  </a:lnTo>
                  <a:lnTo>
                    <a:pt x="301625" y="324612"/>
                  </a:lnTo>
                  <a:lnTo>
                    <a:pt x="245618" y="259715"/>
                  </a:lnTo>
                  <a:close/>
                </a:path>
                <a:path w="706120" h="814704">
                  <a:moveTo>
                    <a:pt x="320294" y="346202"/>
                  </a:moveTo>
                  <a:lnTo>
                    <a:pt x="298576" y="364871"/>
                  </a:lnTo>
                  <a:lnTo>
                    <a:pt x="354584" y="429768"/>
                  </a:lnTo>
                  <a:lnTo>
                    <a:pt x="376300" y="411099"/>
                  </a:lnTo>
                  <a:lnTo>
                    <a:pt x="320294" y="346202"/>
                  </a:lnTo>
                  <a:close/>
                </a:path>
                <a:path w="706120" h="814704">
                  <a:moveTo>
                    <a:pt x="394970" y="432816"/>
                  </a:moveTo>
                  <a:lnTo>
                    <a:pt x="373253" y="451485"/>
                  </a:lnTo>
                  <a:lnTo>
                    <a:pt x="429260" y="516382"/>
                  </a:lnTo>
                  <a:lnTo>
                    <a:pt x="450976" y="497713"/>
                  </a:lnTo>
                  <a:lnTo>
                    <a:pt x="394970" y="432816"/>
                  </a:lnTo>
                  <a:close/>
                </a:path>
                <a:path w="706120" h="814704">
                  <a:moveTo>
                    <a:pt x="469646" y="519303"/>
                  </a:moveTo>
                  <a:lnTo>
                    <a:pt x="447929" y="537972"/>
                  </a:lnTo>
                  <a:lnTo>
                    <a:pt x="503936" y="602869"/>
                  </a:lnTo>
                  <a:lnTo>
                    <a:pt x="525526" y="584200"/>
                  </a:lnTo>
                  <a:lnTo>
                    <a:pt x="469646" y="519303"/>
                  </a:lnTo>
                  <a:close/>
                </a:path>
                <a:path w="706120" h="814704">
                  <a:moveTo>
                    <a:pt x="544195" y="605917"/>
                  </a:moveTo>
                  <a:lnTo>
                    <a:pt x="522605" y="624586"/>
                  </a:lnTo>
                  <a:lnTo>
                    <a:pt x="578612" y="689483"/>
                  </a:lnTo>
                  <a:lnTo>
                    <a:pt x="600201" y="670814"/>
                  </a:lnTo>
                  <a:lnTo>
                    <a:pt x="544195" y="605917"/>
                  </a:lnTo>
                  <a:close/>
                </a:path>
                <a:path w="706120" h="814704">
                  <a:moveTo>
                    <a:pt x="638753" y="759181"/>
                  </a:moveTo>
                  <a:lnTo>
                    <a:pt x="617093" y="777875"/>
                  </a:lnTo>
                  <a:lnTo>
                    <a:pt x="705612" y="814705"/>
                  </a:lnTo>
                  <a:lnTo>
                    <a:pt x="694237" y="770001"/>
                  </a:lnTo>
                  <a:lnTo>
                    <a:pt x="648081" y="770001"/>
                  </a:lnTo>
                  <a:lnTo>
                    <a:pt x="638753" y="759181"/>
                  </a:lnTo>
                  <a:close/>
                </a:path>
                <a:path w="706120" h="814704">
                  <a:moveTo>
                    <a:pt x="660361" y="740533"/>
                  </a:moveTo>
                  <a:lnTo>
                    <a:pt x="638753" y="759181"/>
                  </a:lnTo>
                  <a:lnTo>
                    <a:pt x="648081" y="770001"/>
                  </a:lnTo>
                  <a:lnTo>
                    <a:pt x="669671" y="751332"/>
                  </a:lnTo>
                  <a:lnTo>
                    <a:pt x="660361" y="740533"/>
                  </a:lnTo>
                  <a:close/>
                </a:path>
                <a:path w="706120" h="814704">
                  <a:moveTo>
                    <a:pt x="681990" y="721868"/>
                  </a:moveTo>
                  <a:lnTo>
                    <a:pt x="660361" y="740533"/>
                  </a:lnTo>
                  <a:lnTo>
                    <a:pt x="669671" y="751332"/>
                  </a:lnTo>
                  <a:lnTo>
                    <a:pt x="648081" y="770001"/>
                  </a:lnTo>
                  <a:lnTo>
                    <a:pt x="694237" y="770001"/>
                  </a:lnTo>
                  <a:lnTo>
                    <a:pt x="681990" y="721868"/>
                  </a:lnTo>
                  <a:close/>
                </a:path>
                <a:path w="706120" h="814704">
                  <a:moveTo>
                    <a:pt x="618871" y="692404"/>
                  </a:moveTo>
                  <a:lnTo>
                    <a:pt x="597281" y="711073"/>
                  </a:lnTo>
                  <a:lnTo>
                    <a:pt x="638753" y="759181"/>
                  </a:lnTo>
                  <a:lnTo>
                    <a:pt x="660361" y="740533"/>
                  </a:lnTo>
                  <a:lnTo>
                    <a:pt x="618871" y="692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9007220" y="2949701"/>
              <a:ext cx="699135" cy="1626870"/>
            </a:xfrm>
            <a:custGeom>
              <a:avLst/>
              <a:gdLst/>
              <a:ahLst/>
              <a:cxnLst/>
              <a:rect l="l" t="t" r="r" b="b"/>
              <a:pathLst>
                <a:path w="699134" h="1626870">
                  <a:moveTo>
                    <a:pt x="646101" y="73537"/>
                  </a:moveTo>
                  <a:lnTo>
                    <a:pt x="618489" y="139446"/>
                  </a:lnTo>
                  <a:lnTo>
                    <a:pt x="644778" y="150495"/>
                  </a:lnTo>
                  <a:lnTo>
                    <a:pt x="672397" y="84571"/>
                  </a:lnTo>
                  <a:lnTo>
                    <a:pt x="646101" y="73537"/>
                  </a:lnTo>
                  <a:close/>
                </a:path>
                <a:path w="699134" h="1626870">
                  <a:moveTo>
                    <a:pt x="696409" y="60325"/>
                  </a:moveTo>
                  <a:lnTo>
                    <a:pt x="651636" y="60325"/>
                  </a:lnTo>
                  <a:lnTo>
                    <a:pt x="677926" y="71374"/>
                  </a:lnTo>
                  <a:lnTo>
                    <a:pt x="672397" y="84571"/>
                  </a:lnTo>
                  <a:lnTo>
                    <a:pt x="698753" y="95631"/>
                  </a:lnTo>
                  <a:lnTo>
                    <a:pt x="696409" y="60325"/>
                  </a:lnTo>
                  <a:close/>
                </a:path>
                <a:path w="699134" h="1626870">
                  <a:moveTo>
                    <a:pt x="651636" y="60325"/>
                  </a:moveTo>
                  <a:lnTo>
                    <a:pt x="646101" y="73537"/>
                  </a:lnTo>
                  <a:lnTo>
                    <a:pt x="672397" y="84571"/>
                  </a:lnTo>
                  <a:lnTo>
                    <a:pt x="677926" y="71374"/>
                  </a:lnTo>
                  <a:lnTo>
                    <a:pt x="651636" y="60325"/>
                  </a:lnTo>
                  <a:close/>
                </a:path>
                <a:path w="699134" h="1626870">
                  <a:moveTo>
                    <a:pt x="692403" y="0"/>
                  </a:moveTo>
                  <a:lnTo>
                    <a:pt x="619759" y="62484"/>
                  </a:lnTo>
                  <a:lnTo>
                    <a:pt x="646101" y="73537"/>
                  </a:lnTo>
                  <a:lnTo>
                    <a:pt x="651636" y="60325"/>
                  </a:lnTo>
                  <a:lnTo>
                    <a:pt x="696409" y="60325"/>
                  </a:lnTo>
                  <a:lnTo>
                    <a:pt x="692403" y="0"/>
                  </a:lnTo>
                  <a:close/>
                </a:path>
                <a:path w="699134" h="1626870">
                  <a:moveTo>
                    <a:pt x="607440" y="165735"/>
                  </a:moveTo>
                  <a:lnTo>
                    <a:pt x="574294" y="244856"/>
                  </a:lnTo>
                  <a:lnTo>
                    <a:pt x="600582" y="255905"/>
                  </a:lnTo>
                  <a:lnTo>
                    <a:pt x="633729" y="176784"/>
                  </a:lnTo>
                  <a:lnTo>
                    <a:pt x="607440" y="165735"/>
                  </a:lnTo>
                  <a:close/>
                </a:path>
                <a:path w="699134" h="1626870">
                  <a:moveTo>
                    <a:pt x="563245" y="271145"/>
                  </a:moveTo>
                  <a:lnTo>
                    <a:pt x="530098" y="350265"/>
                  </a:lnTo>
                  <a:lnTo>
                    <a:pt x="556513" y="361314"/>
                  </a:lnTo>
                  <a:lnTo>
                    <a:pt x="589533" y="282194"/>
                  </a:lnTo>
                  <a:lnTo>
                    <a:pt x="563245" y="271145"/>
                  </a:lnTo>
                  <a:close/>
                </a:path>
                <a:path w="699134" h="1626870">
                  <a:moveTo>
                    <a:pt x="519049" y="376555"/>
                  </a:moveTo>
                  <a:lnTo>
                    <a:pt x="485901" y="455675"/>
                  </a:lnTo>
                  <a:lnTo>
                    <a:pt x="512318" y="466725"/>
                  </a:lnTo>
                  <a:lnTo>
                    <a:pt x="545464" y="387603"/>
                  </a:lnTo>
                  <a:lnTo>
                    <a:pt x="519049" y="376555"/>
                  </a:lnTo>
                  <a:close/>
                </a:path>
                <a:path w="699134" h="1626870">
                  <a:moveTo>
                    <a:pt x="474852" y="482092"/>
                  </a:moveTo>
                  <a:lnTo>
                    <a:pt x="441705" y="561086"/>
                  </a:lnTo>
                  <a:lnTo>
                    <a:pt x="468122" y="572135"/>
                  </a:lnTo>
                  <a:lnTo>
                    <a:pt x="501269" y="493013"/>
                  </a:lnTo>
                  <a:lnTo>
                    <a:pt x="474852" y="482092"/>
                  </a:lnTo>
                  <a:close/>
                </a:path>
                <a:path w="699134" h="1626870">
                  <a:moveTo>
                    <a:pt x="430656" y="587501"/>
                  </a:moveTo>
                  <a:lnTo>
                    <a:pt x="397509" y="666496"/>
                  </a:lnTo>
                  <a:lnTo>
                    <a:pt x="423925" y="677545"/>
                  </a:lnTo>
                  <a:lnTo>
                    <a:pt x="457073" y="598551"/>
                  </a:lnTo>
                  <a:lnTo>
                    <a:pt x="430656" y="587501"/>
                  </a:lnTo>
                  <a:close/>
                </a:path>
                <a:path w="699134" h="1626870">
                  <a:moveTo>
                    <a:pt x="386460" y="692912"/>
                  </a:moveTo>
                  <a:lnTo>
                    <a:pt x="353440" y="771906"/>
                  </a:lnTo>
                  <a:lnTo>
                    <a:pt x="379729" y="782955"/>
                  </a:lnTo>
                  <a:lnTo>
                    <a:pt x="412876" y="703961"/>
                  </a:lnTo>
                  <a:lnTo>
                    <a:pt x="386460" y="692912"/>
                  </a:lnTo>
                  <a:close/>
                </a:path>
                <a:path w="699134" h="1626870">
                  <a:moveTo>
                    <a:pt x="342392" y="798322"/>
                  </a:moveTo>
                  <a:lnTo>
                    <a:pt x="309245" y="877316"/>
                  </a:lnTo>
                  <a:lnTo>
                    <a:pt x="335533" y="888365"/>
                  </a:lnTo>
                  <a:lnTo>
                    <a:pt x="368680" y="809371"/>
                  </a:lnTo>
                  <a:lnTo>
                    <a:pt x="342392" y="798322"/>
                  </a:lnTo>
                  <a:close/>
                </a:path>
                <a:path w="699134" h="1626870">
                  <a:moveTo>
                    <a:pt x="298196" y="903732"/>
                  </a:moveTo>
                  <a:lnTo>
                    <a:pt x="265049" y="982726"/>
                  </a:lnTo>
                  <a:lnTo>
                    <a:pt x="291337" y="993775"/>
                  </a:lnTo>
                  <a:lnTo>
                    <a:pt x="324484" y="914781"/>
                  </a:lnTo>
                  <a:lnTo>
                    <a:pt x="298196" y="903732"/>
                  </a:lnTo>
                  <a:close/>
                </a:path>
                <a:path w="699134" h="1626870">
                  <a:moveTo>
                    <a:pt x="254000" y="1009142"/>
                  </a:moveTo>
                  <a:lnTo>
                    <a:pt x="220852" y="1088136"/>
                  </a:lnTo>
                  <a:lnTo>
                    <a:pt x="247269" y="1099185"/>
                  </a:lnTo>
                  <a:lnTo>
                    <a:pt x="280288" y="1020191"/>
                  </a:lnTo>
                  <a:lnTo>
                    <a:pt x="254000" y="1009142"/>
                  </a:lnTo>
                  <a:close/>
                </a:path>
                <a:path w="699134" h="1626870">
                  <a:moveTo>
                    <a:pt x="209803" y="1114552"/>
                  </a:moveTo>
                  <a:lnTo>
                    <a:pt x="176656" y="1193546"/>
                  </a:lnTo>
                  <a:lnTo>
                    <a:pt x="203073" y="1204595"/>
                  </a:lnTo>
                  <a:lnTo>
                    <a:pt x="236220" y="1125601"/>
                  </a:lnTo>
                  <a:lnTo>
                    <a:pt x="209803" y="1114552"/>
                  </a:lnTo>
                  <a:close/>
                </a:path>
                <a:path w="699134" h="1626870">
                  <a:moveTo>
                    <a:pt x="165607" y="1219962"/>
                  </a:moveTo>
                  <a:lnTo>
                    <a:pt x="132460" y="1298956"/>
                  </a:lnTo>
                  <a:lnTo>
                    <a:pt x="158876" y="1310005"/>
                  </a:lnTo>
                  <a:lnTo>
                    <a:pt x="192024" y="1231011"/>
                  </a:lnTo>
                  <a:lnTo>
                    <a:pt x="165607" y="1219962"/>
                  </a:lnTo>
                  <a:close/>
                </a:path>
                <a:path w="699134" h="1626870">
                  <a:moveTo>
                    <a:pt x="121411" y="1325372"/>
                  </a:moveTo>
                  <a:lnTo>
                    <a:pt x="88264" y="1404493"/>
                  </a:lnTo>
                  <a:lnTo>
                    <a:pt x="114680" y="1415415"/>
                  </a:lnTo>
                  <a:lnTo>
                    <a:pt x="147827" y="1336421"/>
                  </a:lnTo>
                  <a:lnTo>
                    <a:pt x="121411" y="1325372"/>
                  </a:lnTo>
                  <a:close/>
                </a:path>
                <a:path w="699134" h="1626870">
                  <a:moveTo>
                    <a:pt x="77215" y="1430782"/>
                  </a:moveTo>
                  <a:lnTo>
                    <a:pt x="44196" y="1509903"/>
                  </a:lnTo>
                  <a:lnTo>
                    <a:pt x="70484" y="1520952"/>
                  </a:lnTo>
                  <a:lnTo>
                    <a:pt x="103631" y="1441831"/>
                  </a:lnTo>
                  <a:lnTo>
                    <a:pt x="77215" y="1430782"/>
                  </a:lnTo>
                  <a:close/>
                </a:path>
                <a:path w="699134" h="1626870">
                  <a:moveTo>
                    <a:pt x="33147" y="1536192"/>
                  </a:moveTo>
                  <a:lnTo>
                    <a:pt x="0" y="1615313"/>
                  </a:lnTo>
                  <a:lnTo>
                    <a:pt x="26288" y="1626362"/>
                  </a:lnTo>
                  <a:lnTo>
                    <a:pt x="59435" y="1547241"/>
                  </a:lnTo>
                  <a:lnTo>
                    <a:pt x="33147" y="1536192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5968238" y="518667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41783" y="11430"/>
                </a:lnTo>
                <a:lnTo>
                  <a:pt x="41783" y="27305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22017" y="5186679"/>
            <a:ext cx="66675" cy="284480"/>
          </a:xfrm>
          <a:custGeom>
            <a:avLst/>
            <a:gdLst/>
            <a:ahLst/>
            <a:cxnLst/>
            <a:rect l="l" t="t" r="r" b="b"/>
            <a:pathLst>
              <a:path w="66675" h="284479">
                <a:moveTo>
                  <a:pt x="66421" y="0"/>
                </a:moveTo>
                <a:lnTo>
                  <a:pt x="0" y="0"/>
                </a:lnTo>
                <a:lnTo>
                  <a:pt x="0" y="11430"/>
                </a:lnTo>
                <a:lnTo>
                  <a:pt x="0" y="273050"/>
                </a:lnTo>
                <a:lnTo>
                  <a:pt x="0" y="284480"/>
                </a:lnTo>
                <a:lnTo>
                  <a:pt x="66421" y="284480"/>
                </a:lnTo>
                <a:lnTo>
                  <a:pt x="66421" y="273050"/>
                </a:lnTo>
                <a:lnTo>
                  <a:pt x="24765" y="273050"/>
                </a:lnTo>
                <a:lnTo>
                  <a:pt x="24765" y="11430"/>
                </a:lnTo>
                <a:lnTo>
                  <a:pt x="66421" y="11430"/>
                </a:lnTo>
                <a:lnTo>
                  <a:pt x="664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91539" y="4387977"/>
            <a:ext cx="5133975" cy="10541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67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7335" algn="l"/>
              </a:tabLst>
            </a:pPr>
            <a:r>
              <a:rPr dirty="0" sz="2800" spc="-20">
                <a:latin typeface="Calibri"/>
                <a:cs typeface="Calibri"/>
              </a:rPr>
              <a:t>Difference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between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two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points</a:t>
            </a:r>
            <a:endParaRPr sz="2800">
              <a:latin typeface="Calibri"/>
              <a:cs typeface="Calibri"/>
            </a:endParaRPr>
          </a:p>
          <a:p>
            <a:pPr marL="1603375">
              <a:lnSpc>
                <a:spcPct val="100000"/>
              </a:lnSpc>
              <a:spcBef>
                <a:spcPts val="1865"/>
              </a:spcBef>
              <a:tabLst>
                <a:tab pos="2845435" algn="l"/>
                <a:tab pos="4125595" algn="l"/>
              </a:tabLst>
            </a:pPr>
            <a:r>
              <a:rPr dirty="0" sz="2400" spc="-25">
                <a:latin typeface="Cambria Math"/>
                <a:cs typeface="Cambria Math"/>
              </a:rPr>
              <a:t>𝑥</a:t>
            </a:r>
            <a:r>
              <a:rPr dirty="0" baseline="-15873" sz="2625" spc="-37">
                <a:latin typeface="Cambria Math"/>
                <a:cs typeface="Cambria Math"/>
              </a:rPr>
              <a:t>1</a:t>
            </a:r>
            <a:r>
              <a:rPr dirty="0" baseline="-15873" sz="2625" spc="35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𝑦</a:t>
            </a:r>
            <a:r>
              <a:rPr dirty="0" baseline="-20833" sz="2400" spc="-7">
                <a:latin typeface="Cambria Math"/>
                <a:cs typeface="Cambria Math"/>
              </a:rPr>
              <a:t>1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2</a:t>
            </a:r>
            <a:r>
              <a:rPr dirty="0" baseline="-15873" sz="2625" spc="382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5">
                <a:latin typeface="Cambria Math"/>
                <a:cs typeface="Cambria Math"/>
              </a:rPr>
              <a:t> 𝑦</a:t>
            </a:r>
            <a:r>
              <a:rPr dirty="0" baseline="-20833" sz="2400" spc="-7">
                <a:latin typeface="Cambria Math"/>
                <a:cs typeface="Cambria Math"/>
              </a:rPr>
              <a:t>2	</a:t>
            </a:r>
            <a:r>
              <a:rPr dirty="0" sz="2400" spc="5">
                <a:latin typeface="Cambria Math"/>
                <a:cs typeface="Cambria Math"/>
              </a:rPr>
              <a:t>𝑥</a:t>
            </a:r>
            <a:r>
              <a:rPr dirty="0" baseline="-15873" sz="2625" spc="7">
                <a:latin typeface="Cambria Math"/>
                <a:cs typeface="Cambria Math"/>
              </a:rPr>
              <a:t>3</a:t>
            </a:r>
            <a:r>
              <a:rPr dirty="0" baseline="-15873" sz="2625" spc="307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−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𝑦</a:t>
            </a:r>
            <a:r>
              <a:rPr dirty="0" baseline="-20833" sz="2400" spc="-7">
                <a:latin typeface="Cambria Math"/>
                <a:cs typeface="Cambria Math"/>
              </a:rPr>
              <a:t>3</a:t>
            </a:r>
            <a:endParaRPr baseline="-20833"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8</a:t>
            </a:r>
            <a:r>
              <a:rPr dirty="0" spc="5"/>
              <a:t>/</a:t>
            </a:r>
            <a:r>
              <a:rPr dirty="0"/>
              <a:t>26/2021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CAP5415</a:t>
            </a:r>
            <a:r>
              <a:rPr dirty="0"/>
              <a:t> -</a:t>
            </a:r>
            <a:r>
              <a:rPr dirty="0" spc="-20"/>
              <a:t> </a:t>
            </a:r>
            <a:r>
              <a:rPr dirty="0" spc="-5"/>
              <a:t>Lecture</a:t>
            </a:r>
            <a:r>
              <a:rPr dirty="0" spc="-45"/>
              <a:t> </a:t>
            </a:r>
            <a:r>
              <a:rPr dirty="0"/>
              <a:t>2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Yogesh Singh Rawat</dc:creator>
  <dc:title>PowerPoint Presentation</dc:title>
  <dcterms:created xsi:type="dcterms:W3CDTF">2022-10-19T06:27:08Z</dcterms:created>
  <dcterms:modified xsi:type="dcterms:W3CDTF">2022-10-19T06:27:08Z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</Properties>
</file>