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74" r:id="rId8"/>
    <p:sldId id="275" r:id="rId9"/>
    <p:sldId id="263" r:id="rId10"/>
    <p:sldId id="264" r:id="rId11"/>
    <p:sldId id="276" r:id="rId12"/>
    <p:sldId id="265" r:id="rId13"/>
    <p:sldId id="266" r:id="rId14"/>
    <p:sldId id="273" r:id="rId15"/>
    <p:sldId id="267" r:id="rId16"/>
    <p:sldId id="268" r:id="rId17"/>
    <p:sldId id="269" r:id="rId18"/>
    <p:sldId id="270" r:id="rId19"/>
    <p:sldId id="271" r:id="rId20"/>
    <p:sldId id="272" r:id="rId21"/>
    <p:sldId id="257" r:id="rId2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C8514-5B04-5843-AC6E-5388E513CF70}" type="datetimeFigureOut">
              <a:rPr lang="en-PK" smtClean="0"/>
              <a:t>10/02/2025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EC555-B731-FF43-8288-55E14777D48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030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PK" dirty="0"/>
              <a:t>nee: connectd to two potentionmeters side to side knee motion controlled cursor movement(x axis),  y 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EC555-B731-FF43-8288-55E14777D483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40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F478-6113-5C5E-2BAC-8D7271127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BBD48-F6B1-53E5-0FD2-A59B5EFF3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6F02-D2C1-382F-A4C2-5456E089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F1C-C6DC-2047-96E6-FD3A51E0BF11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ED96-390E-1491-A6AB-725F6370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79B6-CA5E-B426-7BB3-460C8541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E4C5-7C19-6943-8461-67C0944369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469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3A5D-56BE-4935-2792-5F7802DE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354F2-F1E4-6211-C7F9-7646AD07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EB7A-13EF-DCF5-39E8-D156F776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F1C-C6DC-2047-96E6-FD3A51E0BF11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3C0E-4CD8-0429-9F91-A3EE2706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71D3-3076-2743-5170-654EC235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E4C5-7C19-6943-8461-67C0944369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116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6914B-1ED2-D339-0D76-53A1AE4DE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0A3D0-F1DA-D10D-7A20-BBCC4539E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33FD-8A0F-8D8F-0A9D-7161DFAC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F1C-C6DC-2047-96E6-FD3A51E0BF11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EA77-58D2-6647-4843-E6AAD021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EE91-ADE2-317A-FB80-DCBFCC71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E4C5-7C19-6943-8461-67C0944369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843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0C87-EDDB-8698-4FC1-B09663D5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EAD9-F4C6-4B66-68D1-F475CC587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5BE2-47DB-8AC9-1FCE-E777AB80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F1C-C6DC-2047-96E6-FD3A51E0BF11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17E6-2A8A-4831-6EF0-DC8C4F7F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5E68-4152-23E7-D24F-726E793F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E4C5-7C19-6943-8461-67C0944369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075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BA88-8AC0-16CE-884A-3FC5836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EC172-97FB-E903-8F71-02FD4055C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D35A-2E7A-9616-3543-9671CAE2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F1C-C6DC-2047-96E6-FD3A51E0BF11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EF0E-3C3A-E227-F0F7-4224BDAE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2C91-90B7-AF8B-F547-DFE11281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E4C5-7C19-6943-8461-67C0944369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7047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3F70-0B71-1A42-7D33-4DDA5A7A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6F2-210A-8764-1268-DE3D2B519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0A3F-BCAB-2C40-1B32-8E542AF6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C00CC-9D8A-B86F-3D12-01037822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F1C-C6DC-2047-96E6-FD3A51E0BF11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436B6-4E28-04D7-2DCC-482442FE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9EBB2-B1D5-C3E7-198F-E2EB9255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E4C5-7C19-6943-8461-67C0944369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0325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177F-D64F-1021-A3BD-7251AE45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1A28-3354-5342-98DB-BFAA2F9A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FC7BD-781B-39C5-C34B-DE1D2E81F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BF730-5A66-D0BF-4E90-E8CDE32EB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3811C-44C3-AAE8-0C90-EE0CA4EC4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05114-503B-DD11-0C91-692A16AB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F1C-C6DC-2047-96E6-FD3A51E0BF11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B9AE5-2DA0-7504-0540-301447AA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212A6-2AC5-18E2-534E-F82AC7E1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E4C5-7C19-6943-8461-67C0944369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571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487E-9A26-E80A-4AD5-053CE93A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45261-B931-9A5F-22C2-CF79D1C3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F1C-C6DC-2047-96E6-FD3A51E0BF11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2C5D1-2C45-2D76-F850-2ED804D1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EA42A-6884-AF72-F622-F4163410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E4C5-7C19-6943-8461-67C0944369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098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E4DD4-A806-F2C4-B42E-C1F625F4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F1C-C6DC-2047-96E6-FD3A51E0BF11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D8862-CDC6-EE50-D871-B7C38F67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2083-7F8A-9A0C-015B-CAC27B2B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E4C5-7C19-6943-8461-67C0944369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902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F66B-2186-D098-A43A-8CDA837D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84D9-C6EC-720D-AFC0-720191F9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1E63-75E1-4FE4-6946-D5DB41AF1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EFA4E-5F6A-A3B7-8B72-2317B7A0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F1C-C6DC-2047-96E6-FD3A51E0BF11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83546-D856-D95C-0B07-9DF0AD22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71F78-05A8-11E3-630B-43BBA64A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E4C5-7C19-6943-8461-67C0944369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866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2174-4BC1-CCB6-8239-8FA2572E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38F20-37F2-9CAD-FC8E-952C113DC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75D3A-C7E2-0215-FF5B-01DD5426F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90C0-195C-E5DE-6A87-6ABD4D1B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F1C-C6DC-2047-96E6-FD3A51E0BF11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C44E2-FC16-867F-7859-4564AC4F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D0E3D-B70D-E6E9-C5D7-968C51B7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E4C5-7C19-6943-8461-67C0944369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951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CE89A-217A-B55A-D6F7-725A01C6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CAD61-5F96-A031-A47C-A7D8C68C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66AA2-506E-C03F-44C2-21029723E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C29F1C-C6DC-2047-96E6-FD3A51E0BF11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80F8-071D-B9BC-EA52-077F857CF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38AE-E2EF-C96F-9A36-2B15A6192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FEE4C5-7C19-6943-8461-67C0944369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02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0764-1900-9638-220D-7953D525C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Human Computer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73753-60F4-9A36-41FC-2BED157AD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04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4ED8-465A-0E3D-4F9B-408BC24F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Birth of HCI (1983)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5D58-F15C-6096-000E-F2DEF2DD8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Fircst ACM SIGCHI Conference(1983)</a:t>
            </a:r>
          </a:p>
          <a:p>
            <a:r>
              <a:rPr lang="en-PK" dirty="0"/>
              <a:t>The Psychology of Human Computer Interaction (1983)</a:t>
            </a:r>
          </a:p>
          <a:p>
            <a:r>
              <a:rPr lang="en-PK" dirty="0"/>
              <a:t>Launch of Apple Machintosh (1984)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94F66-B8E9-DBCE-089B-4CE350E5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4" y="3140766"/>
            <a:ext cx="5610225" cy="3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0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D151-003C-9507-77BF-434227C3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76638" cy="3749675"/>
          </a:xfrm>
        </p:spPr>
        <p:txBody>
          <a:bodyPr>
            <a:normAutofit/>
          </a:bodyPr>
          <a:lstStyle/>
          <a:p>
            <a:r>
              <a:rPr lang="en-PK" dirty="0"/>
              <a:t>Human Information Processor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4D709-02C0-2582-EA44-9B98F1F65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0" y="79772"/>
            <a:ext cx="7343775" cy="6698455"/>
          </a:xfrm>
        </p:spPr>
      </p:pic>
    </p:spTree>
    <p:extLst>
      <p:ext uri="{BB962C8B-B14F-4D97-AF65-F5344CB8AC3E}">
        <p14:creationId xmlns:p14="http://schemas.microsoft.com/office/powerpoint/2010/main" val="315681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4D20-BEEA-DAF1-1672-C4B0580E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Growth of HCI &amp; GUIs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4FC69-AF92-4654-711A-C2C669E0E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942" y="1271588"/>
            <a:ext cx="5747807" cy="5400675"/>
          </a:xfrm>
        </p:spPr>
      </p:pic>
    </p:spTree>
    <p:extLst>
      <p:ext uri="{BB962C8B-B14F-4D97-AF65-F5344CB8AC3E}">
        <p14:creationId xmlns:p14="http://schemas.microsoft.com/office/powerpoint/2010/main" val="52075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8FBB-1FEA-26AA-71A2-FE8858B2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G</a:t>
            </a:r>
            <a:r>
              <a:rPr lang="en-GB" dirty="0"/>
              <a:t>r</a:t>
            </a:r>
            <a:r>
              <a:rPr lang="en-PK" dirty="0"/>
              <a:t>owth of HCI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8F71-A210-581A-FF37-A789CC6D3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WIMP</a:t>
            </a:r>
          </a:p>
          <a:p>
            <a:r>
              <a:rPr lang="en-GB" dirty="0"/>
              <a:t>O</a:t>
            </a:r>
            <a:r>
              <a:rPr lang="en-PK" dirty="0"/>
              <a:t>ther input styles</a:t>
            </a:r>
          </a:p>
          <a:p>
            <a:r>
              <a:rPr lang="en-PK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126835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08DD-E0BD-B7AD-1F7C-0E63E890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Evolution of HCI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0601-DA2A-9444-65F7-151D89F2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Early HCI research: Ergonomics and usability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Shift towards cognitive models and human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Modern empirical approaches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9846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CFD4-B9F9-0971-5F59-C617B17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State-of-the-art in HCI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85DA-4786-B694-8BCA-E91C0E4B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AI-driven interaction and Generative AI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Brain-Computer Interfaces (BCI)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Used in assistive technologies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Elon Musk </a:t>
            </a:r>
            <a:r>
              <a:rPr lang="en-GB" dirty="0" err="1">
                <a:solidFill>
                  <a:srgbClr val="000000"/>
                </a:solidFill>
              </a:rPr>
              <a:t>Neuralink</a:t>
            </a:r>
            <a:r>
              <a:rPr lang="en-GB" dirty="0">
                <a:solidFill>
                  <a:srgbClr val="000000"/>
                </a:solidFill>
              </a:rPr>
              <a:t>, other medical BCI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Ubiquitous computing and IoT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Smart homes, wearables, connected healthcare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Amazon Alexa, Google Nest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Augmented Reality (AR) &amp; Virtual Reality (VR)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Immersive experiences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Microsoft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Hololens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, Meta Quest, Apple Vision Pro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Adaptive and intelligent user interfaces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Adjustable UI designs based on user experience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Real time eye tracking, emotion detection and predictive adjustments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5005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81B7-6200-1C08-BD8B-8BE0F82B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Role of ML in HCI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3ECD-F80E-D56A-F42B-8B966F2E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Predictive user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AI-enhanced usability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Conversational AI and multimodal interfaces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3455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2672-CB5E-6DBA-13E2-6298F304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Empirical Research in Touch &amp; Gesture-based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DAA7-32FE-8532-8E26-0B027F5E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Fitts’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Law and its modern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Gesture recognition and usability studies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Wearable and touch-based interfaces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5258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6C1A-CFD3-B5AC-0278-AB71BEEB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Accessibility &amp; Inclusive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0F27-EE22-5BEA-60F4-31068C81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Empirical studies on usability for people with disabilities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Assistive technologies and adaptive interfaces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Universal design principles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8343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A090-7044-CEAC-29DE-3C93ABCC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Ethical Consideration in HCI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92E7-4773-2F06-AB0C-75A5CC8F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Data privacy and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Bias in AI-driven HCI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Ethical implications of persuasive technologies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3682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7325-DD71-B590-30EB-ECC1A624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Historical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C4DB-8B27-0498-F4BC-726D843C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3395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0AC1-482A-2ADE-5D99-563EF013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Future Directions in HCI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C914-BF46-2034-5889-1C312F4B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Emerging methodologies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role of empirical research in shaping future HCI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Open challenges and research gaps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2885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EBAC-5B45-F17D-D08B-E13113DC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8608-2DDE-54D5-1D70-49B1FCCC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Human Computer Interaction – An Emprical Research Perspective by I Scott MacKenzie</a:t>
            </a:r>
          </a:p>
        </p:txBody>
      </p:sp>
    </p:spTree>
    <p:extLst>
      <p:ext uri="{BB962C8B-B14F-4D97-AF65-F5344CB8AC3E}">
        <p14:creationId xmlns:p14="http://schemas.microsoft.com/office/powerpoint/2010/main" val="172664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1803-E8C4-F9FE-AAA7-2F32BB4F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Timeline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48DE8-AAD5-F102-4FEA-96BE677FE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533" y="1439333"/>
            <a:ext cx="9567333" cy="5053542"/>
          </a:xfrm>
        </p:spPr>
      </p:pic>
    </p:spTree>
    <p:extLst>
      <p:ext uri="{BB962C8B-B14F-4D97-AF65-F5344CB8AC3E}">
        <p14:creationId xmlns:p14="http://schemas.microsoft.com/office/powerpoint/2010/main" val="100371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AF94-F62D-766F-FC2A-9252BB75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Vannevar Bush’s as we may think (1945)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A9DE-3667-C125-7D51-BE50ECD9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PK" dirty="0"/>
              <a:t>emex  --- similar to todays hyperlinks</a:t>
            </a:r>
          </a:p>
          <a:p>
            <a:r>
              <a:rPr lang="en-GB" dirty="0"/>
              <a:t>M</a:t>
            </a:r>
            <a:r>
              <a:rPr lang="en-PK" dirty="0"/>
              <a:t>aze of conections</a:t>
            </a:r>
          </a:p>
        </p:txBody>
      </p:sp>
    </p:spTree>
    <p:extLst>
      <p:ext uri="{BB962C8B-B14F-4D97-AF65-F5344CB8AC3E}">
        <p14:creationId xmlns:p14="http://schemas.microsoft.com/office/powerpoint/2010/main" val="275058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841F-E3D4-1FBE-FF2A-EB52E5E5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I</a:t>
            </a:r>
            <a:r>
              <a:rPr lang="en-GB" dirty="0"/>
              <a:t>v</a:t>
            </a:r>
            <a:r>
              <a:rPr lang="en-PK" dirty="0"/>
              <a:t>an Sutherland Sketchpad (1962)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219ED-4807-937E-241D-C406CFEE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227" y="1825625"/>
            <a:ext cx="7929545" cy="4351338"/>
          </a:xfrm>
        </p:spPr>
      </p:pic>
    </p:spTree>
    <p:extLst>
      <p:ext uri="{BB962C8B-B14F-4D97-AF65-F5344CB8AC3E}">
        <p14:creationId xmlns:p14="http://schemas.microsoft.com/office/powerpoint/2010/main" val="6474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CE40-9C0A-4A36-6E0B-7CBFD171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Mouse Invention (1963)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898B1-D3E5-6C25-A8A4-FB10F7D9E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1943894"/>
            <a:ext cx="9029700" cy="4114800"/>
          </a:xfrm>
        </p:spPr>
      </p:pic>
    </p:spTree>
    <p:extLst>
      <p:ext uri="{BB962C8B-B14F-4D97-AF65-F5344CB8AC3E}">
        <p14:creationId xmlns:p14="http://schemas.microsoft.com/office/powerpoint/2010/main" val="78433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7589-6AEB-82DA-4076-166F26BA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E9405-16D5-ABE4-49AD-ED72AEDEC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3063" y="110540"/>
            <a:ext cx="7429500" cy="6491526"/>
          </a:xfrm>
        </p:spPr>
      </p:pic>
    </p:spTree>
    <p:extLst>
      <p:ext uri="{BB962C8B-B14F-4D97-AF65-F5344CB8AC3E}">
        <p14:creationId xmlns:p14="http://schemas.microsoft.com/office/powerpoint/2010/main" val="404210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1FEE-375E-0A89-E384-1AC65C3D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62C28-0327-4238-BB43-04550AE6B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388" y="278813"/>
            <a:ext cx="8801100" cy="6214062"/>
          </a:xfrm>
        </p:spPr>
      </p:pic>
    </p:spTree>
    <p:extLst>
      <p:ext uri="{BB962C8B-B14F-4D97-AF65-F5344CB8AC3E}">
        <p14:creationId xmlns:p14="http://schemas.microsoft.com/office/powerpoint/2010/main" val="168268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5AD3-F2CC-F61F-4478-C140460B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Xerox Star (1981)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6A99-973B-E2D3-2D87-ED58BE898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9463" cy="4351338"/>
          </a:xfrm>
        </p:spPr>
        <p:txBody>
          <a:bodyPr/>
          <a:lstStyle/>
          <a:p>
            <a:r>
              <a:rPr lang="en-PK" dirty="0"/>
              <a:t>WYSIWYG, WIMP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BA141-2792-753C-34CC-B9B7888A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1" y="2670937"/>
            <a:ext cx="3659506" cy="3821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F2BC6-74F1-087A-C469-E5207C9A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706" y="2144713"/>
            <a:ext cx="7772400" cy="31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8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334</Words>
  <Application>Microsoft Macintosh PowerPoint</Application>
  <PresentationFormat>Widescreen</PresentationFormat>
  <Paragraphs>62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Human Computer Interaction</vt:lpstr>
      <vt:lpstr>Historical Perspectives</vt:lpstr>
      <vt:lpstr>Timeline</vt:lpstr>
      <vt:lpstr>Vannevar Bush’s as we may think (1945)</vt:lpstr>
      <vt:lpstr>Ivan Sutherland Sketchpad (1962)</vt:lpstr>
      <vt:lpstr>Mouse Invention (1963) </vt:lpstr>
      <vt:lpstr>PowerPoint Presentation</vt:lpstr>
      <vt:lpstr>PowerPoint Presentation</vt:lpstr>
      <vt:lpstr>Xerox Star (1981)</vt:lpstr>
      <vt:lpstr>Birth of HCI (1983)</vt:lpstr>
      <vt:lpstr>Human Information Processor</vt:lpstr>
      <vt:lpstr>Growth of HCI &amp; GUIs</vt:lpstr>
      <vt:lpstr>Growth of HCI Research</vt:lpstr>
      <vt:lpstr>Evolution of HCI</vt:lpstr>
      <vt:lpstr>State-of-the-art in HCI Trends</vt:lpstr>
      <vt:lpstr>Role of ML in HCI</vt:lpstr>
      <vt:lpstr>Empirical Research in Touch &amp; Gesture-based</vt:lpstr>
      <vt:lpstr>Accessibility &amp; Inclusive Design</vt:lpstr>
      <vt:lpstr>Ethical Consideration in HCI research </vt:lpstr>
      <vt:lpstr>Future Directions in HCI research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Muddassira Sheraz</dc:creator>
  <cp:lastModifiedBy>Muddassira Sheraz</cp:lastModifiedBy>
  <cp:revision>4</cp:revision>
  <dcterms:created xsi:type="dcterms:W3CDTF">2025-02-09T14:01:53Z</dcterms:created>
  <dcterms:modified xsi:type="dcterms:W3CDTF">2025-02-10T03:26:45Z</dcterms:modified>
</cp:coreProperties>
</file>