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sldIdLst>
    <p:sldId id="293" r:id="rId2"/>
    <p:sldId id="33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31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18" r:id="rId30"/>
    <p:sldId id="319" r:id="rId31"/>
    <p:sldId id="320" r:id="rId32"/>
    <p:sldId id="322" r:id="rId33"/>
    <p:sldId id="323" r:id="rId34"/>
    <p:sldId id="324" r:id="rId35"/>
    <p:sldId id="325" r:id="rId36"/>
    <p:sldId id="326" r:id="rId37"/>
    <p:sldId id="327" r:id="rId38"/>
    <p:sldId id="333" r:id="rId39"/>
    <p:sldId id="332" r:id="rId40"/>
    <p:sldId id="334" r:id="rId41"/>
    <p:sldId id="328" r:id="rId42"/>
    <p:sldId id="329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116" d="100"/>
          <a:sy n="116" d="100"/>
        </p:scale>
        <p:origin x="1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1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D1FC-54CB-0C8B-72EB-0262D7874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35C7D-528F-574B-C1A3-9F2E085FC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EA5B-D7E6-3618-7AA5-AC65F7D0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EBA01-7A74-C78E-F3A3-AD53118E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88B7-BF08-4CDE-552B-A1C2C2E2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5192F4-8339-5F44-AB43-8CD907178F5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723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3AA2-4338-C1FD-6006-AD018459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2B7A0-0AD9-67D8-407E-774D7FA23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6C26-49C1-F80F-720F-338289A1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4C18-044B-BEFE-ABCC-9F85C19C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8A3E3-5BD6-621F-2F1E-DA618D04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23852-D317-F34F-9A4F-F545A7282C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5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ACDB3-96E4-2A2D-AD90-2070F4899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34255-32FF-AE4A-2BA9-02CD8613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2214-DC1F-DA85-AD9B-E30BBC09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89B35-BF0F-2316-2273-E46FE5B7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3FBB-DD1E-BEB6-D692-ED60CFD8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99254-0C6A-CD4B-9998-7F9C784FCC9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7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D172-78EB-933C-4060-A328ABB8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3DE-FB74-2626-568C-A9BBD594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D6E3-9C24-1021-9DA1-D17C6CAE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B565-E8E2-110D-88D9-C4DA771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4D0B-766E-A07F-8357-4CFAB371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5AF77-C92D-234E-A0AD-308906E6F04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75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50BF-A363-1DE2-5468-855A0969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77FCE-4E52-0E7F-A33F-F5D843A64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1AF2-5989-162F-08B2-6903A8E7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82C9-C13B-6151-2EAE-D1EF4E8E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606E-BAA4-81FF-3C79-081830F9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381EE-ADF6-3045-B60A-49A54D235E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833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87D6-8447-D029-9982-084848D4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3EB9-B81C-8472-53F8-84670996D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B909D-D178-5632-FB2B-E371C6FF1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3192E-5762-485F-31CA-A5FFFAF3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E5ED-1CB7-4814-8A38-48D4DCAC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28D7F-A208-B0B9-6701-F875A507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6017D-2CC5-B841-9957-DC13DA308A2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979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5D70-E249-8B5A-2202-2DC00BDE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F8870-A261-D6EE-9FA8-C326AAA60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50F7B-2E62-B0EB-94BE-A9911CE9E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A3A0D-3D39-097D-4AE5-7D021E0E2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D8CF-63AD-A6F7-8215-3A9374A32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EDC01-7CA6-30C4-197E-A8953E30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B3137-BBFD-EA93-D865-7BD42A2B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B7195-0CB9-BEA8-2ED3-9AB5E155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ACF87-D4A7-D144-84D7-22F5B118841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51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CC97-8BD5-45F6-1745-1BA92377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D4DB0-8920-2D49-8B3F-179FD482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1F0CD-22D5-73DA-C81B-092462D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D493-4061-6E09-0747-11C30A53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16911-E5B9-1C40-8499-C470F390AE4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163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6DC29-1905-3097-E41C-BB1122FA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4AD48-E4EE-01C4-603B-49B175F2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4A9BC-3C5D-0020-A1AF-E6C2C77D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43DD4-A918-1C4F-BB66-AD7265DECC0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56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62288-F971-D06A-D303-D68AAEE3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3284-7C82-837B-B5C6-BE60D937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D28A5-28C3-F6DC-C762-F9939E10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C41C-99A7-FA01-EF3A-08FC384C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467C0-72E1-8E23-7346-69D5A25B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E3E3-D960-D601-F126-97A57F2F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07D02-5F55-5F46-8162-5837228E2F1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76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AAE2-C8B8-1858-9238-704F1A73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5C6D3-825C-D61E-0610-11803FD9A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72839-32A6-79E4-A78C-693BAD64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D6395-4CAA-1D7B-E2C6-BCE0977C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BBED9-4875-E5C7-4FA3-3555A9A9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8B43-5730-D8EB-DB4C-67B29C82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C563F-2BCC-EC4F-ABF0-959E3F9F35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58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>
            <a:extLst>
              <a:ext uri="{FF2B5EF4-FFF2-40B4-BE49-F238E27FC236}">
                <a16:creationId xmlns:a16="http://schemas.microsoft.com/office/drawing/2014/main" id="{5CAC68AD-05BC-F173-89E6-A0B8768985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B3C2C915-1867-A7A9-0A50-ECF5AF0D2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F252A6-A9E2-C5A8-21E7-ED7E08BA9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3B9232-E122-B850-1119-E98C871F71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C6005D-6AF6-077B-4BA0-0E0FE38435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009203-C8A4-EB10-648F-578E55365A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FE7BCEF-61FF-754E-8800-804BEEB300D3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>
            <a:extLst>
              <a:ext uri="{FF2B5EF4-FFF2-40B4-BE49-F238E27FC236}">
                <a16:creationId xmlns:a16="http://schemas.microsoft.com/office/drawing/2014/main" id="{83FC0D90-B0D7-06DF-9F05-A2D93E316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626C86E6-F183-4542-851D-1DD5EBB5AF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1" name="Line 17">
              <a:extLst>
                <a:ext uri="{FF2B5EF4-FFF2-40B4-BE49-F238E27FC236}">
                  <a16:creationId xmlns:a16="http://schemas.microsoft.com/office/drawing/2014/main" id="{BB3B8573-28F7-7F85-5CC5-DC9B3016C40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85416531-E2FE-3D68-0672-8EFFBD0FA2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4928F459-2249-4DF4-5605-4C715E6ABB6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10F9FD51-025E-6093-D063-343BA0A10D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81000" indent="-3810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7635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45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D23FAEC-5628-C7B9-B1F0-388A43BB7B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GB" altLang="en-US" sz="4000">
                <a:solidFill>
                  <a:srgbClr val="2E005D"/>
                </a:solidFill>
                <a:latin typeface="Verdana" panose="020B0604030504040204" pitchFamily="34" charset="0"/>
              </a:rPr>
              <a:t>chapter 1</a:t>
            </a:r>
            <a:endParaRPr lang="en-GB" altLang="en-US" sz="4000">
              <a:solidFill>
                <a:srgbClr val="2E005D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C1D5060-1B1F-AFE7-9A9F-C59B1C6075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GB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human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50D9681F-8EA4-45B5-76CB-FA6404354BC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9941" name="Rectangle 5">
              <a:extLst>
                <a:ext uri="{FF2B5EF4-FFF2-40B4-BE49-F238E27FC236}">
                  <a16:creationId xmlns:a16="http://schemas.microsoft.com/office/drawing/2014/main" id="{BD853668-3461-520E-7665-2F9D7772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942" name="Rectangle 6">
              <a:extLst>
                <a:ext uri="{FF2B5EF4-FFF2-40B4-BE49-F238E27FC236}">
                  <a16:creationId xmlns:a16="http://schemas.microsoft.com/office/drawing/2014/main" id="{2DD89453-89ED-E7C6-FED2-586E0F04B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39943" name="Picture 7">
              <a:extLst>
                <a:ext uri="{FF2B5EF4-FFF2-40B4-BE49-F238E27FC236}">
                  <a16:creationId xmlns:a16="http://schemas.microsoft.com/office/drawing/2014/main" id="{9643AEB7-3DAF-B63E-4630-5C4B4A6CA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4" name="Picture 8">
              <a:extLst>
                <a:ext uri="{FF2B5EF4-FFF2-40B4-BE49-F238E27FC236}">
                  <a16:creationId xmlns:a16="http://schemas.microsoft.com/office/drawing/2014/main" id="{A5087CB2-D4F4-09C3-8220-454BFE06C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5" name="Picture 9">
              <a:extLst>
                <a:ext uri="{FF2B5EF4-FFF2-40B4-BE49-F238E27FC236}">
                  <a16:creationId xmlns:a16="http://schemas.microsoft.com/office/drawing/2014/main" id="{B94B37F9-8BCD-33F1-5EB6-DDFCF34F0B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6" name="Picture 10">
              <a:extLst>
                <a:ext uri="{FF2B5EF4-FFF2-40B4-BE49-F238E27FC236}">
                  <a16:creationId xmlns:a16="http://schemas.microsoft.com/office/drawing/2014/main" id="{D8AA3A60-9C34-FD05-6548-9571349D2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947" name="Picture 11">
              <a:extLst>
                <a:ext uri="{FF2B5EF4-FFF2-40B4-BE49-F238E27FC236}">
                  <a16:creationId xmlns:a16="http://schemas.microsoft.com/office/drawing/2014/main" id="{9D1B4B19-7E3F-30E0-73E9-DBE658BDD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85508F1-B7EB-47B5-3DD8-6C6A4E215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Hearing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A731A47-4A7E-DC62-904B-E3424B222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Provides information about environment: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000"/>
              <a:t>distances, directions, objects etc.</a:t>
            </a:r>
          </a:p>
          <a:p>
            <a:pPr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Physical apparatus:</a:t>
            </a:r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outer ear	–	</a:t>
            </a:r>
            <a:r>
              <a:rPr lang="en-GB" altLang="en-US" sz="1800"/>
              <a:t>protects inner and amplifies sound</a:t>
            </a:r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middle ear	–	</a:t>
            </a:r>
            <a:r>
              <a:rPr lang="en-GB" altLang="en-US" sz="1800"/>
              <a:t>transmits sound waves as</a:t>
            </a:r>
            <a:br>
              <a:rPr lang="en-GB" altLang="en-US" sz="1800"/>
            </a:br>
            <a:r>
              <a:rPr lang="en-GB" altLang="en-US" sz="1800"/>
              <a:t>			vibrations to inner</a:t>
            </a:r>
            <a:r>
              <a:rPr lang="en-GB" altLang="en-US" sz="1400"/>
              <a:t> </a:t>
            </a:r>
            <a:r>
              <a:rPr lang="en-GB" altLang="en-US" sz="1800"/>
              <a:t>ear</a:t>
            </a:r>
            <a:endParaRPr lang="en-GB" altLang="en-US" sz="2000"/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inner ear	–	</a:t>
            </a:r>
            <a:r>
              <a:rPr lang="en-GB" altLang="en-US" sz="1800"/>
              <a:t>chemical transmitters are released</a:t>
            </a:r>
            <a:br>
              <a:rPr lang="en-GB" altLang="en-US" sz="1800"/>
            </a:br>
            <a:r>
              <a:rPr lang="en-GB" altLang="en-US" sz="1800"/>
              <a:t>			and cause impulses in auditory nerve</a:t>
            </a:r>
            <a:endParaRPr lang="en-GB" altLang="en-US" sz="2000"/>
          </a:p>
          <a:p>
            <a:pPr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400"/>
              <a:t>Sound</a:t>
            </a:r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pitch	–	</a:t>
            </a:r>
            <a:r>
              <a:rPr lang="en-GB" altLang="en-US" sz="1800"/>
              <a:t>sound frequency</a:t>
            </a:r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loudness 	–	</a:t>
            </a:r>
            <a:r>
              <a:rPr lang="en-GB" altLang="en-US" sz="1800"/>
              <a:t>amplitude</a:t>
            </a:r>
            <a:endParaRPr lang="en-GB" altLang="en-US" sz="2000"/>
          </a:p>
          <a:p>
            <a:pPr lvl="1"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r>
              <a:rPr lang="en-GB" altLang="en-US" sz="2000"/>
              <a:t>timbre	–	</a:t>
            </a:r>
            <a:r>
              <a:rPr lang="en-GB" altLang="en-US" sz="1800"/>
              <a:t>type or quality</a:t>
            </a:r>
            <a:endParaRPr lang="en-GB" altLang="en-US" sz="2000"/>
          </a:p>
          <a:p>
            <a:pPr>
              <a:lnSpc>
                <a:spcPct val="90000"/>
              </a:lnSpc>
              <a:tabLst>
                <a:tab pos="863600" algn="l"/>
                <a:tab pos="2387600" algn="l"/>
                <a:tab pos="2667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5564E8D-FC6C-9259-26FD-0B0900EFD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Hearing (cont)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C676B56-DD7D-039D-8B74-26842C31E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Humans can hear frequencies from 20Hz to 15kHz</a:t>
            </a:r>
          </a:p>
          <a:p>
            <a:pPr lvl="1"/>
            <a:r>
              <a:rPr lang="en-GB" altLang="en-US" sz="2000"/>
              <a:t>less accurate distinguishing high frequencies than low.</a:t>
            </a:r>
          </a:p>
          <a:p>
            <a:endParaRPr lang="en-GB" altLang="en-US" sz="2400"/>
          </a:p>
          <a:p>
            <a:r>
              <a:rPr lang="en-GB" altLang="en-US" sz="2400"/>
              <a:t>Auditory system filters sounds</a:t>
            </a:r>
          </a:p>
          <a:p>
            <a:pPr lvl="1"/>
            <a:r>
              <a:rPr lang="en-GB" altLang="en-US" sz="2000"/>
              <a:t>can attend to sounds over background noise. </a:t>
            </a:r>
          </a:p>
          <a:p>
            <a:pPr lvl="1"/>
            <a:r>
              <a:rPr lang="en-GB" altLang="en-US" sz="2000"/>
              <a:t>for example, the cocktail party phenomenon.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6C468A6-06AA-A36F-E192-958F4046C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3F57F92-3329-34FC-39AA-AF81B4B4D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35100" algn="l"/>
                <a:tab pos="3238500" algn="l"/>
              </a:tabLst>
            </a:pPr>
            <a:r>
              <a:rPr lang="en-GB" altLang="en-US" sz="2000"/>
              <a:t>Provides important feedback about environment.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May be key sense for someone who is visually impaired.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Stimulus received via receptors in the skin: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/>
              <a:t>thermoreceptors	– heat and cold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/>
              <a:t>nociceptors	– pain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/>
              <a:t>mechanoreceptors	– pressure</a:t>
            </a:r>
            <a:br>
              <a:rPr lang="en-GB" altLang="en-US" sz="1800"/>
            </a:br>
            <a:r>
              <a:rPr lang="en-GB" altLang="en-US" sz="1800"/>
              <a:t>		      </a:t>
            </a:r>
            <a:r>
              <a:rPr lang="en-GB" altLang="en-US" sz="1600"/>
              <a:t>(some instant, some continuous)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Some areas more sensitive than others e.g. fingers.</a:t>
            </a:r>
          </a:p>
          <a:p>
            <a:pPr>
              <a:spcBef>
                <a:spcPct val="50000"/>
              </a:spcBef>
              <a:tabLst>
                <a:tab pos="1435100" algn="l"/>
                <a:tab pos="3238500" algn="l"/>
              </a:tabLst>
            </a:pPr>
            <a:r>
              <a:rPr lang="en-GB" altLang="en-US" sz="2000"/>
              <a:t>Kinethesis  - awareness of body position </a:t>
            </a:r>
          </a:p>
          <a:p>
            <a:pPr lvl="1">
              <a:tabLst>
                <a:tab pos="1435100" algn="l"/>
                <a:tab pos="3238500" algn="l"/>
              </a:tabLst>
            </a:pPr>
            <a:r>
              <a:rPr lang="en-GB" altLang="en-US" sz="1800"/>
              <a:t>affects comfort and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A489E15-7870-1845-99B7-DDBD6C74B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Movement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4A33D2B-6D50-98DF-F52D-31EF75149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Time taken to respond to stimulus:</a:t>
            </a:r>
            <a:br>
              <a:rPr lang="en-GB" altLang="en-US" sz="2400"/>
            </a:br>
            <a:r>
              <a:rPr lang="en-GB" altLang="en-US" sz="2400"/>
              <a:t>	reaction time + movement time</a:t>
            </a:r>
          </a:p>
          <a:p>
            <a:pPr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Movement time dependent on age, fitness etc.</a:t>
            </a:r>
          </a:p>
          <a:p>
            <a:pPr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Reaction time - dependent on stimulus type:</a:t>
            </a:r>
          </a:p>
          <a:p>
            <a:pPr lvl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visual	~ 200ms</a:t>
            </a:r>
          </a:p>
          <a:p>
            <a:pPr lvl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auditory	~ 150 ms</a:t>
            </a:r>
          </a:p>
          <a:p>
            <a:pPr lvl="1"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000"/>
              <a:t>pain	~ 700ms</a:t>
            </a:r>
          </a:p>
          <a:p>
            <a:pPr>
              <a:lnSpc>
                <a:spcPct val="90000"/>
              </a:lnSpc>
              <a:tabLst>
                <a:tab pos="2095500" algn="l"/>
              </a:tabLst>
            </a:pPr>
            <a:endParaRPr lang="en-GB" altLang="en-US" sz="800"/>
          </a:p>
          <a:p>
            <a:pPr>
              <a:lnSpc>
                <a:spcPct val="90000"/>
              </a:lnSpc>
              <a:tabLst>
                <a:tab pos="2095500" algn="l"/>
              </a:tabLst>
            </a:pPr>
            <a:r>
              <a:rPr lang="en-GB" altLang="en-US" sz="2400"/>
              <a:t>Increasing reaction time decreases accuracy in the unskilled operator but not in the skilled operator.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D90E540-AC8A-F0CB-B306-400B423E1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Movement (cont)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120875B-DC39-B064-E343-86C9FCE31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625600" algn="l"/>
              </a:tabLst>
            </a:pPr>
            <a:r>
              <a:rPr lang="en-GB" altLang="en-US" sz="2400"/>
              <a:t>Fitts' Law describes the time taken to hit a screen target:</a:t>
            </a:r>
          </a:p>
          <a:p>
            <a:pPr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400"/>
              <a:t>		Mt = a + b log</a:t>
            </a:r>
            <a:r>
              <a:rPr lang="en-GB" altLang="en-US" sz="2400" baseline="-25000"/>
              <a:t>2</a:t>
            </a:r>
            <a:r>
              <a:rPr lang="en-GB" altLang="en-US" sz="2400"/>
              <a:t>(D/S + 1)</a:t>
            </a:r>
          </a:p>
          <a:p>
            <a:pPr>
              <a:lnSpc>
                <a:spcPct val="90000"/>
              </a:lnSpc>
              <a:tabLst>
                <a:tab pos="1625600" algn="l"/>
              </a:tabLst>
            </a:pPr>
            <a:endParaRPr lang="en-GB" altLang="en-US" sz="1200"/>
          </a:p>
          <a:p>
            <a:pPr marL="571500" lvl="1" indent="6350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where:	a and b are empirically determined constants</a:t>
            </a:r>
          </a:p>
          <a:p>
            <a:pPr marL="571500" lvl="1" indent="6350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Mt is movement time</a:t>
            </a:r>
          </a:p>
          <a:p>
            <a:pPr marL="571500" lvl="1" indent="6350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D is Distance </a:t>
            </a:r>
          </a:p>
          <a:p>
            <a:pPr marL="571500" lvl="1" indent="6350">
              <a:lnSpc>
                <a:spcPct val="90000"/>
              </a:lnSpc>
              <a:buFontTx/>
              <a:buNone/>
              <a:tabLst>
                <a:tab pos="1625600" algn="l"/>
              </a:tabLst>
            </a:pPr>
            <a:r>
              <a:rPr lang="en-GB" altLang="en-US" sz="2000"/>
              <a:t>	S is Size of target</a:t>
            </a:r>
          </a:p>
          <a:p>
            <a:pPr>
              <a:lnSpc>
                <a:spcPct val="90000"/>
              </a:lnSpc>
              <a:tabLst>
                <a:tab pos="1625600" algn="l"/>
              </a:tabLst>
            </a:pPr>
            <a:endParaRPr lang="en-GB" altLang="en-US" sz="1400"/>
          </a:p>
          <a:p>
            <a:pPr>
              <a:lnSpc>
                <a:spcPct val="90000"/>
              </a:lnSpc>
              <a:buFont typeface="Symbol" pitchFamily="2" charset="2"/>
              <a:buChar char="Þ"/>
              <a:tabLst>
                <a:tab pos="1625600" algn="l"/>
              </a:tabLst>
            </a:pPr>
            <a:r>
              <a:rPr lang="en-GB" altLang="en-US" sz="2400"/>
              <a:t>targets as large as possible</a:t>
            </a:r>
            <a:br>
              <a:rPr lang="en-GB" altLang="en-US" sz="2400"/>
            </a:br>
            <a:r>
              <a:rPr lang="en-GB" altLang="en-US" sz="2400"/>
              <a:t>distances as small as possible</a:t>
            </a:r>
          </a:p>
          <a:p>
            <a:pPr>
              <a:lnSpc>
                <a:spcPct val="90000"/>
              </a:lnSpc>
              <a:tabLst>
                <a:tab pos="16256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175BE00-996F-AA5B-8127-43248A0AA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Memory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29A2EBF-CD2C-AEC3-E9E6-29939255B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There are three types of memory function: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Sensory memories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	Short-term memory or working memory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		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			Long-term memory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GB" altLang="en-US" sz="2000"/>
              <a:t>Selection of stimuli governed by level of arousal.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GB" altLang="en-US" sz="2000"/>
          </a:p>
        </p:txBody>
      </p:sp>
      <p:grpSp>
        <p:nvGrpSpPr>
          <p:cNvPr id="53256" name="Group 8">
            <a:extLst>
              <a:ext uri="{FF2B5EF4-FFF2-40B4-BE49-F238E27FC236}">
                <a16:creationId xmlns:a16="http://schemas.microsoft.com/office/drawing/2014/main" id="{1E986A6D-AB3E-7A8B-5DBD-3C6DFB91075E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95600"/>
            <a:ext cx="3095625" cy="1524000"/>
            <a:chOff x="1152" y="2016"/>
            <a:chExt cx="1950" cy="960"/>
          </a:xfrm>
        </p:grpSpPr>
        <p:sp>
          <p:nvSpPr>
            <p:cNvPr id="53252" name="Line 4">
              <a:extLst>
                <a:ext uri="{FF2B5EF4-FFF2-40B4-BE49-F238E27FC236}">
                  <a16:creationId xmlns:a16="http://schemas.microsoft.com/office/drawing/2014/main" id="{5EDE9B48-FE23-D84F-1062-4E8C0034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16"/>
              <a:ext cx="336" cy="288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3" name="WordArt 5">
              <a:extLst>
                <a:ext uri="{FF2B5EF4-FFF2-40B4-BE49-F238E27FC236}">
                  <a16:creationId xmlns:a16="http://schemas.microsoft.com/office/drawing/2014/main" id="{E1874DBD-C1BC-4B24-1AFF-A975A1C9416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80" y="2064"/>
              <a:ext cx="828" cy="22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Attention</a:t>
              </a:r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BA9E1B33-0025-9E6B-A2E9-5175C4B4C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336"/>
            </a:xfrm>
            <a:prstGeom prst="line">
              <a:avLst/>
            </a:prstGeom>
            <a:noFill/>
            <a:ln w="38100">
              <a:solidFill>
                <a:srgbClr val="251C4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5" name="WordArt 7">
              <a:extLst>
                <a:ext uri="{FF2B5EF4-FFF2-40B4-BE49-F238E27FC236}">
                  <a16:creationId xmlns:a16="http://schemas.microsoft.com/office/drawing/2014/main" id="{4F93AFF6-9BD4-6E70-4CF1-1623FC517A0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208" y="2688"/>
              <a:ext cx="894" cy="22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GB" sz="20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FFFF99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Rehearsal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21AEFC8-C1C7-03FF-D1FC-F266FF486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sensory memory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2A07909-69AA-6B21-8D67-CD80A893F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Buffers for stimuli received through senses</a:t>
            </a:r>
          </a:p>
          <a:p>
            <a:pPr lvl="1"/>
            <a:r>
              <a:rPr lang="en-GB" altLang="en-US"/>
              <a:t>iconic memory: visual stimuli</a:t>
            </a:r>
          </a:p>
          <a:p>
            <a:pPr lvl="1"/>
            <a:r>
              <a:rPr lang="en-GB" altLang="en-US"/>
              <a:t>echoic memory: aural stimuli</a:t>
            </a:r>
          </a:p>
          <a:p>
            <a:pPr lvl="1"/>
            <a:r>
              <a:rPr lang="en-GB" altLang="en-US"/>
              <a:t>haptic memory: tactile stimuli</a:t>
            </a:r>
          </a:p>
          <a:p>
            <a:r>
              <a:rPr lang="en-GB" altLang="en-US"/>
              <a:t>Examples</a:t>
            </a:r>
          </a:p>
          <a:p>
            <a:pPr lvl="1"/>
            <a:r>
              <a:rPr lang="en-GB" altLang="en-US"/>
              <a:t>“sparkler” trail</a:t>
            </a:r>
          </a:p>
          <a:p>
            <a:pPr lvl="1"/>
            <a:r>
              <a:rPr lang="en-GB" altLang="en-US"/>
              <a:t>stereo sound</a:t>
            </a:r>
          </a:p>
          <a:p>
            <a:r>
              <a:rPr lang="en-GB" altLang="en-US"/>
              <a:t>Continuously overwritten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5A3CE42-24AB-B1BC-F85A-D4F5B08C1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Short-term memory (STM)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040E8FD-8A4B-5E56-CABC-A871335F8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Scratch-pad for temporary recall</a:t>
            </a:r>
          </a:p>
          <a:p>
            <a:endParaRPr lang="en-GB" altLang="en-US" sz="1600"/>
          </a:p>
          <a:p>
            <a:pPr lvl="1"/>
            <a:r>
              <a:rPr lang="en-GB" altLang="en-US"/>
              <a:t>rapid access ~ 70ms</a:t>
            </a:r>
          </a:p>
          <a:p>
            <a:pPr lvl="1"/>
            <a:endParaRPr lang="en-GB" altLang="en-US" sz="1600"/>
          </a:p>
          <a:p>
            <a:pPr lvl="1"/>
            <a:r>
              <a:rPr lang="en-GB" altLang="en-US"/>
              <a:t>rapid decay ~ 200ms</a:t>
            </a:r>
          </a:p>
          <a:p>
            <a:pPr lvl="1"/>
            <a:endParaRPr lang="en-GB" altLang="en-US" sz="1600"/>
          </a:p>
          <a:p>
            <a:pPr lvl="1"/>
            <a:r>
              <a:rPr lang="en-GB" altLang="en-US"/>
              <a:t>limited capacity - 7± 2 chunks</a:t>
            </a:r>
          </a:p>
          <a:p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22E3C74-4558-367F-24D2-93C68DC78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0BDF0C9-DDA8-F46A-F620-732266C8C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altLang="en-US"/>
          </a:p>
          <a:p>
            <a:pPr marL="0" indent="0" algn="ctr">
              <a:buFontTx/>
              <a:buNone/>
            </a:pPr>
            <a:r>
              <a:rPr lang="en-GB" altLang="en-US"/>
              <a:t>212348278493202</a:t>
            </a:r>
          </a:p>
          <a:p>
            <a:pPr marL="0" indent="0" algn="ctr">
              <a:buFontTx/>
              <a:buNone/>
            </a:pPr>
            <a:endParaRPr lang="en-GB" altLang="en-US"/>
          </a:p>
          <a:p>
            <a:pPr marL="0" indent="0" algn="ctr">
              <a:buFontTx/>
              <a:buNone/>
            </a:pPr>
            <a:r>
              <a:rPr lang="en-GB" altLang="en-US"/>
              <a:t>0121 414 2626</a:t>
            </a:r>
          </a:p>
          <a:p>
            <a:pPr marL="0" indent="0" algn="ctr">
              <a:buFontTx/>
              <a:buNone/>
            </a:pPr>
            <a:endParaRPr lang="en-GB" altLang="en-US"/>
          </a:p>
          <a:p>
            <a:pPr marL="0" indent="0" algn="ctr">
              <a:buFontTx/>
              <a:buNone/>
            </a:pPr>
            <a:r>
              <a:rPr lang="en-GB" altLang="en-US"/>
              <a:t>HEC ATR ANU PTH ETR 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75344F-A50D-8A35-C5BB-5F665715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Long-term memory (LTM)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609A362-3E71-A3ED-C967-63B8F6C2F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095500" algn="l"/>
              </a:tabLst>
            </a:pPr>
            <a:r>
              <a:rPr lang="en-GB" altLang="en-US" sz="2400"/>
              <a:t>Repository for all our knowledge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/>
              <a:t>slow access ~ 1/10 second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/>
              <a:t>slow decay, if any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/>
              <a:t>huge or unlimited capacity</a:t>
            </a:r>
          </a:p>
          <a:p>
            <a:pPr>
              <a:tabLst>
                <a:tab pos="2095500" algn="l"/>
              </a:tabLst>
            </a:pPr>
            <a:endParaRPr lang="en-GB" altLang="en-US" sz="2400"/>
          </a:p>
          <a:p>
            <a:pPr>
              <a:tabLst>
                <a:tab pos="2095500" algn="l"/>
              </a:tabLst>
            </a:pPr>
            <a:r>
              <a:rPr lang="en-GB" altLang="en-US" sz="2400"/>
              <a:t>Two types</a:t>
            </a:r>
          </a:p>
          <a:p>
            <a:pPr lvl="1">
              <a:tabLst>
                <a:tab pos="2095500" algn="l"/>
              </a:tabLst>
            </a:pPr>
            <a:r>
              <a:rPr lang="en-GB" altLang="en-US" sz="2000"/>
              <a:t>episodic	– </a:t>
            </a:r>
            <a:r>
              <a:rPr lang="en-GB" altLang="en-US" sz="1800"/>
              <a:t>serial memory of events</a:t>
            </a:r>
            <a:endParaRPr lang="en-GB" altLang="en-US" sz="2000"/>
          </a:p>
          <a:p>
            <a:pPr lvl="1">
              <a:tabLst>
                <a:tab pos="2095500" algn="l"/>
              </a:tabLst>
            </a:pPr>
            <a:r>
              <a:rPr lang="en-GB" altLang="en-US" sz="2000"/>
              <a:t>semantic	– </a:t>
            </a:r>
            <a:r>
              <a:rPr lang="en-GB" altLang="en-US" sz="1800"/>
              <a:t>structured memory of facts,concepts, skills</a:t>
            </a:r>
          </a:p>
          <a:p>
            <a:pPr lvl="1">
              <a:tabLst>
                <a:tab pos="2095500" algn="l"/>
              </a:tabLst>
            </a:pPr>
            <a:endParaRPr lang="en-GB" altLang="en-US" sz="1800"/>
          </a:p>
          <a:p>
            <a:pPr lvl="1">
              <a:buFontTx/>
              <a:buNone/>
              <a:tabLst>
                <a:tab pos="2095500" algn="l"/>
              </a:tabLst>
            </a:pPr>
            <a:r>
              <a:rPr lang="en-GB" altLang="en-US" sz="2000"/>
              <a:t>semantic LTM derived from episodic LTM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FE221BE-BCAE-3670-3BD3-02C25909F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human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B330D7C-6909-B984-2338-93F385081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Information i/o …</a:t>
            </a:r>
          </a:p>
          <a:p>
            <a:pPr lvl="1"/>
            <a:r>
              <a:rPr lang="en-GB" altLang="en-US"/>
              <a:t>visual, auditory, haptic, movement</a:t>
            </a:r>
          </a:p>
          <a:p>
            <a:r>
              <a:rPr lang="en-GB" altLang="en-US"/>
              <a:t>Information stored in memory</a:t>
            </a:r>
          </a:p>
          <a:p>
            <a:pPr lvl="1"/>
            <a:r>
              <a:rPr lang="en-GB" altLang="en-US"/>
              <a:t>sensory, short-term, long-term</a:t>
            </a:r>
          </a:p>
          <a:p>
            <a:r>
              <a:rPr lang="en-GB" altLang="en-US"/>
              <a:t>Information processed and applied</a:t>
            </a:r>
          </a:p>
          <a:p>
            <a:pPr lvl="1"/>
            <a:r>
              <a:rPr lang="en-GB" altLang="en-US"/>
              <a:t>reasoning, problem solving, skill, error</a:t>
            </a:r>
          </a:p>
          <a:p>
            <a:r>
              <a:rPr lang="en-GB" altLang="en-US"/>
              <a:t>Emotion influences human capabilities</a:t>
            </a:r>
          </a:p>
          <a:p>
            <a:r>
              <a:rPr lang="en-GB" altLang="en-US"/>
              <a:t>Each person is different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748B2BB-0719-49A4-E1A1-74EE1CD75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Long-term memory (cont.)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9E0B30E-4194-A763-6304-D3C44C71F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Semantic memory structure</a:t>
            </a:r>
          </a:p>
          <a:p>
            <a:pPr lvl="1"/>
            <a:r>
              <a:rPr lang="en-GB" altLang="en-US" sz="2000"/>
              <a:t>provides access to information</a:t>
            </a:r>
          </a:p>
          <a:p>
            <a:pPr lvl="1"/>
            <a:r>
              <a:rPr lang="en-GB" altLang="en-US" sz="2000"/>
              <a:t>represents relationships between bits of information</a:t>
            </a:r>
          </a:p>
          <a:p>
            <a:pPr lvl="1"/>
            <a:r>
              <a:rPr lang="en-GB" altLang="en-US" sz="2000"/>
              <a:t>supports inference</a:t>
            </a:r>
          </a:p>
          <a:p>
            <a:endParaRPr lang="en-GB" altLang="en-US" sz="1400"/>
          </a:p>
          <a:p>
            <a:r>
              <a:rPr lang="en-GB" altLang="en-US" sz="2400"/>
              <a:t>Model: semantic network</a:t>
            </a:r>
          </a:p>
          <a:p>
            <a:pPr lvl="1"/>
            <a:r>
              <a:rPr lang="en-GB" altLang="en-US" sz="2000"/>
              <a:t>inheritance – child nodes inherit properties of parent nodes</a:t>
            </a:r>
          </a:p>
          <a:p>
            <a:pPr lvl="1"/>
            <a:r>
              <a:rPr lang="en-GB" altLang="en-US" sz="2000"/>
              <a:t>relationships between bits of information explicit</a:t>
            </a:r>
          </a:p>
          <a:p>
            <a:pPr lvl="1"/>
            <a:r>
              <a:rPr lang="en-GB" altLang="en-US" sz="2000"/>
              <a:t>supports inference through inheritance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4" name="Picture 6">
            <a:extLst>
              <a:ext uri="{FF2B5EF4-FFF2-40B4-BE49-F238E27FC236}">
                <a16:creationId xmlns:a16="http://schemas.microsoft.com/office/drawing/2014/main" id="{33E0E616-8384-5CC9-27D8-AC7BFAEC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68450"/>
            <a:ext cx="7086600" cy="506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0" name="Rectangle 2">
            <a:extLst>
              <a:ext uri="{FF2B5EF4-FFF2-40B4-BE49-F238E27FC236}">
                <a16:creationId xmlns:a16="http://schemas.microsoft.com/office/drawing/2014/main" id="{D59A30A5-BC52-1A29-A726-828A147D4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LTM - semantic network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B493A23-1052-9D0E-6222-3D45420F3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Models of LTM - Frames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69F1FE7-8EF9-937D-3B1A-896EF1583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GB" altLang="en-US" sz="2000"/>
              <a:t>Information organized in data structures</a:t>
            </a:r>
          </a:p>
          <a:p>
            <a:r>
              <a:rPr lang="en-GB" altLang="en-US" sz="2000"/>
              <a:t>Slots in structure instantiated with values for instance of data</a:t>
            </a:r>
          </a:p>
          <a:p>
            <a:r>
              <a:rPr lang="en-GB" altLang="en-US" sz="2000"/>
              <a:t>Type–subtype relationships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8B302C76-456A-AF98-03B4-82FF9CEC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              </a:t>
            </a:r>
            <a:r>
              <a:rPr lang="en-US" altLang="en-US" sz="1600" b="1">
                <a:latin typeface="Times New Roman" panose="02020603050405020304" pitchFamily="18" charset="0"/>
              </a:rPr>
              <a:t>DOG</a:t>
            </a:r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Fixed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legs: 4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Default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diet:  carniverous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sound:  bark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Variable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size:</a:t>
            </a:r>
            <a:br>
              <a:rPr lang="en-US" altLang="en-US" sz="1400">
                <a:latin typeface="Times New Roman" panose="02020603050405020304" pitchFamily="18" charset="0"/>
              </a:rPr>
            </a:br>
            <a:r>
              <a:rPr lang="en-US" altLang="en-US" sz="1400">
                <a:latin typeface="Times New Roman" panose="02020603050405020304" pitchFamily="18" charset="0"/>
              </a:rPr>
              <a:t>       colour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AB4E8D89-A4C7-F91A-767C-9ABD131A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57600"/>
            <a:ext cx="2438400" cy="2590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r>
              <a:rPr lang="en-US" altLang="en-US" sz="1600">
                <a:latin typeface="Times New Roman" panose="02020603050405020304" pitchFamily="18" charset="0"/>
              </a:rPr>
              <a:t>               </a:t>
            </a:r>
            <a:r>
              <a:rPr lang="en-US" altLang="en-US" sz="1600" b="1">
                <a:latin typeface="Times New Roman" panose="02020603050405020304" pitchFamily="18" charset="0"/>
              </a:rPr>
              <a:t>COLLIE</a:t>
            </a:r>
            <a:endParaRPr lang="en-US" altLang="en-US" sz="1400" b="1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Fixed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breed of:  DOG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type:  sheepdog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Default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size:  65 cm</a:t>
            </a:r>
          </a:p>
          <a:p>
            <a:pPr eaLnBrk="1" hangingPunct="1"/>
            <a:endParaRPr lang="en-US" altLang="en-US" sz="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Variable</a:t>
            </a:r>
          </a:p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       colour</a:t>
            </a:r>
          </a:p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C5E292A-4F0A-3040-5EC5-EAB9D1D58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Models of LTM - Scripts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B3E9681-8854-F4D1-FCF1-A3301B8B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1066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1800"/>
              <a:t>Model of stereotypical information required to interpret situation</a:t>
            </a:r>
          </a:p>
          <a:p>
            <a:pPr>
              <a:buFontTx/>
              <a:buNone/>
            </a:pPr>
            <a:endParaRPr lang="en-GB" altLang="en-US" sz="900"/>
          </a:p>
          <a:p>
            <a:pPr>
              <a:buFontTx/>
              <a:buNone/>
            </a:pPr>
            <a:r>
              <a:rPr lang="en-GB" altLang="en-US" sz="1800"/>
              <a:t>Script has elements that can be instantiated with values for context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ABCA41ED-D922-129A-C82E-AFF972320E9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95600"/>
            <a:ext cx="6705600" cy="3733800"/>
            <a:chOff x="768" y="1728"/>
            <a:chExt cx="4224" cy="2352"/>
          </a:xfrm>
        </p:grpSpPr>
        <p:sp>
          <p:nvSpPr>
            <p:cNvPr id="60421" name="Rectangle 5">
              <a:extLst>
                <a:ext uri="{FF2B5EF4-FFF2-40B4-BE49-F238E27FC236}">
                  <a16:creationId xmlns:a16="http://schemas.microsoft.com/office/drawing/2014/main" id="{255D91D8-9EBD-1C5B-9111-02C82D9C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4224" cy="2352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2" name="Text Box 6">
              <a:extLst>
                <a:ext uri="{FF2B5EF4-FFF2-40B4-BE49-F238E27FC236}">
                  <a16:creationId xmlns:a16="http://schemas.microsoft.com/office/drawing/2014/main" id="{1D877A3F-ED74-1D72-D8E3-21558B1C9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824"/>
              <a:ext cx="1584" cy="21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latin typeface="Times New Roman" panose="02020603050405020304" pitchFamily="18" charset="0"/>
                </a:rPr>
                <a:t>Script for a visit to the vet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60423" name="Text Box 7">
              <a:extLst>
                <a:ext uri="{FF2B5EF4-FFF2-40B4-BE49-F238E27FC236}">
                  <a16:creationId xmlns:a16="http://schemas.microsoft.com/office/drawing/2014/main" id="{8F720101-07B0-7C7F-E6B6-41DAA6C07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1872" cy="141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1pPr>
              <a:lvl2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2pPr>
              <a:lvl3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3pPr>
              <a:lvl4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4pPr>
              <a:lvl5pPr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33500" algn="l"/>
                </a:tabLst>
                <a:defRPr sz="2400">
                  <a:solidFill>
                    <a:schemeClr val="tx1"/>
                  </a:solidFill>
                  <a:latin typeface="Times" charset="0"/>
                </a:defRPr>
              </a:lvl9pPr>
            </a:lstStyle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Entry conditions: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ill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vet open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has money</a:t>
              </a: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Result: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better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poorer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vet richer</a:t>
              </a:r>
              <a:endParaRPr lang="en-US" altLang="en-US" sz="1400">
                <a:latin typeface="Times New Roman" panose="02020603050405020304" pitchFamily="18" charset="0"/>
              </a:endParaRP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Props: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examination table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medicine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instruments</a:t>
              </a:r>
            </a:p>
          </p:txBody>
        </p:sp>
        <p:sp>
          <p:nvSpPr>
            <p:cNvPr id="60424" name="Text Box 8">
              <a:extLst>
                <a:ext uri="{FF2B5EF4-FFF2-40B4-BE49-F238E27FC236}">
                  <a16:creationId xmlns:a16="http://schemas.microsoft.com/office/drawing/2014/main" id="{688EA877-15CD-3648-E154-FD528EB9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627" cy="182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Roles: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vet examines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diagnoses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treats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owner brings dog in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     pays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           takes dog out</a:t>
              </a: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Scenes: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arriving at reception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waiting in room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examination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paying</a:t>
              </a:r>
            </a:p>
            <a:p>
              <a:pPr eaLnBrk="1" hangingPunct="1"/>
              <a:endParaRPr lang="en-US" altLang="en-US" sz="8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lang="en-US" altLang="en-US" sz="1400">
                  <a:latin typeface="Times New Roman" panose="02020603050405020304" pitchFamily="18" charset="0"/>
                </a:rPr>
                <a:t>Tracks:	</a:t>
              </a:r>
              <a:r>
                <a:rPr lang="en-US" altLang="en-US" sz="1400" i="1">
                  <a:latin typeface="Times New Roman" panose="02020603050405020304" pitchFamily="18" charset="0"/>
                </a:rPr>
                <a:t>dog needs medicine</a:t>
              </a:r>
            </a:p>
            <a:p>
              <a:pPr eaLnBrk="1" hangingPunct="1"/>
              <a:r>
                <a:rPr lang="en-US" altLang="en-US" sz="1400" i="1">
                  <a:latin typeface="Times New Roman" panose="02020603050405020304" pitchFamily="18" charset="0"/>
                </a:rPr>
                <a:t>	dog needs operation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5128AFE-3DA6-A72F-8628-E7B20D0D0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543800" cy="1143000"/>
          </a:xfrm>
        </p:spPr>
        <p:txBody>
          <a:bodyPr/>
          <a:lstStyle/>
          <a:p>
            <a:r>
              <a:rPr lang="en-GB" altLang="en-US"/>
              <a:t>Models of LTM - Production rules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2F321A-719A-285A-D2F8-00F558DCC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590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/>
              <a:t>Representation of procedural knowledge. </a:t>
            </a:r>
          </a:p>
          <a:p>
            <a:pPr>
              <a:buFontTx/>
              <a:buNone/>
            </a:pPr>
            <a:endParaRPr lang="en-GB" altLang="en-US" sz="1600"/>
          </a:p>
          <a:p>
            <a:pPr>
              <a:buFontTx/>
              <a:buNone/>
            </a:pPr>
            <a:r>
              <a:rPr lang="en-GB" altLang="en-US"/>
              <a:t>Condition/action rules </a:t>
            </a:r>
          </a:p>
          <a:p>
            <a:pPr lvl="1">
              <a:buFontTx/>
              <a:buNone/>
            </a:pPr>
            <a:r>
              <a:rPr lang="en-GB" altLang="en-US"/>
              <a:t>if condition is matched</a:t>
            </a:r>
          </a:p>
          <a:p>
            <a:pPr lvl="1">
              <a:buFontTx/>
              <a:buNone/>
            </a:pPr>
            <a:r>
              <a:rPr lang="en-GB" altLang="en-US"/>
              <a:t>then use rule to determine action.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11C8CDAF-7E84-12C2-9B1F-4FD03DEDF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3429000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810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IF dog is wagging tail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pat dog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IF dog is growling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</a:rPr>
              <a:t>THEN run away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2B7B134-CEDA-8F62-A7D7-95D5C35AC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LTM - Storage of information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65E3815-CFD2-378C-598D-14D6F0710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rehearsal</a:t>
            </a:r>
          </a:p>
          <a:p>
            <a:pPr lvl="1"/>
            <a:r>
              <a:rPr lang="en-GB" altLang="en-US" sz="2000"/>
              <a:t>information moves from STM to LTM</a:t>
            </a:r>
          </a:p>
          <a:p>
            <a:pPr lvl="1"/>
            <a:endParaRPr lang="en-GB" altLang="en-US" sz="800"/>
          </a:p>
          <a:p>
            <a:r>
              <a:rPr lang="en-GB" altLang="en-US" sz="2400"/>
              <a:t>total time hypothesis</a:t>
            </a:r>
          </a:p>
          <a:p>
            <a:pPr lvl="1"/>
            <a:r>
              <a:rPr lang="en-GB" altLang="en-US" sz="2000"/>
              <a:t>amount retained proportional to rehearsal time</a:t>
            </a:r>
          </a:p>
          <a:p>
            <a:pPr lvl="1"/>
            <a:endParaRPr lang="en-GB" altLang="en-US" sz="800"/>
          </a:p>
          <a:p>
            <a:r>
              <a:rPr lang="en-GB" altLang="en-US" sz="2400"/>
              <a:t>distribution of practice effect</a:t>
            </a:r>
          </a:p>
          <a:p>
            <a:pPr lvl="1"/>
            <a:r>
              <a:rPr lang="en-GB" altLang="en-US" sz="2000"/>
              <a:t>optimized by spreading learning over time</a:t>
            </a:r>
          </a:p>
          <a:p>
            <a:pPr lvl="1"/>
            <a:endParaRPr lang="en-GB" altLang="en-US" sz="800"/>
          </a:p>
          <a:p>
            <a:r>
              <a:rPr lang="en-GB" altLang="en-US" sz="2400"/>
              <a:t>structure, meaning and familiarity</a:t>
            </a:r>
          </a:p>
          <a:p>
            <a:pPr lvl="1"/>
            <a:r>
              <a:rPr lang="en-GB" altLang="en-US" sz="2000"/>
              <a:t>information easier to remember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E6B40BB-447D-D326-223B-9195E65BA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LTM - Forgetting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5EDC0A1-F598-68BE-20A0-A8552303D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decay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information is lost gradually but very slowly</a:t>
            </a:r>
          </a:p>
          <a:p>
            <a:pPr>
              <a:lnSpc>
                <a:spcPct val="90000"/>
              </a:lnSpc>
            </a:pPr>
            <a:endParaRPr lang="en-GB" altLang="en-US" sz="14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interference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new information replaces old: retroactive interference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old may interfere with new: proactive inhibition 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so may not forget at all memory is selective …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… affected by emotion – can subconsciously `choose' to forget</a:t>
            </a: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2DD9B9B-37AF-C9E2-FF1D-C7AC3039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LTM - retrieval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F9870758-C951-4C7F-B8BA-4D8A192D8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recall </a:t>
            </a:r>
          </a:p>
          <a:p>
            <a:pPr lvl="1"/>
            <a:r>
              <a:rPr lang="en-GB" altLang="en-US" sz="2000"/>
              <a:t>information reproduced from memory can be assisted by cues, e.g. categories, imagery</a:t>
            </a:r>
            <a:endParaRPr lang="en-GB" altLang="en-US"/>
          </a:p>
          <a:p>
            <a:endParaRPr lang="en-GB" altLang="en-US"/>
          </a:p>
          <a:p>
            <a:pPr>
              <a:buFontTx/>
              <a:buNone/>
            </a:pPr>
            <a:r>
              <a:rPr lang="en-GB" altLang="en-US"/>
              <a:t>recognition</a:t>
            </a:r>
          </a:p>
          <a:p>
            <a:pPr lvl="1"/>
            <a:r>
              <a:rPr lang="en-GB" altLang="en-US" sz="2000"/>
              <a:t>information gives knowledge that it has been seen before</a:t>
            </a:r>
          </a:p>
          <a:p>
            <a:pPr lvl="1"/>
            <a:r>
              <a:rPr lang="en-GB" altLang="en-US" sz="2000"/>
              <a:t>less complex than recall - information is cue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1E46906-1CC3-9323-009A-73520C13409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Thinking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96763E1-E3DA-E312-0D3A-E906C24E42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981200"/>
          </a:xfrm>
        </p:spPr>
        <p:txBody>
          <a:bodyPr/>
          <a:lstStyle/>
          <a:p>
            <a:pPr marL="381000" algn="l">
              <a:tabLst>
                <a:tab pos="1333500" algn="l"/>
              </a:tabLst>
            </a:pPr>
            <a:r>
              <a:rPr lang="en-GB" altLang="en-US" sz="2800"/>
              <a:t>Reasoning</a:t>
            </a:r>
          </a:p>
          <a:p>
            <a:pPr marL="381000" algn="l">
              <a:tabLst>
                <a:tab pos="1333500" algn="l"/>
              </a:tabLst>
            </a:pPr>
            <a:r>
              <a:rPr lang="en-GB" altLang="en-US" sz="2800"/>
              <a:t>	</a:t>
            </a:r>
            <a:r>
              <a:rPr lang="en-GB" altLang="en-US"/>
              <a:t>deduction, induction, abduction</a:t>
            </a:r>
          </a:p>
          <a:p>
            <a:pPr marL="381000" algn="l">
              <a:tabLst>
                <a:tab pos="1333500" algn="l"/>
              </a:tabLst>
            </a:pPr>
            <a:r>
              <a:rPr lang="en-GB" altLang="en-US" sz="2800"/>
              <a:t>Problem solving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15F3EAE-A8CA-7826-9A18-8A553169F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Deductive Reasoning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2BBC19EE-B6AC-96C3-5057-7283F33B6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Deduction:</a:t>
            </a:r>
          </a:p>
          <a:p>
            <a:pPr marL="1054100" lvl="1" indent="-381000"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1800"/>
              <a:t>derive logically necessary conclusion from given premises</a:t>
            </a:r>
            <a:r>
              <a:rPr lang="en-GB" altLang="en-US" sz="2000"/>
              <a:t>.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Friday then she will go to work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Friday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she will go to work.</a:t>
            </a:r>
            <a:endParaRPr lang="en-GB" altLang="en-US" sz="2000"/>
          </a:p>
          <a:p>
            <a:pPr>
              <a:lnSpc>
                <a:spcPct val="90000"/>
              </a:lnSpc>
              <a:tabLst>
                <a:tab pos="1714500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tabLst>
                <a:tab pos="1714500" algn="l"/>
              </a:tabLst>
            </a:pPr>
            <a:r>
              <a:rPr lang="en-GB" altLang="en-US" sz="2400"/>
              <a:t>Logical conclusion not necessarily true: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2000"/>
              <a:t>	</a:t>
            </a:r>
            <a:r>
              <a:rPr lang="en-GB" altLang="en-US" sz="1800"/>
              <a:t>e.g.	If it is raining then the ground is dry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It is raining</a:t>
            </a:r>
          </a:p>
          <a:p>
            <a:pPr marL="1054100" lvl="1" indent="-381000">
              <a:lnSpc>
                <a:spcPct val="90000"/>
              </a:lnSpc>
              <a:buFontTx/>
              <a:buNone/>
              <a:tabLst>
                <a:tab pos="1714500" algn="l"/>
              </a:tabLst>
            </a:pPr>
            <a:r>
              <a:rPr lang="en-GB" altLang="en-US" sz="1800"/>
              <a:t>		Therefore the ground is dry</a:t>
            </a:r>
          </a:p>
          <a:p>
            <a:pPr>
              <a:lnSpc>
                <a:spcPct val="90000"/>
              </a:lnSpc>
              <a:tabLst>
                <a:tab pos="17145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1F4F272-A2CA-2FDE-9021-8930DAB39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Vision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3833454-8585-82B3-9EB3-3DEDFB758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Two stages in vision</a:t>
            </a:r>
          </a:p>
          <a:p>
            <a:pPr lvl="4"/>
            <a:endParaRPr lang="en-GB" altLang="en-US"/>
          </a:p>
          <a:p>
            <a:pPr>
              <a:buFontTx/>
              <a:buNone/>
            </a:pPr>
            <a:r>
              <a:rPr lang="en-GB" altLang="en-US"/>
              <a:t>• physical reception of stimulus</a:t>
            </a:r>
          </a:p>
          <a:p>
            <a:pPr lvl="4">
              <a:buFontTx/>
              <a:buNone/>
            </a:pPr>
            <a:endParaRPr lang="en-GB" altLang="en-US"/>
          </a:p>
          <a:p>
            <a:pPr>
              <a:buFontTx/>
              <a:buNone/>
            </a:pPr>
            <a:r>
              <a:rPr lang="en-GB" altLang="en-US"/>
              <a:t>• processing and interpretation of stimulus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81F2A10-4797-DC8A-D314-84990DD45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Deduction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5393283-6201-1A43-23AF-892AC112C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816100" algn="l"/>
              </a:tabLst>
            </a:pPr>
            <a:r>
              <a:rPr lang="en-GB" altLang="en-US"/>
              <a:t>When truth and logical validity clash …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/>
              <a:t>	e.g.	Some people are babies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/>
              <a:t>		Some babies cry</a:t>
            </a:r>
          </a:p>
          <a:p>
            <a:pPr marL="1047750" lvl="1" indent="-374650">
              <a:buFontTx/>
              <a:buNone/>
              <a:tabLst>
                <a:tab pos="1816100" algn="l"/>
              </a:tabLst>
            </a:pPr>
            <a:r>
              <a:rPr lang="en-GB" altLang="en-US"/>
              <a:t>		Inference - Some people cry</a:t>
            </a:r>
          </a:p>
          <a:p>
            <a:pPr>
              <a:buFontTx/>
              <a:buChar char=" "/>
              <a:tabLst>
                <a:tab pos="1816100" algn="l"/>
              </a:tabLst>
            </a:pPr>
            <a:r>
              <a:rPr lang="en-GB" altLang="en-US"/>
              <a:t>Correct?</a:t>
            </a:r>
          </a:p>
          <a:p>
            <a:pPr>
              <a:tabLst>
                <a:tab pos="1816100" algn="l"/>
              </a:tabLst>
            </a:pPr>
            <a:endParaRPr lang="en-GB" altLang="en-US"/>
          </a:p>
          <a:p>
            <a:pPr>
              <a:tabLst>
                <a:tab pos="1816100" algn="l"/>
              </a:tabLst>
            </a:pPr>
            <a:r>
              <a:rPr lang="en-GB" altLang="en-US"/>
              <a:t>People bring world knowledge to bear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B7D0F62-E3E3-C318-F552-352FE7270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Inductive Reasoning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07709CE-09F6-9287-E014-533B1C7F1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Induction:</a:t>
            </a:r>
          </a:p>
          <a:p>
            <a:pPr lvl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generalize from cases seen to cases unseen</a:t>
            </a:r>
          </a:p>
          <a:p>
            <a:pPr lvl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	all elephants we have seen have trunks</a:t>
            </a:r>
            <a:br>
              <a:rPr lang="en-GB" altLang="en-US" sz="2000"/>
            </a:br>
            <a:r>
              <a:rPr lang="en-GB" altLang="en-US" sz="2000"/>
              <a:t>	therefore all elephants have trunks.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Unreliable:</a:t>
            </a:r>
          </a:p>
          <a:p>
            <a:pPr lvl="1"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000"/>
              <a:t>can only prove false not true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400"/>
              <a:t>… but useful!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tabLst>
                <a:tab pos="1524000" algn="l"/>
              </a:tabLst>
            </a:pPr>
            <a:r>
              <a:rPr lang="en-GB" altLang="en-US" sz="2400"/>
              <a:t>Humans not good at using negative evidence</a:t>
            </a:r>
          </a:p>
          <a:p>
            <a:pPr lvl="1">
              <a:lnSpc>
                <a:spcPct val="90000"/>
              </a:lnSpc>
              <a:buFontTx/>
              <a:buChar char=" "/>
              <a:tabLst>
                <a:tab pos="1524000" algn="l"/>
              </a:tabLst>
            </a:pPr>
            <a:r>
              <a:rPr lang="en-GB" altLang="en-US" sz="2000"/>
              <a:t>e.g. Wason's cards.</a:t>
            </a:r>
          </a:p>
          <a:p>
            <a:pPr>
              <a:lnSpc>
                <a:spcPct val="90000"/>
              </a:lnSpc>
              <a:tabLst>
                <a:tab pos="1524000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4AFE9EE-1FA6-9080-299F-8AE44FCBD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Wason's cards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2FA3983-A627-FCB1-65B4-7E16EFCD8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752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altLang="en-US" sz="2000"/>
              <a:t>Is this true?</a:t>
            </a:r>
          </a:p>
          <a:p>
            <a:pPr marL="0" indent="0" algn="ctr">
              <a:buFontTx/>
              <a:buNone/>
            </a:pPr>
            <a:endParaRPr lang="en-GB" altLang="en-US" sz="1400"/>
          </a:p>
          <a:p>
            <a:pPr marL="0" indent="0" algn="ctr">
              <a:buFontTx/>
              <a:buNone/>
            </a:pPr>
            <a:r>
              <a:rPr lang="en-GB" altLang="en-US" sz="2000"/>
              <a:t>How many cards do you need to turn over to find out?</a:t>
            </a:r>
          </a:p>
          <a:p>
            <a:pPr marL="0" indent="0" algn="ctr">
              <a:buFontTx/>
              <a:buNone/>
            </a:pPr>
            <a:endParaRPr lang="en-GB" altLang="en-US" sz="1200"/>
          </a:p>
          <a:p>
            <a:pPr marL="0" indent="0" algn="ctr">
              <a:buFontTx/>
              <a:buNone/>
            </a:pPr>
            <a:r>
              <a:rPr lang="en-GB" altLang="en-US" sz="2000"/>
              <a:t>…. and which cards?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DCB608B6-331E-9DBB-6266-ABBDCF533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17925"/>
            <a:ext cx="8077200" cy="4000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If a card has a vowel on one side it has an even number on the other</a:t>
            </a:r>
          </a:p>
        </p:txBody>
      </p:sp>
      <p:grpSp>
        <p:nvGrpSpPr>
          <p:cNvPr id="69637" name="Group 5">
            <a:extLst>
              <a:ext uri="{FF2B5EF4-FFF2-40B4-BE49-F238E27FC236}">
                <a16:creationId xmlns:a16="http://schemas.microsoft.com/office/drawing/2014/main" id="{E0266089-0ABC-4A98-6DDD-379CC36927AD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965325"/>
            <a:ext cx="4343400" cy="1311275"/>
            <a:chOff x="768" y="3264"/>
            <a:chExt cx="2736" cy="826"/>
          </a:xfrm>
        </p:grpSpPr>
        <p:sp>
          <p:nvSpPr>
            <p:cNvPr id="69638" name="Rectangle 6">
              <a:extLst>
                <a:ext uri="{FF2B5EF4-FFF2-40B4-BE49-F238E27FC236}">
                  <a16:creationId xmlns:a16="http://schemas.microsoft.com/office/drawing/2014/main" id="{BD994613-B463-C298-5957-75EDF57D1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39" name="Rectangle 7">
              <a:extLst>
                <a:ext uri="{FF2B5EF4-FFF2-40B4-BE49-F238E27FC236}">
                  <a16:creationId xmlns:a16="http://schemas.microsoft.com/office/drawing/2014/main" id="{B60DF65C-99B5-253B-F175-FA611117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40" name="Rectangle 8">
              <a:extLst>
                <a:ext uri="{FF2B5EF4-FFF2-40B4-BE49-F238E27FC236}">
                  <a16:creationId xmlns:a16="http://schemas.microsoft.com/office/drawing/2014/main" id="{BEB11C28-0FF8-5652-966C-B5AB76A5A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41" name="Rectangle 9">
              <a:extLst>
                <a:ext uri="{FF2B5EF4-FFF2-40B4-BE49-F238E27FC236}">
                  <a16:creationId xmlns:a16="http://schemas.microsoft.com/office/drawing/2014/main" id="{6A6B5C60-530E-F9E9-23CE-2BD024F1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12"/>
              <a:ext cx="576" cy="76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09FBC6B4-1876-F376-AB98-423D7DEDC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" y="3264"/>
              <a:ext cx="2641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en-US" sz="8000" b="1">
                  <a:latin typeface="Times New Roman" panose="02020603050405020304" pitchFamily="18" charset="0"/>
                </a:rPr>
                <a:t>7</a:t>
              </a:r>
              <a:r>
                <a:rPr lang="en-GB" altLang="en-US" sz="8000" b="1">
                  <a:latin typeface="Times New Roman" panose="02020603050405020304" pitchFamily="18" charset="0"/>
                </a:rPr>
                <a:t>  </a:t>
              </a:r>
              <a:r>
                <a:rPr lang="en-US" altLang="en-US" sz="8000" b="1">
                  <a:latin typeface="Times New Roman" panose="02020603050405020304" pitchFamily="18" charset="0"/>
                </a:rPr>
                <a:t>E  4  K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5AF0C5A9-CB17-43A6-53BA-C9F2B4EA3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Abductive reasoning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230E17C-F9C3-62FA-D033-FCBFDA3EF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25600" algn="l"/>
              </a:tabLst>
            </a:pPr>
            <a:r>
              <a:rPr lang="en-GB" altLang="en-US"/>
              <a:t>reasoning from event to cause</a:t>
            </a:r>
          </a:p>
          <a:p>
            <a:pPr lvl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e.g.	Sam drives fast when drunk.</a:t>
            </a:r>
          </a:p>
          <a:p>
            <a:pPr lvl="1">
              <a:buFontTx/>
              <a:buChar char=" "/>
              <a:tabLst>
                <a:tab pos="1625600" algn="l"/>
              </a:tabLst>
            </a:pPr>
            <a:r>
              <a:rPr lang="en-GB" altLang="en-US" sz="2000"/>
              <a:t>	If I see Sam driving fast, assume drunk.</a:t>
            </a:r>
          </a:p>
          <a:p>
            <a:pPr>
              <a:tabLst>
                <a:tab pos="1625600" algn="l"/>
              </a:tabLst>
            </a:pPr>
            <a:endParaRPr lang="en-GB" altLang="en-US"/>
          </a:p>
          <a:p>
            <a:pPr>
              <a:tabLst>
                <a:tab pos="1625600" algn="l"/>
              </a:tabLst>
            </a:pPr>
            <a:r>
              <a:rPr lang="en-GB" altLang="en-US"/>
              <a:t>Unreliable:</a:t>
            </a:r>
          </a:p>
          <a:p>
            <a:pPr lvl="1">
              <a:tabLst>
                <a:tab pos="1625600" algn="l"/>
              </a:tabLst>
            </a:pPr>
            <a:r>
              <a:rPr lang="en-GB" altLang="en-US"/>
              <a:t>can lead to false explanations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EEFE443-074C-F136-31FF-80EA8C142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 solving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11D8346-A6F2-1AFE-D3D6-D71FAECF4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Process of finding solution to unfamiliar task using knowledge.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Several theories.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Gestalt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problem solving both productive and reproductive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productive draws on insight and restructuring of problem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attractive but not enough evidence to explain `insight' etc.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move away from behaviourism and led towards information processing theories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91577ED-1F32-4F8E-349E-3EE6B9B3A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 solving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A9D7451-5F03-113B-C159-5CF4CCAD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z="2400"/>
              <a:t>Problem space theory</a:t>
            </a:r>
          </a:p>
          <a:p>
            <a:pPr marL="476250" lvl="1"/>
            <a:r>
              <a:rPr lang="en-GB" altLang="en-US" sz="2000"/>
              <a:t>problem space comprises problem states</a:t>
            </a:r>
          </a:p>
          <a:p>
            <a:pPr marL="476250" lvl="1"/>
            <a:r>
              <a:rPr lang="en-GB" altLang="en-US" sz="2000"/>
              <a:t>problem solving involves generating states using legal operators</a:t>
            </a:r>
          </a:p>
          <a:p>
            <a:pPr marL="476250" lvl="1"/>
            <a:r>
              <a:rPr lang="en-GB" altLang="en-US" sz="2000"/>
              <a:t>heuristics may be employed to select operators</a:t>
            </a:r>
            <a:br>
              <a:rPr lang="en-GB" altLang="en-US" sz="2000"/>
            </a:br>
            <a:r>
              <a:rPr lang="en-GB" altLang="en-US" sz="2000"/>
              <a:t>	e.g. means-ends analysis</a:t>
            </a:r>
          </a:p>
          <a:p>
            <a:pPr marL="476250" lvl="1"/>
            <a:r>
              <a:rPr lang="en-GB" altLang="en-US" sz="2000"/>
              <a:t>operates within human information processing system</a:t>
            </a:r>
            <a:br>
              <a:rPr lang="en-GB" altLang="en-US" sz="2000"/>
            </a:br>
            <a:r>
              <a:rPr lang="en-GB" altLang="en-US" sz="2000"/>
              <a:t>	e.g. STM limits etc.</a:t>
            </a:r>
          </a:p>
          <a:p>
            <a:pPr marL="476250" lvl="1"/>
            <a:r>
              <a:rPr lang="en-GB" altLang="en-US" sz="2000"/>
              <a:t>largely applied to problem solving in well-defined areas</a:t>
            </a:r>
            <a:br>
              <a:rPr lang="en-GB" altLang="en-US" sz="2000"/>
            </a:br>
            <a:r>
              <a:rPr lang="en-GB" altLang="en-US" sz="2000"/>
              <a:t>	e.g. puzzles rather than knowledge intensive areas</a:t>
            </a:r>
          </a:p>
          <a:p>
            <a:pPr marL="0" indent="0"/>
            <a:endParaRPr lang="en-GB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4F79D11-8C7C-5651-EF44-BA080509C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 solving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ACF4539-7726-AA75-9397-9DC28742B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Analogy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analogical mapping:</a:t>
            </a:r>
          </a:p>
          <a:p>
            <a:pPr lvl="2">
              <a:lnSpc>
                <a:spcPct val="90000"/>
              </a:lnSpc>
            </a:pPr>
            <a:r>
              <a:rPr lang="en-GB" altLang="en-US" sz="1600"/>
              <a:t>novel problems in new domain?</a:t>
            </a:r>
          </a:p>
          <a:p>
            <a:pPr lvl="2">
              <a:lnSpc>
                <a:spcPct val="90000"/>
              </a:lnSpc>
            </a:pPr>
            <a:r>
              <a:rPr lang="en-GB" altLang="en-US" sz="1600"/>
              <a:t>use knowledge of similar problem from similar domain 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analogical mapping difficult if domains are semantically different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Skill acquisition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skilled activity characterized by chunking</a:t>
            </a:r>
            <a:endParaRPr lang="en-GB" altLang="en-US" sz="2000"/>
          </a:p>
          <a:p>
            <a:pPr lvl="2">
              <a:lnSpc>
                <a:spcPct val="90000"/>
              </a:lnSpc>
            </a:pPr>
            <a:r>
              <a:rPr lang="en-GB" altLang="en-US" sz="1600"/>
              <a:t>lot of information is chunked to optimize STM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conceptual rather than superficial grouping of problems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information is structured more effectively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2D28C38-C7E3-2E9B-5341-C08F41864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Errors and mental models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B944D45-DEFF-EDD2-EBE2-5D8D0A119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Types of error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slips 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	right intention, but failed to do it right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	causes: poor physical skill,inattention etc.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	change to aspect of skilled behaviour can cause slip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mistakes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	wrong intention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	cause: incorrect understanding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600"/>
              <a:t>humans create mental models to explain behaviour.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GB" altLang="en-US" sz="1600"/>
              <a:t>if wrong (different from actual system) errors can occur</a:t>
            </a:r>
            <a:endParaRPr lang="en-GB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712705E-9E2D-5314-E4D2-D8803708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Emotion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722E624-7F73-C7D8-69BD-CD676DA4F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GB" altLang="en-US" sz="2400"/>
              <a:t>Various theories of how emotion works</a:t>
            </a:r>
            <a:endParaRPr lang="en-GB" altLang="en-US"/>
          </a:p>
          <a:p>
            <a:pPr lvl="1"/>
            <a:r>
              <a:rPr lang="en-GB" altLang="en-US" sz="2000"/>
              <a:t>James-Lange: emotion is our interpretation of a physiological response to a stimuli</a:t>
            </a:r>
          </a:p>
          <a:p>
            <a:pPr lvl="1"/>
            <a:r>
              <a:rPr lang="en-GB" altLang="en-US" sz="2000"/>
              <a:t>Cannon: emotion is a psychological response to a stimuli</a:t>
            </a:r>
          </a:p>
          <a:p>
            <a:pPr lvl="1"/>
            <a:r>
              <a:rPr lang="en-GB" altLang="en-US" sz="2000"/>
              <a:t>Schacter-Singer: emotion is the result of our evaluation of our physiological responses, in the light of the whole situation we are in</a:t>
            </a:r>
          </a:p>
          <a:p>
            <a:r>
              <a:rPr lang="en-GB" altLang="en-US" sz="2400"/>
              <a:t>Emotion clearly involves both cognitive and physical responses to stimuli</a:t>
            </a:r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3C39652-8D79-E190-3152-FFC0EA1D3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Emotion (cont.)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4339E64-D361-E822-0831-540860A41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r>
              <a:rPr lang="en-GB" altLang="en-US" sz="2400"/>
              <a:t>The biological response to physical stimuli is called </a:t>
            </a:r>
            <a:r>
              <a:rPr lang="en-GB" altLang="en-US" sz="2400" i="1"/>
              <a:t>affect</a:t>
            </a:r>
          </a:p>
          <a:p>
            <a:pPr>
              <a:buFontTx/>
              <a:buNone/>
            </a:pPr>
            <a:r>
              <a:rPr lang="en-GB" altLang="en-US" sz="2400"/>
              <a:t> </a:t>
            </a:r>
          </a:p>
          <a:p>
            <a:r>
              <a:rPr lang="en-GB" altLang="en-US" sz="2400"/>
              <a:t>Affect influences how we respond to situations</a:t>
            </a:r>
          </a:p>
          <a:p>
            <a:pPr lvl="1"/>
            <a:r>
              <a:rPr lang="en-GB" altLang="en-US" sz="2000"/>
              <a:t>positive </a:t>
            </a:r>
            <a:r>
              <a:rPr lang="en-GB" altLang="en-US" sz="2000">
                <a:sym typeface="Symbol" pitchFamily="2" charset="2"/>
              </a:rPr>
              <a:t> creative problem solving</a:t>
            </a:r>
          </a:p>
          <a:p>
            <a:pPr lvl="1"/>
            <a:r>
              <a:rPr lang="en-GB" altLang="en-US" sz="2000">
                <a:sym typeface="Symbol" pitchFamily="2" charset="2"/>
              </a:rPr>
              <a:t>negative  narrow thinking</a:t>
            </a:r>
            <a:endParaRPr lang="en-GB" altLang="en-US"/>
          </a:p>
          <a:p>
            <a:pPr lvl="1">
              <a:buFontTx/>
              <a:buNone/>
            </a:pPr>
            <a:endParaRPr lang="en-GB" altLang="en-US"/>
          </a:p>
          <a:p>
            <a:pPr lvl="1">
              <a:buFontTx/>
              <a:buNone/>
            </a:pPr>
            <a:r>
              <a:rPr lang="en-GB" altLang="en-US"/>
              <a:t>“Negative affect can make it harder to do even easy tasks; positive affect can make it easier to do difficult tasks” </a:t>
            </a:r>
          </a:p>
          <a:p>
            <a:pPr lvl="4" algn="r">
              <a:buFontTx/>
              <a:buNone/>
            </a:pPr>
            <a:r>
              <a:rPr lang="en-GB" altLang="en-US" sz="1600"/>
              <a:t>(Donald Norman)</a:t>
            </a:r>
            <a:endParaRPr lang="en-GB" alt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F3ACBDF-CC48-0E86-EC24-F2321D024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Eye - physical reception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E1957CF-B363-06F6-26A8-6CDB62CAD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mechanism for receiving light and transforming it into electrical energy</a:t>
            </a:r>
          </a:p>
          <a:p>
            <a:pPr>
              <a:lnSpc>
                <a:spcPct val="90000"/>
              </a:lnSpc>
            </a:pPr>
            <a:r>
              <a:rPr lang="en-GB" altLang="en-US"/>
              <a:t>light reflects from objects</a:t>
            </a:r>
          </a:p>
          <a:p>
            <a:pPr>
              <a:lnSpc>
                <a:spcPct val="90000"/>
              </a:lnSpc>
            </a:pPr>
            <a:r>
              <a:rPr lang="en-GB" altLang="en-US"/>
              <a:t>images are focused upside-down on retina</a:t>
            </a:r>
          </a:p>
          <a:p>
            <a:pPr>
              <a:lnSpc>
                <a:spcPct val="90000"/>
              </a:lnSpc>
            </a:pPr>
            <a:r>
              <a:rPr lang="en-GB" altLang="en-US"/>
              <a:t>retina contains rods for low light vision and cones for colour vision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ganglion cells (brain!) detect pattern and movement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6B3DC5D0-95E7-FC14-F267-E2AEBD6E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Emotion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2ABBDB7-8514-1775-169F-7DB1AB4BE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Implications for interface design</a:t>
            </a:r>
          </a:p>
          <a:p>
            <a:pPr lvl="1"/>
            <a:r>
              <a:rPr lang="en-GB" altLang="en-US"/>
              <a:t>stress will increase the difficulty of problem solving</a:t>
            </a:r>
          </a:p>
          <a:p>
            <a:pPr lvl="1"/>
            <a:r>
              <a:rPr lang="en-GB" altLang="en-US"/>
              <a:t>relaxed users will be more forgiving of shortcomings in design</a:t>
            </a:r>
          </a:p>
          <a:p>
            <a:pPr lvl="1"/>
            <a:r>
              <a:rPr lang="en-GB" altLang="en-US"/>
              <a:t>aesthetically pleasing and rewarding interfaces will increase positive affect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A944101-E0CA-D07C-6889-C263B7DC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Individual differences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F16BE1F-035B-B549-12BB-410593A56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long term</a:t>
            </a:r>
            <a:br>
              <a:rPr lang="en-GB" altLang="en-US" sz="2400"/>
            </a:br>
            <a:r>
              <a:rPr lang="en-GB" altLang="en-US" sz="2400"/>
              <a:t>	–  sex, physical and intellectual abilities</a:t>
            </a:r>
          </a:p>
          <a:p>
            <a:r>
              <a:rPr lang="en-GB" altLang="en-US" sz="2400"/>
              <a:t>short term</a:t>
            </a:r>
            <a:br>
              <a:rPr lang="en-GB" altLang="en-US" sz="2400"/>
            </a:br>
            <a:r>
              <a:rPr lang="en-GB" altLang="en-US" sz="2400"/>
              <a:t>	–  effect of stress or fatigue</a:t>
            </a:r>
          </a:p>
          <a:p>
            <a:r>
              <a:rPr lang="en-GB" altLang="en-US" sz="2400"/>
              <a:t>changing</a:t>
            </a:r>
            <a:br>
              <a:rPr lang="en-GB" altLang="en-US" sz="2400"/>
            </a:br>
            <a:r>
              <a:rPr lang="en-GB" altLang="en-US" sz="2400"/>
              <a:t>	–  age</a:t>
            </a:r>
          </a:p>
          <a:p>
            <a:endParaRPr lang="en-GB" altLang="en-US" sz="1200"/>
          </a:p>
          <a:p>
            <a:pPr>
              <a:buFontTx/>
              <a:buNone/>
            </a:pPr>
            <a:r>
              <a:rPr lang="en-GB" altLang="en-US" sz="2400"/>
              <a:t>Ask yourself:</a:t>
            </a:r>
            <a:br>
              <a:rPr lang="en-GB" altLang="en-US" sz="2400"/>
            </a:br>
            <a:r>
              <a:rPr lang="en-GB" altLang="en-US" sz="2400"/>
              <a:t>will design decision exclude section of user population?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50CF0EC-C860-481D-6437-4692D6860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Psychology and the Design of Interactive System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E303BE2-F364-428F-D591-556CB9FFB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Some direct applications</a:t>
            </a:r>
          </a:p>
          <a:p>
            <a:pPr lvl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e.g.	blue acuity is poor</a:t>
            </a:r>
            <a:br>
              <a:rPr lang="en-GB" altLang="en-US" sz="1800"/>
            </a:br>
            <a:r>
              <a:rPr lang="en-GB" altLang="en-US" sz="1800"/>
              <a:t>	</a:t>
            </a:r>
            <a:r>
              <a:rPr lang="en-GB" altLang="en-US" sz="1800">
                <a:sym typeface="Symbol" pitchFamily="2" charset="2"/>
              </a:rPr>
              <a:t></a:t>
            </a:r>
            <a:r>
              <a:rPr lang="en-GB" altLang="en-US" sz="1800"/>
              <a:t> blue should not be used for important detail</a:t>
            </a:r>
          </a:p>
          <a:p>
            <a:pPr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  <a:p>
            <a:pPr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However, correct application generally requires understanding of context in psychology, and an understanding of particular experimental conditions</a:t>
            </a:r>
          </a:p>
          <a:p>
            <a:pPr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  <a:p>
            <a:pPr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2000"/>
              <a:t>A lot of knowledge has been distilled in</a:t>
            </a:r>
          </a:p>
          <a:p>
            <a:pPr lvl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guidelines (chap 7)</a:t>
            </a:r>
          </a:p>
          <a:p>
            <a:pPr lvl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cognitive models (chap 12)</a:t>
            </a:r>
          </a:p>
          <a:p>
            <a:pPr lvl="1">
              <a:lnSpc>
                <a:spcPct val="90000"/>
              </a:lnSpc>
              <a:tabLst>
                <a:tab pos="1435100" algn="l"/>
              </a:tabLst>
            </a:pPr>
            <a:r>
              <a:rPr lang="en-GB" altLang="en-US" sz="1800"/>
              <a:t>experimental and analytic evaluation techniques (chap 9)</a:t>
            </a:r>
          </a:p>
          <a:p>
            <a:pPr>
              <a:lnSpc>
                <a:spcPct val="90000"/>
              </a:lnSpc>
              <a:tabLst>
                <a:tab pos="1435100" algn="l"/>
              </a:tabLst>
            </a:pPr>
            <a:endParaRPr lang="en-GB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8279434-6CB8-B8D5-2CBA-BA43A8F66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Interpreting the signal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1DC6C40-F54D-3D8A-BBD7-2F685FBD1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Size and depth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angle indicates how much of view object occupies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(relates to size and distance from eye)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visual acuity is ability to perceive detail </a:t>
            </a:r>
            <a:r>
              <a:rPr lang="en-GB" altLang="en-US" sz="1800"/>
              <a:t>(limited)</a:t>
            </a:r>
            <a:endParaRPr lang="en-GB" altLang="en-US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familiar objects perceived as constant size 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1800"/>
              <a:t>(in spite of changes in visual angle when far away)</a:t>
            </a:r>
            <a:endParaRPr lang="en-GB" altLang="en-US" sz="2000"/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GB" altLang="en-US"/>
              <a:t>cues like overlapping help perception of size and depth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EF7ED96-461A-88B7-6FEA-899B745D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Interpreting the signal (cont)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2AF675-DBF8-E545-8071-8EB47A2E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Brightness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subjective reaction to levels of light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affected by luminance of object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measured by just noticeable difference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visual acuity increases with luminance as does flicker</a:t>
            </a:r>
          </a:p>
          <a:p>
            <a:pPr lvl="4"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Colour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made up of hue, intensity, saturation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cones sensitive to colour wavelengths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blue acuity is lowest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8% males and 1% females colour blind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5324A78-FB2E-8808-FB00-90D862CEF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Interpreting the signal (cont)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1E5C94F-3BBC-B329-3DA1-0FE92A147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visual system compensates for:</a:t>
            </a:r>
          </a:p>
          <a:p>
            <a:pPr lvl="1"/>
            <a:r>
              <a:rPr lang="en-GB" altLang="en-US"/>
              <a:t>movement</a:t>
            </a:r>
          </a:p>
          <a:p>
            <a:pPr lvl="1"/>
            <a:r>
              <a:rPr lang="en-GB" altLang="en-US"/>
              <a:t>changes in luminance.</a:t>
            </a:r>
          </a:p>
          <a:p>
            <a:pPr lvl="4"/>
            <a:endParaRPr lang="en-GB" altLang="en-US"/>
          </a:p>
          <a:p>
            <a:r>
              <a:rPr lang="en-GB" altLang="en-US"/>
              <a:t>Context is used to resolve ambiguity</a:t>
            </a:r>
          </a:p>
          <a:p>
            <a:pPr lvl="4"/>
            <a:endParaRPr lang="en-GB" altLang="en-US"/>
          </a:p>
          <a:p>
            <a:r>
              <a:rPr lang="en-GB" altLang="en-US"/>
              <a:t>Optical illusions sometimes occur due to over compensation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E2068E4-F5C6-C78D-738B-D7F93CE29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Optical Illusions</a:t>
            </a:r>
          </a:p>
        </p:txBody>
      </p:sp>
      <p:grpSp>
        <p:nvGrpSpPr>
          <p:cNvPr id="46125" name="Group 45">
            <a:extLst>
              <a:ext uri="{FF2B5EF4-FFF2-40B4-BE49-F238E27FC236}">
                <a16:creationId xmlns:a16="http://schemas.microsoft.com/office/drawing/2014/main" id="{085B2E18-060B-76D5-21DE-5BFAA1E6B580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2362200"/>
            <a:ext cx="1447800" cy="2057400"/>
            <a:chOff x="2448" y="1152"/>
            <a:chExt cx="912" cy="1296"/>
          </a:xfrm>
        </p:grpSpPr>
        <p:grpSp>
          <p:nvGrpSpPr>
            <p:cNvPr id="46096" name="Group 16">
              <a:extLst>
                <a:ext uri="{FF2B5EF4-FFF2-40B4-BE49-F238E27FC236}">
                  <a16:creationId xmlns:a16="http://schemas.microsoft.com/office/drawing/2014/main" id="{E673123E-54F7-7869-B321-60441D284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152"/>
              <a:ext cx="912" cy="1296"/>
              <a:chOff x="2448" y="1152"/>
              <a:chExt cx="912" cy="1296"/>
            </a:xfrm>
          </p:grpSpPr>
          <p:sp>
            <p:nvSpPr>
              <p:cNvPr id="46085" name="AutoShape 5">
                <a:extLst>
                  <a:ext uri="{FF2B5EF4-FFF2-40B4-BE49-F238E27FC236}">
                    <a16:creationId xmlns:a16="http://schemas.microsoft.com/office/drawing/2014/main" id="{BF93E306-DA2E-66AC-B3B7-1641B8842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86" name="AutoShape 6">
                <a:extLst>
                  <a:ext uri="{FF2B5EF4-FFF2-40B4-BE49-F238E27FC236}">
                    <a16:creationId xmlns:a16="http://schemas.microsoft.com/office/drawing/2014/main" id="{27784C03-F0F4-782B-4AE5-D139F2258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976" y="1152"/>
                <a:ext cx="384" cy="1296"/>
              </a:xfrm>
              <a:prstGeom prst="parallelogram">
                <a:avLst>
                  <a:gd name="adj" fmla="val 83856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88" name="Line 8">
                <a:extLst>
                  <a:ext uri="{FF2B5EF4-FFF2-40B4-BE49-F238E27FC236}">
                    <a16:creationId xmlns:a16="http://schemas.microsoft.com/office/drawing/2014/main" id="{99A08CEF-0190-9802-18CF-DD391501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304"/>
                <a:ext cx="76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89" name="Line 9">
                <a:extLst>
                  <a:ext uri="{FF2B5EF4-FFF2-40B4-BE49-F238E27FC236}">
                    <a16:creationId xmlns:a16="http://schemas.microsoft.com/office/drawing/2014/main" id="{5DCCFE25-C15A-60CC-D563-7CB8FB449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160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0" name="Line 10">
                <a:extLst>
                  <a:ext uri="{FF2B5EF4-FFF2-40B4-BE49-F238E27FC236}">
                    <a16:creationId xmlns:a16="http://schemas.microsoft.com/office/drawing/2014/main" id="{7AA3A218-BEDF-A316-31D3-D2020C46D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624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1" name="Line 11">
                <a:extLst>
                  <a:ext uri="{FF2B5EF4-FFF2-40B4-BE49-F238E27FC236}">
                    <a16:creationId xmlns:a16="http://schemas.microsoft.com/office/drawing/2014/main" id="{E3AB1CA2-59E8-9EED-9D6C-BA71865C0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528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2" name="Line 12">
                <a:extLst>
                  <a:ext uri="{FF2B5EF4-FFF2-40B4-BE49-F238E27FC236}">
                    <a16:creationId xmlns:a16="http://schemas.microsoft.com/office/drawing/2014/main" id="{B93BFB61-ED5D-20E5-ABE5-E7D0FD631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3" name="Line 13">
                <a:extLst>
                  <a:ext uri="{FF2B5EF4-FFF2-40B4-BE49-F238E27FC236}">
                    <a16:creationId xmlns:a16="http://schemas.microsoft.com/office/drawing/2014/main" id="{8D33EBB4-AA4B-5B97-B5D0-7182E39A4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1584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4" name="Line 14">
                <a:extLst>
                  <a:ext uri="{FF2B5EF4-FFF2-40B4-BE49-F238E27FC236}">
                    <a16:creationId xmlns:a16="http://schemas.microsoft.com/office/drawing/2014/main" id="{F9C99A5A-E5D4-4A2E-FFB2-329F5A4A5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440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6095" name="Line 15">
                <a:extLst>
                  <a:ext uri="{FF2B5EF4-FFF2-40B4-BE49-F238E27FC236}">
                    <a16:creationId xmlns:a16="http://schemas.microsoft.com/office/drawing/2014/main" id="{E4131F9E-B7AD-9EB9-1FC6-E0CC4E0D9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46097" name="Rectangle 17">
              <a:extLst>
                <a:ext uri="{FF2B5EF4-FFF2-40B4-BE49-F238E27FC236}">
                  <a16:creationId xmlns:a16="http://schemas.microsoft.com/office/drawing/2014/main" id="{D5EFC736-15AC-D610-90D5-E23686D1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160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098" name="Rectangle 18">
              <a:extLst>
                <a:ext uri="{FF2B5EF4-FFF2-40B4-BE49-F238E27FC236}">
                  <a16:creationId xmlns:a16="http://schemas.microsoft.com/office/drawing/2014/main" id="{3526FD4D-E6F7-537D-4F30-24DE8F791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296"/>
              <a:ext cx="432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555A5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6126" name="Group 46">
            <a:extLst>
              <a:ext uri="{FF2B5EF4-FFF2-40B4-BE49-F238E27FC236}">
                <a16:creationId xmlns:a16="http://schemas.microsoft.com/office/drawing/2014/main" id="{3F3BC7CC-F322-C8BF-21D9-F713BA083CB3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3276600"/>
            <a:ext cx="2133600" cy="1066800"/>
            <a:chOff x="2208" y="2880"/>
            <a:chExt cx="1344" cy="672"/>
          </a:xfrm>
        </p:grpSpPr>
        <p:grpSp>
          <p:nvGrpSpPr>
            <p:cNvPr id="46122" name="Group 42">
              <a:extLst>
                <a:ext uri="{FF2B5EF4-FFF2-40B4-BE49-F238E27FC236}">
                  <a16:creationId xmlns:a16="http://schemas.microsoft.com/office/drawing/2014/main" id="{7A997E8C-B51A-A620-4B00-E0C8DFD33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880"/>
              <a:ext cx="1344" cy="288"/>
              <a:chOff x="3696" y="2880"/>
              <a:chExt cx="1344" cy="288"/>
            </a:xfrm>
          </p:grpSpPr>
          <p:grpSp>
            <p:nvGrpSpPr>
              <p:cNvPr id="46108" name="Group 28">
                <a:extLst>
                  <a:ext uri="{FF2B5EF4-FFF2-40B4-BE49-F238E27FC236}">
                    <a16:creationId xmlns:a16="http://schemas.microsoft.com/office/drawing/2014/main" id="{A59BEB73-8DFA-B678-F3A1-9C2F091D85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880"/>
                <a:ext cx="240" cy="288"/>
                <a:chOff x="4272" y="2832"/>
                <a:chExt cx="240" cy="288"/>
              </a:xfrm>
            </p:grpSpPr>
            <p:sp>
              <p:nvSpPr>
                <p:cNvPr id="46106" name="Line 26">
                  <a:extLst>
                    <a:ext uri="{FF2B5EF4-FFF2-40B4-BE49-F238E27FC236}">
                      <a16:creationId xmlns:a16="http://schemas.microsoft.com/office/drawing/2014/main" id="{2F516238-AE5D-2B82-8E12-B8964654D0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07" name="Line 27">
                  <a:extLst>
                    <a:ext uri="{FF2B5EF4-FFF2-40B4-BE49-F238E27FC236}">
                      <a16:creationId xmlns:a16="http://schemas.microsoft.com/office/drawing/2014/main" id="{CBCA4C8D-B927-0478-D4E7-4F2D167F5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109" name="Group 29">
                <a:extLst>
                  <a:ext uri="{FF2B5EF4-FFF2-40B4-BE49-F238E27FC236}">
                    <a16:creationId xmlns:a16="http://schemas.microsoft.com/office/drawing/2014/main" id="{510F0EB8-6F6C-8E92-801E-E4B6222AF5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96" y="2880"/>
                <a:ext cx="240" cy="288"/>
                <a:chOff x="4272" y="2832"/>
                <a:chExt cx="240" cy="288"/>
              </a:xfrm>
            </p:grpSpPr>
            <p:sp>
              <p:nvSpPr>
                <p:cNvPr id="46110" name="Line 30">
                  <a:extLst>
                    <a:ext uri="{FF2B5EF4-FFF2-40B4-BE49-F238E27FC236}">
                      <a16:creationId xmlns:a16="http://schemas.microsoft.com/office/drawing/2014/main" id="{8750A2BB-3AD5-2DCA-3646-2A6A507E5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11" name="Line 31">
                  <a:extLst>
                    <a:ext uri="{FF2B5EF4-FFF2-40B4-BE49-F238E27FC236}">
                      <a16:creationId xmlns:a16="http://schemas.microsoft.com/office/drawing/2014/main" id="{68E17833-EADD-E28E-73A5-488AF6FCB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6112" name="Line 32">
                <a:extLst>
                  <a:ext uri="{FF2B5EF4-FFF2-40B4-BE49-F238E27FC236}">
                    <a16:creationId xmlns:a16="http://schemas.microsoft.com/office/drawing/2014/main" id="{D5915C18-6122-E76F-BBF6-E005174C4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024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46120" name="Group 40">
              <a:extLst>
                <a:ext uri="{FF2B5EF4-FFF2-40B4-BE49-F238E27FC236}">
                  <a16:creationId xmlns:a16="http://schemas.microsoft.com/office/drawing/2014/main" id="{547CBC23-B4C1-C63B-E399-AD36C48A7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264"/>
              <a:ext cx="960" cy="288"/>
              <a:chOff x="3888" y="3264"/>
              <a:chExt cx="960" cy="288"/>
            </a:xfrm>
          </p:grpSpPr>
          <p:grpSp>
            <p:nvGrpSpPr>
              <p:cNvPr id="46113" name="Group 33">
                <a:extLst>
                  <a:ext uri="{FF2B5EF4-FFF2-40B4-BE49-F238E27FC236}">
                    <a16:creationId xmlns:a16="http://schemas.microsoft.com/office/drawing/2014/main" id="{F8FC1ACF-06D0-903F-0DF6-81DB1D60AF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4608" y="3264"/>
                <a:ext cx="240" cy="288"/>
                <a:chOff x="4272" y="2832"/>
                <a:chExt cx="240" cy="288"/>
              </a:xfrm>
            </p:grpSpPr>
            <p:sp>
              <p:nvSpPr>
                <p:cNvPr id="46114" name="Line 34">
                  <a:extLst>
                    <a:ext uri="{FF2B5EF4-FFF2-40B4-BE49-F238E27FC236}">
                      <a16:creationId xmlns:a16="http://schemas.microsoft.com/office/drawing/2014/main" id="{2BCDF977-3349-B397-BA09-DD232120E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15" name="Line 35">
                  <a:extLst>
                    <a:ext uri="{FF2B5EF4-FFF2-40B4-BE49-F238E27FC236}">
                      <a16:creationId xmlns:a16="http://schemas.microsoft.com/office/drawing/2014/main" id="{C45ACE0C-BE5C-4FB1-9B52-49F9AFE37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116" name="Group 36">
                <a:extLst>
                  <a:ext uri="{FF2B5EF4-FFF2-40B4-BE49-F238E27FC236}">
                    <a16:creationId xmlns:a16="http://schemas.microsoft.com/office/drawing/2014/main" id="{D1995E33-A610-93FE-7925-49382A9096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3264"/>
                <a:ext cx="240" cy="288"/>
                <a:chOff x="4272" y="2832"/>
                <a:chExt cx="240" cy="288"/>
              </a:xfrm>
            </p:grpSpPr>
            <p:sp>
              <p:nvSpPr>
                <p:cNvPr id="46117" name="Line 37">
                  <a:extLst>
                    <a:ext uri="{FF2B5EF4-FFF2-40B4-BE49-F238E27FC236}">
                      <a16:creationId xmlns:a16="http://schemas.microsoft.com/office/drawing/2014/main" id="{7C28E91D-E29D-1077-3853-D6E6132946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2" y="2832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18" name="Line 38">
                  <a:extLst>
                    <a:ext uri="{FF2B5EF4-FFF2-40B4-BE49-F238E27FC236}">
                      <a16:creationId xmlns:a16="http://schemas.microsoft.com/office/drawing/2014/main" id="{51F6C104-F96B-D42F-7BC9-DECDAF2464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2976"/>
                  <a:ext cx="240" cy="144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46119" name="Line 39">
                <a:extLst>
                  <a:ext uri="{FF2B5EF4-FFF2-40B4-BE49-F238E27FC236}">
                    <a16:creationId xmlns:a16="http://schemas.microsoft.com/office/drawing/2014/main" id="{A62E18A5-DA71-508D-EF9F-43150D85F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408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46123" name="Text Box 43">
            <a:extLst>
              <a:ext uri="{FF2B5EF4-FFF2-40B4-BE49-F238E27FC236}">
                <a16:creationId xmlns:a16="http://schemas.microsoft.com/office/drawing/2014/main" id="{409A295A-884B-0921-CDA9-93E717AC8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495800"/>
            <a:ext cx="2197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latin typeface="Verdana" panose="020B0604030504040204" pitchFamily="34" charset="0"/>
              </a:rPr>
              <a:t>the Ponzo illusion</a:t>
            </a:r>
          </a:p>
        </p:txBody>
      </p:sp>
      <p:sp>
        <p:nvSpPr>
          <p:cNvPr id="46124" name="Text Box 44">
            <a:extLst>
              <a:ext uri="{FF2B5EF4-FFF2-40B4-BE49-F238E27FC236}">
                <a16:creationId xmlns:a16="http://schemas.microsoft.com/office/drawing/2014/main" id="{A8BA90A9-BFFA-4AAD-D433-D719104FF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95800"/>
            <a:ext cx="2790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latin typeface="Verdana" panose="020B0604030504040204" pitchFamily="34" charset="0"/>
              </a:rPr>
              <a:t>the Muller Lyer illusion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ACDC119-9B14-E33C-FC1F-B647EDE15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D3F7C91-26C2-6FFB-037F-21D44A23D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Several stages: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visual pattern perceived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decoded using internal representation of language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interpreted using knowledge of syntax, semantics, pragmatics</a:t>
            </a:r>
          </a:p>
          <a:p>
            <a:pPr lvl="4">
              <a:lnSpc>
                <a:spcPct val="90000"/>
              </a:lnSpc>
            </a:pPr>
            <a:endParaRPr lang="en-GB" altLang="en-US" sz="1600"/>
          </a:p>
          <a:p>
            <a:pPr>
              <a:lnSpc>
                <a:spcPct val="90000"/>
              </a:lnSpc>
            </a:pPr>
            <a:r>
              <a:rPr lang="en-GB" altLang="en-US" sz="2400"/>
              <a:t>Reading involves saccades and fixations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Perception occurs during fixations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Word shape is important to recognition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Negative contrast improves reading from computer screen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1983</Words>
  <Application>Microsoft Macintosh PowerPoint</Application>
  <PresentationFormat>On-screen Show (4:3)</PresentationFormat>
  <Paragraphs>395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Black</vt:lpstr>
      <vt:lpstr>Comic Sans MS</vt:lpstr>
      <vt:lpstr>Symbol</vt:lpstr>
      <vt:lpstr>Times</vt:lpstr>
      <vt:lpstr>Times New Roman</vt:lpstr>
      <vt:lpstr>Verdana</vt:lpstr>
      <vt:lpstr>Blank</vt:lpstr>
      <vt:lpstr>chapter 1</vt:lpstr>
      <vt:lpstr>the human</vt:lpstr>
      <vt:lpstr>Vision</vt:lpstr>
      <vt:lpstr>The Eye - physical reception</vt:lpstr>
      <vt:lpstr>Interpreting the signal</vt:lpstr>
      <vt:lpstr>Interpreting the signal (cont)</vt:lpstr>
      <vt:lpstr>Interpreting the signal (cont)</vt:lpstr>
      <vt:lpstr>Optical Illusions</vt:lpstr>
      <vt:lpstr>Reading</vt:lpstr>
      <vt:lpstr>Hearing</vt:lpstr>
      <vt:lpstr>Hearing (cont)</vt:lpstr>
      <vt:lpstr>Touch</vt:lpstr>
      <vt:lpstr>Movement</vt:lpstr>
      <vt:lpstr>Movement (cont)</vt:lpstr>
      <vt:lpstr>Memory</vt:lpstr>
      <vt:lpstr>sensory memory</vt:lpstr>
      <vt:lpstr>Short-term memory (STM)</vt:lpstr>
      <vt:lpstr>Examples</vt:lpstr>
      <vt:lpstr>Long-term memory (LTM)</vt:lpstr>
      <vt:lpstr>Long-term memory (cont.)</vt:lpstr>
      <vt:lpstr>LTM - semantic network</vt:lpstr>
      <vt:lpstr>Models of LTM - Frames</vt:lpstr>
      <vt:lpstr>Models of LTM - Scripts</vt:lpstr>
      <vt:lpstr>Models of LTM - Production rules</vt:lpstr>
      <vt:lpstr>LTM - Storage of information</vt:lpstr>
      <vt:lpstr>LTM - Forgetting</vt:lpstr>
      <vt:lpstr>LTM - retrieval</vt:lpstr>
      <vt:lpstr>Thinking</vt:lpstr>
      <vt:lpstr>Deductive Reasoning</vt:lpstr>
      <vt:lpstr>Deduction (cont.)</vt:lpstr>
      <vt:lpstr>Inductive Reasoning</vt:lpstr>
      <vt:lpstr>Wason's cards</vt:lpstr>
      <vt:lpstr>Abductive reasoning</vt:lpstr>
      <vt:lpstr>Problem solving</vt:lpstr>
      <vt:lpstr>Problem solving (cont.)</vt:lpstr>
      <vt:lpstr>Problem solving (cont.)</vt:lpstr>
      <vt:lpstr>Errors and mental models</vt:lpstr>
      <vt:lpstr>Emotion</vt:lpstr>
      <vt:lpstr>Emotion (cont.)</vt:lpstr>
      <vt:lpstr>Emotion (cont.)</vt:lpstr>
      <vt:lpstr>Individual differences</vt:lpstr>
      <vt:lpstr>Psychology and the Design of Interactive System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Alan Dix</cp:lastModifiedBy>
  <cp:revision>9</cp:revision>
  <dcterms:created xsi:type="dcterms:W3CDTF">2003-08-07T14:10:51Z</dcterms:created>
  <dcterms:modified xsi:type="dcterms:W3CDTF">2025-03-02T09:17:41Z</dcterms:modified>
</cp:coreProperties>
</file>