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sldIdLst>
    <p:sldId id="302" r:id="rId2"/>
    <p:sldId id="257" r:id="rId3"/>
    <p:sldId id="312" r:id="rId4"/>
    <p:sldId id="304" r:id="rId5"/>
    <p:sldId id="381" r:id="rId6"/>
    <p:sldId id="386" r:id="rId7"/>
    <p:sldId id="303" r:id="rId8"/>
    <p:sldId id="313" r:id="rId9"/>
    <p:sldId id="314" r:id="rId10"/>
    <p:sldId id="305" r:id="rId11"/>
    <p:sldId id="306" r:id="rId12"/>
    <p:sldId id="307" r:id="rId13"/>
    <p:sldId id="308" r:id="rId14"/>
    <p:sldId id="382" r:id="rId15"/>
    <p:sldId id="309" r:id="rId16"/>
    <p:sldId id="315" r:id="rId17"/>
    <p:sldId id="310" r:id="rId18"/>
    <p:sldId id="311" r:id="rId19"/>
    <p:sldId id="383" r:id="rId20"/>
    <p:sldId id="316" r:id="rId21"/>
    <p:sldId id="324" r:id="rId22"/>
    <p:sldId id="325" r:id="rId23"/>
    <p:sldId id="326" r:id="rId24"/>
    <p:sldId id="327" r:id="rId25"/>
    <p:sldId id="329" r:id="rId26"/>
    <p:sldId id="328" r:id="rId27"/>
    <p:sldId id="330" r:id="rId28"/>
    <p:sldId id="331" r:id="rId29"/>
    <p:sldId id="332" r:id="rId30"/>
    <p:sldId id="333" r:id="rId31"/>
    <p:sldId id="335" r:id="rId32"/>
    <p:sldId id="334" r:id="rId33"/>
    <p:sldId id="387" r:id="rId34"/>
    <p:sldId id="317" r:id="rId35"/>
    <p:sldId id="336" r:id="rId36"/>
    <p:sldId id="340" r:id="rId37"/>
    <p:sldId id="337" r:id="rId38"/>
    <p:sldId id="338" r:id="rId39"/>
    <p:sldId id="342" r:id="rId40"/>
    <p:sldId id="343" r:id="rId41"/>
    <p:sldId id="344" r:id="rId42"/>
    <p:sldId id="345" r:id="rId43"/>
    <p:sldId id="346" r:id="rId44"/>
    <p:sldId id="388" r:id="rId45"/>
    <p:sldId id="347" r:id="rId46"/>
    <p:sldId id="384" r:id="rId47"/>
    <p:sldId id="318" r:id="rId48"/>
    <p:sldId id="348" r:id="rId49"/>
    <p:sldId id="389" r:id="rId50"/>
    <p:sldId id="349" r:id="rId51"/>
    <p:sldId id="390" r:id="rId52"/>
    <p:sldId id="391" r:id="rId53"/>
    <p:sldId id="392" r:id="rId54"/>
    <p:sldId id="320" r:id="rId55"/>
    <p:sldId id="350" r:id="rId56"/>
    <p:sldId id="351" r:id="rId57"/>
    <p:sldId id="352" r:id="rId58"/>
    <p:sldId id="394" r:id="rId59"/>
    <p:sldId id="353" r:id="rId60"/>
    <p:sldId id="354" r:id="rId61"/>
    <p:sldId id="321" r:id="rId62"/>
    <p:sldId id="355" r:id="rId63"/>
    <p:sldId id="356" r:id="rId64"/>
    <p:sldId id="357" r:id="rId65"/>
    <p:sldId id="358" r:id="rId66"/>
    <p:sldId id="359" r:id="rId67"/>
    <p:sldId id="361" r:id="rId68"/>
    <p:sldId id="360" r:id="rId69"/>
    <p:sldId id="362" r:id="rId70"/>
    <p:sldId id="363" r:id="rId71"/>
    <p:sldId id="364" r:id="rId72"/>
    <p:sldId id="365" r:id="rId73"/>
    <p:sldId id="366" r:id="rId74"/>
    <p:sldId id="322" r:id="rId75"/>
    <p:sldId id="367" r:id="rId76"/>
    <p:sldId id="368" r:id="rId77"/>
    <p:sldId id="395" r:id="rId78"/>
    <p:sldId id="370" r:id="rId79"/>
    <p:sldId id="369" r:id="rId80"/>
    <p:sldId id="371" r:id="rId81"/>
    <p:sldId id="372" r:id="rId82"/>
    <p:sldId id="373" r:id="rId83"/>
    <p:sldId id="374" r:id="rId84"/>
    <p:sldId id="323" r:id="rId85"/>
    <p:sldId id="376" r:id="rId86"/>
    <p:sldId id="375" r:id="rId87"/>
    <p:sldId id="377" r:id="rId88"/>
    <p:sldId id="378" r:id="rId89"/>
    <p:sldId id="379" r:id="rId90"/>
    <p:sldId id="380" r:id="rId9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6"/>
    <p:restoredTop sz="90929"/>
  </p:normalViewPr>
  <p:slideViewPr>
    <p:cSldViewPr>
      <p:cViewPr varScale="1">
        <p:scale>
          <a:sx n="123" d="100"/>
          <a:sy n="123" d="100"/>
        </p:scale>
        <p:origin x="11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5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6FCF-21CF-5769-15E4-16322A388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595BB-3B18-269C-FF05-4DF4A0C42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1805-B5CC-B4BC-79EC-14B5D5B8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EA44-4224-038A-64ED-F49427BC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08905-E760-61A5-7524-32F97CA5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CC4D5-6FCC-8240-95C8-9669DEF60DA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9550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3657-D26D-B7A8-3B51-43776062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913D3-9055-47C7-3DB5-BD76BB62A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7AFF8-2654-754F-1C47-4ACD0344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299F-75F2-B278-12F8-6B030935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B087A-6D03-F848-277F-7172E3FE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079734-7318-6947-90F4-3509F7AC351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6668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66B2C-3C49-F8DE-EE2D-32874C265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ED45-FD2D-246A-341D-5C79CB8B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6C089-F560-C4F1-7DD6-A8ED00D3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3143-5EDA-0BF1-1EFD-686440BB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E532B-4EDF-3743-C7D6-D8B90668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ED585-2FDE-D24A-AC68-BADF11718AA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114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6B33-E802-25B9-C3FE-ED522F82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0656-29B5-D66C-9C9B-066C910C2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64474-44A4-1F60-C606-7E2686C0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152E9-5AA4-3070-C70C-55BF7595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F48AC-ED71-B1A8-FED9-308B4EC9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22BB2-7750-734D-BBFA-AB341D3DCC1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2105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99CC-AB0D-7321-51CF-711BBC72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6871A-E2A4-7619-7B70-9FB82DA9F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45288-4DB6-CD29-3609-869547EF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C840B-2CC8-D7D9-0D41-C32EF0EC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DA0D4-5716-6F6F-C7C0-D23DF9422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19FD4F-B01D-6D48-8231-E14D42E58AC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632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80CE8-FBF2-7436-5F51-6EA8022A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5FCE-E59A-340C-ECD1-7271C77FD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3F7CB-5A1A-7967-95F3-9689C35DC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02DB8-11F0-C372-75F3-E3BAF2A5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57FEA-8B64-6386-83B3-D22048D3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2B48D-D5D4-0A8D-E8DF-00400772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D6CFB-6A72-5045-A845-27120AC4B6F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887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00EC-947D-C780-3A86-8A401422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6AF7A-7170-4BF6-0551-23EECD1C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842A1-CFEA-6759-D179-58454BC0C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D383E-EB93-B553-6C35-C7586F658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D9FF1-277C-716D-9945-A0668B83B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64BF1-3BBB-9B7C-ED89-2939B2B2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61926-F23B-7BB9-9443-803B5CB8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BA2BD-4931-EA8B-E2CC-CC7DD5953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86CEDA-36B0-CC49-A6DF-B28E3CECC13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025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E68E-377C-BF44-8E91-5578D666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3A130-3BED-E8BC-AF3E-0074C0C4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551CE-DDC7-D749-C026-55D08C34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3B98DF-53B6-00C5-64B8-FAE01797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D0BE5-22A1-AF46-9C33-530084CC148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755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13A98-C3DA-AED9-B1C6-F6D5C8B2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A5006-ED67-3924-0C72-9CE6F042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73F39-6654-28A0-E5A0-D395D930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632E7E-34BD-D74A-9C1C-E5100019FA4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346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90C0-E195-3138-048C-2610C336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4D4A-D9D6-AC0E-5C9F-48EDA4FA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C92A7-F729-9A50-66B4-0ADCB0141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1291C-A161-BAC5-6CF8-190A8BA7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2489D-51E3-29D6-B2D4-3F7170CD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296B-E9BF-9386-C49A-72EC7B90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7F334-C0B8-7C40-A731-5F335D9048C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786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7C38-9159-FC88-7326-E245F59D0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7A889-6EFA-7B64-91FE-EA502EFE7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43E1B-D673-063E-EB3D-99D932C2B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3AC95-57DC-2267-7631-75459454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2947E-FB38-BBA3-6DDE-52DC1BC3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92A7F-3120-1551-5C26-4C06EE3A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06739-EC37-5C4C-A660-6A065356F0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2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>
            <a:extLst>
              <a:ext uri="{FF2B5EF4-FFF2-40B4-BE49-F238E27FC236}">
                <a16:creationId xmlns:a16="http://schemas.microsoft.com/office/drawing/2014/main" id="{4E91B874-D4FB-F12A-43EA-2B99E1C659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AB1D8EA8-C842-5DAC-0FCB-E17EB35D4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234B8F3-E58C-6344-AA19-E006397B5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4E64D1-3B8F-1799-929D-7C3C7AD119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224EE48-F084-78B8-9E0A-256F63B9B15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1984A3-84A8-0C5D-5886-9918E60CDF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6B5A9BF-46A3-0144-9D6C-93DD54C96F60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1043" name="Group 19">
            <a:extLst>
              <a:ext uri="{FF2B5EF4-FFF2-40B4-BE49-F238E27FC236}">
                <a16:creationId xmlns:a16="http://schemas.microsoft.com/office/drawing/2014/main" id="{FA53E88F-1317-D7C9-592E-A0161EF6B15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28600"/>
            <a:ext cx="9144000" cy="838200"/>
            <a:chOff x="0" y="192"/>
            <a:chExt cx="5760" cy="528"/>
          </a:xfrm>
        </p:grpSpPr>
        <p:sp>
          <p:nvSpPr>
            <p:cNvPr id="1042" name="Rectangle 18">
              <a:extLst>
                <a:ext uri="{FF2B5EF4-FFF2-40B4-BE49-F238E27FC236}">
                  <a16:creationId xmlns:a16="http://schemas.microsoft.com/office/drawing/2014/main" id="{76CE4D14-9D93-4D95-AC70-AE66228391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32" y="52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1" name="Line 17">
              <a:extLst>
                <a:ext uri="{FF2B5EF4-FFF2-40B4-BE49-F238E27FC236}">
                  <a16:creationId xmlns:a16="http://schemas.microsoft.com/office/drawing/2014/main" id="{1A84B2D8-E078-676F-AAA7-A7817585772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872" y="192"/>
              <a:ext cx="29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013AACB7-02C9-061A-5923-5177DC45893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" y="192"/>
              <a:ext cx="1063" cy="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>
              <a:extLst>
                <a:ext uri="{FF2B5EF4-FFF2-40B4-BE49-F238E27FC236}">
                  <a16:creationId xmlns:a16="http://schemas.microsoft.com/office/drawing/2014/main" id="{7201EE7B-76DF-7A2D-215F-0D52A82C495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201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F6EE00D0-96B9-C695-F269-E60120A7607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192"/>
              <a:ext cx="100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BF31D05-D716-F001-A96C-8A7FD8DAF0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6629400" cy="1219200"/>
          </a:xfrm>
        </p:spPr>
        <p:txBody>
          <a:bodyPr anchor="ctr"/>
          <a:lstStyle/>
          <a:p>
            <a:pPr>
              <a:spcAft>
                <a:spcPct val="30000"/>
              </a:spcAft>
            </a:pPr>
            <a:r>
              <a:rPr lang="en-GB" altLang="en-US" sz="4000" dirty="0">
                <a:solidFill>
                  <a:srgbClr val="2E005D"/>
                </a:solidFill>
                <a:latin typeface="Verdana" panose="020B0604030504040204" pitchFamily="34" charset="0"/>
              </a:rPr>
              <a:t>chapter 2</a:t>
            </a:r>
            <a:endParaRPr lang="en-GB" altLang="en-US" sz="4000" dirty="0">
              <a:solidFill>
                <a:srgbClr val="2E005D"/>
              </a:solidFill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08E7839-8529-FC76-B3B2-49950A614A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/>
          <a:p>
            <a:r>
              <a:rPr lang="en-GB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the computer</a:t>
            </a:r>
          </a:p>
        </p:txBody>
      </p:sp>
      <p:grpSp>
        <p:nvGrpSpPr>
          <p:cNvPr id="49156" name="Group 4">
            <a:extLst>
              <a:ext uri="{FF2B5EF4-FFF2-40B4-BE49-F238E27FC236}">
                <a16:creationId xmlns:a16="http://schemas.microsoft.com/office/drawing/2014/main" id="{BF1F197B-A75A-CD15-871F-81C696AF78E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49157" name="Rectangle 5">
              <a:extLst>
                <a:ext uri="{FF2B5EF4-FFF2-40B4-BE49-F238E27FC236}">
                  <a16:creationId xmlns:a16="http://schemas.microsoft.com/office/drawing/2014/main" id="{9C2A7676-2F9C-7199-C48C-26546A705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528"/>
              <a:ext cx="624" cy="3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158" name="Rectangle 6">
              <a:extLst>
                <a:ext uri="{FF2B5EF4-FFF2-40B4-BE49-F238E27FC236}">
                  <a16:creationId xmlns:a16="http://schemas.microsoft.com/office/drawing/2014/main" id="{DBB2EC8D-803F-727A-9E87-0C179E8E2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ect">
              <a:avLst/>
            </a:prstGeom>
            <a:solidFill>
              <a:srgbClr val="2E005D"/>
            </a:solidFill>
            <a:ln w="9525">
              <a:solidFill>
                <a:srgbClr val="2E005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49159" name="Picture 7">
              <a:extLst>
                <a:ext uri="{FF2B5EF4-FFF2-40B4-BE49-F238E27FC236}">
                  <a16:creationId xmlns:a16="http://schemas.microsoft.com/office/drawing/2014/main" id="{AA67AEEE-049D-5E46-AE03-F4DFF366A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0"/>
              <a:ext cx="326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160" name="Picture 8">
              <a:extLst>
                <a:ext uri="{FF2B5EF4-FFF2-40B4-BE49-F238E27FC236}">
                  <a16:creationId xmlns:a16="http://schemas.microsoft.com/office/drawing/2014/main" id="{EF4E2AAC-0298-F9AC-CD9B-D74E3321F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0"/>
              <a:ext cx="6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161" name="Picture 9">
              <a:extLst>
                <a:ext uri="{FF2B5EF4-FFF2-40B4-BE49-F238E27FC236}">
                  <a16:creationId xmlns:a16="http://schemas.microsoft.com/office/drawing/2014/main" id="{2B25FF59-F153-9CC5-CB7D-631EEBEEA7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162" name="Picture 10">
              <a:extLst>
                <a:ext uri="{FF2B5EF4-FFF2-40B4-BE49-F238E27FC236}">
                  <a16:creationId xmlns:a16="http://schemas.microsoft.com/office/drawing/2014/main" id="{5F31A436-797F-A268-06F7-379B2EC30B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" y="0"/>
              <a:ext cx="1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163" name="Picture 11">
              <a:extLst>
                <a:ext uri="{FF2B5EF4-FFF2-40B4-BE49-F238E27FC236}">
                  <a16:creationId xmlns:a16="http://schemas.microsoft.com/office/drawing/2014/main" id="{90105CB5-F436-4F38-EB66-7FBD8C546B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4" y="0"/>
              <a:ext cx="1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62E4F99-0D65-9040-ACAC-3CB4CD5BD0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Keyboards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2A4B5D5-A7FD-34B6-A278-00020673E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Most common text input device</a:t>
            </a:r>
          </a:p>
          <a:p>
            <a:r>
              <a:rPr lang="en-GB" altLang="en-US" sz="2400"/>
              <a:t>Allows rapid entry of text by experienced users</a:t>
            </a:r>
          </a:p>
          <a:p>
            <a:endParaRPr lang="en-GB" altLang="en-US" sz="2400"/>
          </a:p>
          <a:p>
            <a:r>
              <a:rPr lang="en-GB" altLang="en-US" sz="2400"/>
              <a:t>Keypress closes connection, causing a character code to be sent</a:t>
            </a:r>
          </a:p>
          <a:p>
            <a:r>
              <a:rPr lang="en-GB" altLang="en-US" sz="2400"/>
              <a:t>Usually connected by cable, but can be wireless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B65720C-137A-FC00-07C3-36274F5B8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layout – QWERTY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C7451EC-3DB4-BD50-0926-4E195DB0E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000"/>
              <a:t>Standardised layout</a:t>
            </a:r>
          </a:p>
          <a:p>
            <a:pPr>
              <a:buFontTx/>
              <a:buChar char=" "/>
            </a:pPr>
            <a:r>
              <a:rPr lang="en-GB" altLang="en-US" sz="2000"/>
              <a:t>but … </a:t>
            </a:r>
          </a:p>
          <a:p>
            <a:pPr lvl="1"/>
            <a:r>
              <a:rPr lang="en-GB" altLang="en-US" sz="1800"/>
              <a:t>non-alphanumeric keys are placed differently</a:t>
            </a:r>
          </a:p>
          <a:p>
            <a:pPr lvl="1"/>
            <a:r>
              <a:rPr lang="en-GB" altLang="en-US" sz="1800"/>
              <a:t>accented symbols needed for different scripts</a:t>
            </a:r>
          </a:p>
          <a:p>
            <a:pPr lvl="1"/>
            <a:r>
              <a:rPr lang="en-GB" altLang="en-US" sz="1800"/>
              <a:t>minor differences between UK and USA keyboards</a:t>
            </a:r>
            <a:endParaRPr lang="en-GB" altLang="en-US" sz="1600"/>
          </a:p>
          <a:p>
            <a:endParaRPr lang="en-GB" altLang="en-US" sz="2000"/>
          </a:p>
          <a:p>
            <a:r>
              <a:rPr lang="en-GB" altLang="en-US" sz="2000"/>
              <a:t>QWERTY arrangement not optimal for typing</a:t>
            </a:r>
            <a:br>
              <a:rPr lang="en-GB" altLang="en-US" sz="2000"/>
            </a:br>
            <a:r>
              <a:rPr lang="en-GB" altLang="en-US" sz="2000"/>
              <a:t>	– layout to prevent typewriters jamming!</a:t>
            </a:r>
          </a:p>
          <a:p>
            <a:r>
              <a:rPr lang="en-GB" altLang="en-US" sz="2000"/>
              <a:t>Alternative designs allow faster typing but large social base of QWERTY typists produces reluctance to change.</a:t>
            </a:r>
          </a:p>
          <a:p>
            <a:endParaRPr lang="en-GB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1C72285-9C96-5D22-BD72-607D8D994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QWERTY (ctd)</a:t>
            </a:r>
          </a:p>
        </p:txBody>
      </p:sp>
      <p:pic>
        <p:nvPicPr>
          <p:cNvPr id="3" name="Picture 2" descr="A keyboard with letters and numbers&#10;&#10;AI-generated content may be incorrect.">
            <a:extLst>
              <a:ext uri="{FF2B5EF4-FFF2-40B4-BE49-F238E27FC236}">
                <a16:creationId xmlns:a16="http://schemas.microsoft.com/office/drawing/2014/main" id="{B65E5472-540C-A6AA-B34C-2004A8B93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24944"/>
            <a:ext cx="7772400" cy="24886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230AD57-0376-DB9C-DB66-2B9085FBD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alternative keyboard layouts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C97B05B-3F49-A46B-D15B-1899398C0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400"/>
              <a:t>Alphabetic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keys arranged in alphabetic order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not faster for trained typists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not faster for beginners either!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/>
              <a:t>Dvorak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common letters under dominant fingers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biased towards right hand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common combinations of letters alternate between hands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10-15% improvement in speed and reduction in fatigue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But - large social base of QWERTY typists produce market pressures not to change</a:t>
            </a:r>
            <a:br>
              <a:rPr lang="en-GB" altLang="en-US" sz="2000"/>
            </a:br>
            <a:endParaRPr lang="en-GB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963AD9AE-8999-A3DE-2E9D-FB9406930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special keyboards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64801C58-01DF-6062-4DA7-B3007E808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designs to reduce fatigue for RSI</a:t>
            </a:r>
          </a:p>
          <a:p>
            <a:r>
              <a:rPr lang="en-GB" altLang="en-US"/>
              <a:t>for one handed use</a:t>
            </a:r>
          </a:p>
          <a:p>
            <a:pPr lvl="1">
              <a:buFontTx/>
              <a:buChar char=" "/>
            </a:pPr>
            <a:r>
              <a:rPr lang="en-GB" altLang="en-US"/>
              <a:t>e.g. the Maltron left-handed keyboard </a:t>
            </a:r>
          </a:p>
          <a:p>
            <a:endParaRPr lang="en-GB" altLang="en-US"/>
          </a:p>
          <a:p>
            <a:endParaRPr lang="en-GB" altLang="en-US"/>
          </a:p>
        </p:txBody>
      </p:sp>
      <p:pic>
        <p:nvPicPr>
          <p:cNvPr id="131076" name="Picture 4">
            <a:extLst>
              <a:ext uri="{FF2B5EF4-FFF2-40B4-BE49-F238E27FC236}">
                <a16:creationId xmlns:a16="http://schemas.microsoft.com/office/drawing/2014/main" id="{A05493BA-F7FA-E3A3-E924-8EB4D7A5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096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077" name="Picture 5">
            <a:extLst>
              <a:ext uri="{FF2B5EF4-FFF2-40B4-BE49-F238E27FC236}">
                <a16:creationId xmlns:a16="http://schemas.microsoft.com/office/drawing/2014/main" id="{D856A517-D102-565A-EB34-D19AD229B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33800"/>
            <a:ext cx="377190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F1CB8D4A-F69B-2EA8-C4BB-F980FEDCD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Chord keyboards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B12D2F0-67A5-A470-3F3D-4B5C19CB1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sz="1800"/>
              <a:t>only a few keys - four or 5</a:t>
            </a:r>
          </a:p>
          <a:p>
            <a:pPr>
              <a:buFontTx/>
              <a:buNone/>
            </a:pPr>
            <a:r>
              <a:rPr lang="en-GB" altLang="en-US" sz="1800"/>
              <a:t>letters typed as combination of keypresses</a:t>
            </a:r>
          </a:p>
          <a:p>
            <a:pPr>
              <a:buFontTx/>
              <a:buNone/>
            </a:pPr>
            <a:r>
              <a:rPr lang="en-GB" altLang="en-US" sz="1800"/>
              <a:t>compact size</a:t>
            </a:r>
          </a:p>
          <a:p>
            <a:pPr>
              <a:buFontTx/>
              <a:buNone/>
            </a:pPr>
            <a:r>
              <a:rPr lang="en-GB" altLang="en-US" sz="1800"/>
              <a:t>	– ideal for portable applications</a:t>
            </a:r>
          </a:p>
          <a:p>
            <a:pPr>
              <a:buFontTx/>
              <a:buNone/>
            </a:pPr>
            <a:r>
              <a:rPr lang="en-GB" altLang="en-US" sz="1800"/>
              <a:t>short learning time</a:t>
            </a:r>
            <a:br>
              <a:rPr lang="en-GB" altLang="en-US" sz="1800"/>
            </a:br>
            <a:r>
              <a:rPr lang="en-GB" altLang="en-US" sz="1800"/>
              <a:t>–  keypresses reflect letter shape</a:t>
            </a:r>
          </a:p>
          <a:p>
            <a:pPr>
              <a:buFontTx/>
              <a:buNone/>
            </a:pPr>
            <a:r>
              <a:rPr lang="en-GB" altLang="en-US" sz="1800"/>
              <a:t>fast</a:t>
            </a:r>
          </a:p>
          <a:p>
            <a:pPr>
              <a:buFontTx/>
              <a:buNone/>
            </a:pPr>
            <a:r>
              <a:rPr lang="en-GB" altLang="en-US" sz="1800"/>
              <a:t>	–  once you have trained</a:t>
            </a:r>
          </a:p>
          <a:p>
            <a:pPr>
              <a:buFontTx/>
              <a:buNone/>
            </a:pPr>
            <a:endParaRPr lang="en-GB" altLang="en-US" sz="1800"/>
          </a:p>
          <a:p>
            <a:pPr>
              <a:buFontTx/>
              <a:buNone/>
            </a:pPr>
            <a:endParaRPr lang="en-GB" altLang="en-US" sz="1800"/>
          </a:p>
          <a:p>
            <a:pPr>
              <a:buFontTx/>
              <a:buNone/>
            </a:pPr>
            <a:r>
              <a:rPr lang="en-GB" altLang="en-US" sz="1800"/>
              <a:t>BUT - social resistance, plus fatigue after extended use</a:t>
            </a:r>
          </a:p>
          <a:p>
            <a:pPr>
              <a:buFontTx/>
              <a:buNone/>
            </a:pPr>
            <a:r>
              <a:rPr lang="en-GB" altLang="en-US" sz="1800"/>
              <a:t>NEW – niche market for some wearables</a:t>
            </a:r>
          </a:p>
        </p:txBody>
      </p:sp>
      <p:pic>
        <p:nvPicPr>
          <p:cNvPr id="3" name="Picture 2" descr="A white object with rectangles on it&#10;&#10;AI-generated content may be incorrect.">
            <a:extLst>
              <a:ext uri="{FF2B5EF4-FFF2-40B4-BE49-F238E27FC236}">
                <a16:creationId xmlns:a16="http://schemas.microsoft.com/office/drawing/2014/main" id="{176A6B56-9627-B704-6BFF-C1A6C9BF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1590608"/>
            <a:ext cx="3347821" cy="34927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4F44276-0DAA-25FD-3E56-A8E4757BC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phone pad and T9 entry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9991F60-DA05-A1CE-FB18-C2AC83530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816100" algn="l"/>
              </a:tabLst>
            </a:pPr>
            <a:r>
              <a:rPr lang="en-GB" altLang="en-US" sz="2000"/>
              <a:t>use numeric keys with</a:t>
            </a:r>
            <a:br>
              <a:rPr lang="en-GB" altLang="en-US" sz="2000"/>
            </a:br>
            <a:r>
              <a:rPr lang="en-GB" altLang="en-US" sz="2000"/>
              <a:t>multiple presses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1816100" algn="l"/>
              </a:tabLst>
            </a:pPr>
            <a:r>
              <a:rPr lang="en-GB" altLang="en-US" sz="1600"/>
              <a:t>2 – a b c	6 - m n o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1816100" algn="l"/>
              </a:tabLst>
            </a:pPr>
            <a:r>
              <a:rPr lang="en-GB" altLang="en-US" sz="1600"/>
              <a:t>3 - d e f	7 - p q r s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1816100" algn="l"/>
              </a:tabLst>
            </a:pPr>
            <a:r>
              <a:rPr lang="en-GB" altLang="en-US" sz="1600"/>
              <a:t>4 - g h i	8 - t u v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1816100" algn="l"/>
              </a:tabLst>
            </a:pPr>
            <a:r>
              <a:rPr lang="en-GB" altLang="en-US" sz="1600"/>
              <a:t>5 - j k l	9 - w x y z</a:t>
            </a:r>
          </a:p>
          <a:p>
            <a:pPr>
              <a:lnSpc>
                <a:spcPct val="90000"/>
              </a:lnSpc>
              <a:buFontTx/>
              <a:buChar char=" "/>
              <a:tabLst>
                <a:tab pos="1816100" algn="l"/>
              </a:tabLst>
            </a:pPr>
            <a:r>
              <a:rPr lang="en-GB" altLang="en-US" sz="1800"/>
              <a:t>hello = 4433555[</a:t>
            </a:r>
            <a:r>
              <a:rPr lang="en-GB" altLang="en-US" sz="1600"/>
              <a:t>pause</a:t>
            </a:r>
            <a:r>
              <a:rPr lang="en-GB" altLang="en-US" sz="1800"/>
              <a:t>]555666</a:t>
            </a:r>
            <a:endParaRPr lang="en-GB" altLang="en-US" sz="2000"/>
          </a:p>
          <a:p>
            <a:pPr>
              <a:lnSpc>
                <a:spcPct val="90000"/>
              </a:lnSpc>
              <a:buFontTx/>
              <a:buChar char=" "/>
              <a:tabLst>
                <a:tab pos="1816100" algn="l"/>
              </a:tabLst>
            </a:pPr>
            <a:r>
              <a:rPr lang="en-GB" altLang="en-US" sz="2000"/>
              <a:t>surprisingly fast!</a:t>
            </a:r>
          </a:p>
          <a:p>
            <a:pPr>
              <a:lnSpc>
                <a:spcPct val="90000"/>
              </a:lnSpc>
              <a:tabLst>
                <a:tab pos="1816100" algn="l"/>
              </a:tabLst>
            </a:pPr>
            <a:endParaRPr lang="en-GB" altLang="en-US" sz="900"/>
          </a:p>
          <a:p>
            <a:pPr>
              <a:lnSpc>
                <a:spcPct val="90000"/>
              </a:lnSpc>
              <a:tabLst>
                <a:tab pos="1816100" algn="l"/>
              </a:tabLst>
            </a:pPr>
            <a:r>
              <a:rPr lang="en-GB" altLang="en-US" sz="2000"/>
              <a:t>T9 predictive entry</a:t>
            </a:r>
          </a:p>
          <a:p>
            <a:pPr lvl="1">
              <a:lnSpc>
                <a:spcPct val="90000"/>
              </a:lnSpc>
              <a:tabLst>
                <a:tab pos="1816100" algn="l"/>
              </a:tabLst>
            </a:pPr>
            <a:r>
              <a:rPr lang="en-GB" altLang="en-US" sz="1800"/>
              <a:t>type as if single key for each letter</a:t>
            </a:r>
          </a:p>
          <a:p>
            <a:pPr lvl="1">
              <a:lnSpc>
                <a:spcPct val="90000"/>
              </a:lnSpc>
              <a:tabLst>
                <a:tab pos="1816100" algn="l"/>
              </a:tabLst>
            </a:pPr>
            <a:r>
              <a:rPr lang="en-GB" altLang="en-US" sz="1800"/>
              <a:t>use dictionary to ‘guess’ the right word</a:t>
            </a:r>
          </a:p>
          <a:p>
            <a:pPr lvl="1">
              <a:lnSpc>
                <a:spcPct val="90000"/>
              </a:lnSpc>
              <a:tabLst>
                <a:tab pos="1816100" algn="l"/>
              </a:tabLst>
            </a:pPr>
            <a:r>
              <a:rPr lang="en-GB" altLang="en-US" sz="1800"/>
              <a:t>hello = 43556 …</a:t>
            </a:r>
          </a:p>
          <a:p>
            <a:pPr lvl="1">
              <a:lnSpc>
                <a:spcPct val="90000"/>
              </a:lnSpc>
              <a:tabLst>
                <a:tab pos="1816100" algn="l"/>
              </a:tabLst>
            </a:pPr>
            <a:r>
              <a:rPr lang="en-GB" altLang="en-US" sz="1800"/>
              <a:t>but 26 -&gt; menu ‘am’ or ‘an’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D536F04E-D955-776E-916E-698D9AEB0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676400"/>
            <a:ext cx="27971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0D46B48-57BD-501A-8A34-505718166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Handwriting recognition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17EA7AA-2791-7C43-8FF6-451839BAA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Text can be input into the computer, using a pen and a digesting tablet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natural interaction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</a:pPr>
            <a:r>
              <a:rPr lang="en-GB" altLang="en-US" sz="2400"/>
              <a:t>Technical problems: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capturing all useful information - stroke path, pressure, etc. in a natural manner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segmenting joined up writing into individual letters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interpreting individual letters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coping with different styles of handwriting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</a:pPr>
            <a:r>
              <a:rPr lang="en-GB" altLang="en-US" sz="2400"/>
              <a:t>Used in PDAs, and tablet computers …</a:t>
            </a:r>
            <a:br>
              <a:rPr lang="en-GB" altLang="en-US" sz="2400"/>
            </a:br>
            <a:r>
              <a:rPr lang="en-GB" altLang="en-US" sz="2400"/>
              <a:t>… leave the keyboard on the desk!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1B2BE7E-E78E-8103-0641-827E35F39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Speech recognition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A2A5607-CAFB-776E-55CC-2D97FE96CF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Improving rapidly</a:t>
            </a:r>
          </a:p>
          <a:p>
            <a:endParaRPr lang="en-GB" altLang="en-US" sz="1000"/>
          </a:p>
          <a:p>
            <a:r>
              <a:rPr lang="en-GB" altLang="en-US" sz="2400"/>
              <a:t>Most successful when:</a:t>
            </a:r>
          </a:p>
          <a:p>
            <a:pPr lvl="1"/>
            <a:r>
              <a:rPr lang="en-GB" altLang="en-US" sz="2000"/>
              <a:t>single user – initial training and learns peculiarities</a:t>
            </a:r>
          </a:p>
          <a:p>
            <a:pPr lvl="1"/>
            <a:r>
              <a:rPr lang="en-GB" altLang="en-US" sz="2000"/>
              <a:t>limited vocabulary systems</a:t>
            </a:r>
          </a:p>
          <a:p>
            <a:endParaRPr lang="en-GB" altLang="en-US" sz="1000"/>
          </a:p>
          <a:p>
            <a:r>
              <a:rPr lang="en-GB" altLang="en-US" sz="2400"/>
              <a:t>Problems with</a:t>
            </a:r>
          </a:p>
          <a:p>
            <a:pPr lvl="1"/>
            <a:r>
              <a:rPr lang="en-GB" altLang="en-US" sz="2000"/>
              <a:t>external noise interfering</a:t>
            </a:r>
          </a:p>
          <a:p>
            <a:pPr lvl="1"/>
            <a:r>
              <a:rPr lang="en-GB" altLang="en-US" sz="2000"/>
              <a:t>imprecision of pronunciation</a:t>
            </a:r>
          </a:p>
          <a:p>
            <a:pPr lvl="1"/>
            <a:r>
              <a:rPr lang="en-GB" altLang="en-US" sz="2000"/>
              <a:t>large vocabularies</a:t>
            </a:r>
          </a:p>
          <a:p>
            <a:pPr lvl="1"/>
            <a:r>
              <a:rPr lang="en-GB" altLang="en-US" sz="2000"/>
              <a:t>different speakers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CB7DBE56-8470-9D23-7E09-16A3C0632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Numeric keypads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0632E041-283A-BDE0-173C-37D01973A8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for entering numbers quickly: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calculator, PC keyboard</a:t>
            </a:r>
          </a:p>
          <a:p>
            <a:pPr>
              <a:lnSpc>
                <a:spcPct val="90000"/>
              </a:lnSpc>
            </a:pPr>
            <a:r>
              <a:rPr lang="en-GB" altLang="en-US"/>
              <a:t>for telephones</a:t>
            </a:r>
          </a:p>
          <a:p>
            <a:pPr>
              <a:lnSpc>
                <a:spcPct val="90000"/>
              </a:lnSpc>
            </a:pPr>
            <a:endParaRPr lang="en-GB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/>
              <a:t>not the same!!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/>
              <a:t>ATM like phone</a:t>
            </a:r>
          </a:p>
          <a:p>
            <a:pPr>
              <a:lnSpc>
                <a:spcPct val="90000"/>
              </a:lnSpc>
            </a:pPr>
            <a:endParaRPr lang="en-GB" altLang="en-US"/>
          </a:p>
        </p:txBody>
      </p:sp>
      <p:pic>
        <p:nvPicPr>
          <p:cNvPr id="132100" name="Picture 4">
            <a:extLst>
              <a:ext uri="{FF2B5EF4-FFF2-40B4-BE49-F238E27FC236}">
                <a16:creationId xmlns:a16="http://schemas.microsoft.com/office/drawing/2014/main" id="{C6258CA4-6425-9B6D-079A-4F13F8D61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2101" name="Group 5">
            <a:extLst>
              <a:ext uri="{FF2B5EF4-FFF2-40B4-BE49-F238E27FC236}">
                <a16:creationId xmlns:a16="http://schemas.microsoft.com/office/drawing/2014/main" id="{C7F489EE-D800-1F7A-1CC7-9E0DABBEC58B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200400"/>
            <a:ext cx="1828800" cy="2362200"/>
            <a:chOff x="2688" y="2592"/>
            <a:chExt cx="1152" cy="1488"/>
          </a:xfrm>
        </p:grpSpPr>
        <p:sp>
          <p:nvSpPr>
            <p:cNvPr id="132102" name="Rectangle 6">
              <a:extLst>
                <a:ext uri="{FF2B5EF4-FFF2-40B4-BE49-F238E27FC236}">
                  <a16:creationId xmlns:a16="http://schemas.microsoft.com/office/drawing/2014/main" id="{773ECFAA-AEDC-01E2-371F-D370D3A20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592"/>
              <a:ext cx="1152" cy="1488"/>
            </a:xfrm>
            <a:prstGeom prst="rect">
              <a:avLst/>
            </a:prstGeom>
            <a:solidFill>
              <a:srgbClr val="D7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2103" name="AutoShape 7">
              <a:extLst>
                <a:ext uri="{FF2B5EF4-FFF2-40B4-BE49-F238E27FC236}">
                  <a16:creationId xmlns:a16="http://schemas.microsoft.com/office/drawing/2014/main" id="{75F4334E-5B96-68B0-A6C7-15BA643F1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32104" name="AutoShape 8">
              <a:extLst>
                <a:ext uri="{FF2B5EF4-FFF2-40B4-BE49-F238E27FC236}">
                  <a16:creationId xmlns:a16="http://schemas.microsoft.com/office/drawing/2014/main" id="{C2931EAC-7AAE-1697-500B-67C69AECD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32105" name="AutoShape 9">
              <a:extLst>
                <a:ext uri="{FF2B5EF4-FFF2-40B4-BE49-F238E27FC236}">
                  <a16:creationId xmlns:a16="http://schemas.microsoft.com/office/drawing/2014/main" id="{026B5387-EF19-88A7-A01C-587402B24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32106" name="AutoShape 10">
              <a:extLst>
                <a:ext uri="{FF2B5EF4-FFF2-40B4-BE49-F238E27FC236}">
                  <a16:creationId xmlns:a16="http://schemas.microsoft.com/office/drawing/2014/main" id="{7DDC8A3C-D6C5-48DD-51AB-25548A2D2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32107" name="AutoShape 11">
              <a:extLst>
                <a:ext uri="{FF2B5EF4-FFF2-40B4-BE49-F238E27FC236}">
                  <a16:creationId xmlns:a16="http://schemas.microsoft.com/office/drawing/2014/main" id="{30D39931-C883-26F2-4A89-5114B45DF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132108" name="AutoShape 12">
              <a:extLst>
                <a:ext uri="{FF2B5EF4-FFF2-40B4-BE49-F238E27FC236}">
                  <a16:creationId xmlns:a16="http://schemas.microsoft.com/office/drawing/2014/main" id="{10FB7185-303B-E0B3-B4F1-AB90DB9BF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32109" name="AutoShape 13">
              <a:extLst>
                <a:ext uri="{FF2B5EF4-FFF2-40B4-BE49-F238E27FC236}">
                  <a16:creationId xmlns:a16="http://schemas.microsoft.com/office/drawing/2014/main" id="{9849CE7A-73AD-8191-A3A8-1415E5F0B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5400" b="1" baseline="-10000">
                  <a:latin typeface="Arial" panose="020B0604020202020204" pitchFamily="34" charset="0"/>
                </a:rPr>
                <a:t>*</a:t>
              </a:r>
              <a:endParaRPr lang="en-GB" altLang="en-US" b="1">
                <a:latin typeface="Arial" panose="020B0604020202020204" pitchFamily="34" charset="0"/>
              </a:endParaRPr>
            </a:p>
          </p:txBody>
        </p:sp>
        <p:sp>
          <p:nvSpPr>
            <p:cNvPr id="132110" name="AutoShape 14">
              <a:extLst>
                <a:ext uri="{FF2B5EF4-FFF2-40B4-BE49-F238E27FC236}">
                  <a16:creationId xmlns:a16="http://schemas.microsoft.com/office/drawing/2014/main" id="{743445AB-3554-BD4F-B523-21B01C219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32111" name="AutoShape 15">
              <a:extLst>
                <a:ext uri="{FF2B5EF4-FFF2-40B4-BE49-F238E27FC236}">
                  <a16:creationId xmlns:a16="http://schemas.microsoft.com/office/drawing/2014/main" id="{206E0F7D-DE8C-84EE-DA51-F3A928C8E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#</a:t>
              </a:r>
            </a:p>
          </p:txBody>
        </p:sp>
        <p:sp>
          <p:nvSpPr>
            <p:cNvPr id="132112" name="AutoShape 16">
              <a:extLst>
                <a:ext uri="{FF2B5EF4-FFF2-40B4-BE49-F238E27FC236}">
                  <a16:creationId xmlns:a16="http://schemas.microsoft.com/office/drawing/2014/main" id="{4C8C1060-2CFC-5E1D-633C-58CF0D71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32113" name="AutoShape 17">
              <a:extLst>
                <a:ext uri="{FF2B5EF4-FFF2-40B4-BE49-F238E27FC236}">
                  <a16:creationId xmlns:a16="http://schemas.microsoft.com/office/drawing/2014/main" id="{D782136A-FD33-2B7D-BA83-7DAB28227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32114" name="AutoShape 18">
              <a:extLst>
                <a:ext uri="{FF2B5EF4-FFF2-40B4-BE49-F238E27FC236}">
                  <a16:creationId xmlns:a16="http://schemas.microsoft.com/office/drawing/2014/main" id="{20103AB9-C8DE-4F29-F50E-57C7EF84A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132115" name="Group 19">
            <a:extLst>
              <a:ext uri="{FF2B5EF4-FFF2-40B4-BE49-F238E27FC236}">
                <a16:creationId xmlns:a16="http://schemas.microsoft.com/office/drawing/2014/main" id="{D53D9717-2BE7-9E17-5C35-948DE91EFB97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200400"/>
            <a:ext cx="1828800" cy="2362200"/>
            <a:chOff x="4080" y="2592"/>
            <a:chExt cx="1152" cy="1488"/>
          </a:xfrm>
        </p:grpSpPr>
        <p:sp>
          <p:nvSpPr>
            <p:cNvPr id="132116" name="Rectangle 20">
              <a:extLst>
                <a:ext uri="{FF2B5EF4-FFF2-40B4-BE49-F238E27FC236}">
                  <a16:creationId xmlns:a16="http://schemas.microsoft.com/office/drawing/2014/main" id="{E7BFB3D7-932A-53FD-89DA-2231D688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1152" cy="1488"/>
            </a:xfrm>
            <a:prstGeom prst="rect">
              <a:avLst/>
            </a:prstGeom>
            <a:solidFill>
              <a:srgbClr val="D77A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2117" name="AutoShape 21">
              <a:extLst>
                <a:ext uri="{FF2B5EF4-FFF2-40B4-BE49-F238E27FC236}">
                  <a16:creationId xmlns:a16="http://schemas.microsoft.com/office/drawing/2014/main" id="{E99F5B97-2A95-80CA-F01F-9ADBE2047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32118" name="AutoShape 22">
              <a:extLst>
                <a:ext uri="{FF2B5EF4-FFF2-40B4-BE49-F238E27FC236}">
                  <a16:creationId xmlns:a16="http://schemas.microsoft.com/office/drawing/2014/main" id="{43AA7E3A-F95B-D082-E0FD-509EB265D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32119" name="AutoShape 23">
              <a:extLst>
                <a:ext uri="{FF2B5EF4-FFF2-40B4-BE49-F238E27FC236}">
                  <a16:creationId xmlns:a16="http://schemas.microsoft.com/office/drawing/2014/main" id="{BD6F9E37-8E80-B189-60B1-3C0A5C534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024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32120" name="AutoShape 24">
              <a:extLst>
                <a:ext uri="{FF2B5EF4-FFF2-40B4-BE49-F238E27FC236}">
                  <a16:creationId xmlns:a16="http://schemas.microsoft.com/office/drawing/2014/main" id="{C097269E-98EC-5CD0-B29B-BAB48225F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32121" name="AutoShape 25">
              <a:extLst>
                <a:ext uri="{FF2B5EF4-FFF2-40B4-BE49-F238E27FC236}">
                  <a16:creationId xmlns:a16="http://schemas.microsoft.com/office/drawing/2014/main" id="{87407768-EC4D-037F-9473-F36E25A2D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32122" name="AutoShape 26">
              <a:extLst>
                <a:ext uri="{FF2B5EF4-FFF2-40B4-BE49-F238E27FC236}">
                  <a16:creationId xmlns:a16="http://schemas.microsoft.com/office/drawing/2014/main" id="{1EA5BFE3-90A7-3F4F-1344-354BBC818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360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32123" name="AutoShape 27">
              <a:extLst>
                <a:ext uri="{FF2B5EF4-FFF2-40B4-BE49-F238E27FC236}">
                  <a16:creationId xmlns:a16="http://schemas.microsoft.com/office/drawing/2014/main" id="{1EEE4404-EA29-DFFD-2393-D3A586E44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32124" name="AutoShape 28">
              <a:extLst>
                <a:ext uri="{FF2B5EF4-FFF2-40B4-BE49-F238E27FC236}">
                  <a16:creationId xmlns:a16="http://schemas.microsoft.com/office/drawing/2014/main" id="{450BDA04-9D45-B4A5-CB9B-F42A3254E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4000" b="1" baseline="20000">
                  <a:latin typeface="Arial" panose="020B0604020202020204" pitchFamily="34" charset="0"/>
                </a:rPr>
                <a:t>.</a:t>
              </a:r>
              <a:endParaRPr lang="en-GB" altLang="en-US" b="1">
                <a:latin typeface="Arial" panose="020B0604020202020204" pitchFamily="34" charset="0"/>
              </a:endParaRPr>
            </a:p>
          </p:txBody>
        </p:sp>
        <p:sp>
          <p:nvSpPr>
            <p:cNvPr id="132125" name="AutoShape 29">
              <a:extLst>
                <a:ext uri="{FF2B5EF4-FFF2-40B4-BE49-F238E27FC236}">
                  <a16:creationId xmlns:a16="http://schemas.microsoft.com/office/drawing/2014/main" id="{53414851-9271-176E-D224-BDD25148C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3696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=</a:t>
              </a:r>
            </a:p>
          </p:txBody>
        </p:sp>
        <p:sp>
          <p:nvSpPr>
            <p:cNvPr id="132126" name="AutoShape 30">
              <a:extLst>
                <a:ext uri="{FF2B5EF4-FFF2-40B4-BE49-F238E27FC236}">
                  <a16:creationId xmlns:a16="http://schemas.microsoft.com/office/drawing/2014/main" id="{C70F6D6B-0C26-F0F0-BC23-6975D848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132127" name="AutoShape 31">
              <a:extLst>
                <a:ext uri="{FF2B5EF4-FFF2-40B4-BE49-F238E27FC236}">
                  <a16:creationId xmlns:a16="http://schemas.microsoft.com/office/drawing/2014/main" id="{9DA44BB5-B96F-605E-B10A-76309D260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132128" name="AutoShape 32">
              <a:extLst>
                <a:ext uri="{FF2B5EF4-FFF2-40B4-BE49-F238E27FC236}">
                  <a16:creationId xmlns:a16="http://schemas.microsoft.com/office/drawing/2014/main" id="{A13C48CC-BCC7-050F-F224-FE0FE771D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688"/>
              <a:ext cx="288" cy="288"/>
            </a:xfrm>
            <a:prstGeom prst="beve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9</a:t>
              </a:r>
            </a:p>
          </p:txBody>
        </p:sp>
      </p:grpSp>
      <p:sp>
        <p:nvSpPr>
          <p:cNvPr id="132129" name="Text Box 33">
            <a:extLst>
              <a:ext uri="{FF2B5EF4-FFF2-40B4-BE49-F238E27FC236}">
                <a16:creationId xmlns:a16="http://schemas.microsoft.com/office/drawing/2014/main" id="{BF1B90E1-C5E2-FA0B-A69C-65DA7F2F1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638800"/>
            <a:ext cx="16954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Verdana" panose="020B0604030504040204" pitchFamily="34" charset="0"/>
              </a:rPr>
              <a:t>telephone</a:t>
            </a:r>
          </a:p>
        </p:txBody>
      </p:sp>
      <p:sp>
        <p:nvSpPr>
          <p:cNvPr id="132130" name="Text Box 34">
            <a:extLst>
              <a:ext uri="{FF2B5EF4-FFF2-40B4-BE49-F238E27FC236}">
                <a16:creationId xmlns:a16="http://schemas.microsoft.com/office/drawing/2014/main" id="{BD3D61B4-5BFD-01EE-D288-6EB110375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2913" y="5638800"/>
            <a:ext cx="16652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Verdana" panose="020B0604030504040204" pitchFamily="34" charset="0"/>
              </a:rPr>
              <a:t>calculator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92BEE37-A1F8-0BFD-DDB8-87575E4EB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cs typeface="Times New Roman" panose="02020603050405020304" pitchFamily="18" charset="0"/>
              </a:rPr>
              <a:t>The Computer</a:t>
            </a:r>
            <a:endParaRPr lang="en-US" altLang="en-US" sz="4000" dirty="0">
              <a:cs typeface="Times New Roman" panose="02020603050405020304" pitchFamily="18" charset="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B418CCB-A459-7455-7F21-78F2EA85B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1600" indent="-88900">
              <a:buFontTx/>
              <a:buChar char=" "/>
            </a:pPr>
            <a:r>
              <a:rPr lang="en-US" altLang="en-US" sz="2000">
                <a:cs typeface="Times New Roman" panose="02020603050405020304" pitchFamily="18" charset="0"/>
              </a:rPr>
              <a:t>a computer system is made up of various elements</a:t>
            </a:r>
          </a:p>
          <a:p>
            <a:pPr marL="101600" indent="-88900">
              <a:buFontTx/>
              <a:buChar char=" "/>
            </a:pPr>
            <a:endParaRPr lang="en-GB" altLang="en-US" sz="1800">
              <a:cs typeface="Times New Roman" panose="02020603050405020304" pitchFamily="18" charset="0"/>
            </a:endParaRPr>
          </a:p>
          <a:p>
            <a:pPr marL="101600" indent="-88900">
              <a:buFontTx/>
              <a:buChar char=" "/>
            </a:pPr>
            <a:r>
              <a:rPr lang="en-US" altLang="en-US" sz="2000">
                <a:cs typeface="Times New Roman" panose="02020603050405020304" pitchFamily="18" charset="0"/>
              </a:rPr>
              <a:t>each of these elements affects the interaction</a:t>
            </a:r>
          </a:p>
          <a:p>
            <a:pPr marL="666750" lvl="1"/>
            <a:r>
              <a:rPr lang="en-US" altLang="en-US" sz="2000">
                <a:cs typeface="Times New Roman" panose="02020603050405020304" pitchFamily="18" charset="0"/>
              </a:rPr>
              <a:t>input devices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1800">
                <a:cs typeface="Times New Roman" panose="02020603050405020304" pitchFamily="18" charset="0"/>
              </a:rPr>
              <a:t>text entry and pointing</a:t>
            </a:r>
            <a:endParaRPr lang="en-GB" altLang="en-US" sz="2000">
              <a:cs typeface="Times New Roman" panose="02020603050405020304" pitchFamily="18" charset="0"/>
            </a:endParaRPr>
          </a:p>
          <a:p>
            <a:pPr marL="666750" lvl="1"/>
            <a:r>
              <a:rPr lang="en-US" altLang="en-US" sz="2000">
                <a:cs typeface="Times New Roman" panose="02020603050405020304" pitchFamily="18" charset="0"/>
              </a:rPr>
              <a:t>output devices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1800">
                <a:cs typeface="Times New Roman" panose="02020603050405020304" pitchFamily="18" charset="0"/>
              </a:rPr>
              <a:t>screen (small&amp;large), digital paper</a:t>
            </a:r>
          </a:p>
          <a:p>
            <a:pPr marL="666750" lvl="1"/>
            <a:r>
              <a:rPr lang="en-US" altLang="en-US" sz="1800">
                <a:cs typeface="Times New Roman" panose="02020603050405020304" pitchFamily="18" charset="0"/>
              </a:rPr>
              <a:t>virtual reality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1800">
                <a:cs typeface="Times New Roman" panose="02020603050405020304" pitchFamily="18" charset="0"/>
              </a:rPr>
              <a:t> special interaction and display devices</a:t>
            </a:r>
          </a:p>
          <a:p>
            <a:pPr marL="666750" lvl="1"/>
            <a:r>
              <a:rPr lang="en-US" altLang="en-US" sz="1800">
                <a:cs typeface="Times New Roman" panose="02020603050405020304" pitchFamily="18" charset="0"/>
              </a:rPr>
              <a:t>physical interaction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1800">
                <a:cs typeface="Times New Roman" panose="02020603050405020304" pitchFamily="18" charset="0"/>
              </a:rPr>
              <a:t> e.g. sound, haptic, bio-sensing</a:t>
            </a:r>
            <a:endParaRPr lang="en-GB" altLang="en-US" sz="1800">
              <a:cs typeface="Times New Roman" panose="02020603050405020304" pitchFamily="18" charset="0"/>
            </a:endParaRPr>
          </a:p>
          <a:p>
            <a:pPr marL="666750" lvl="1"/>
            <a:r>
              <a:rPr lang="en-US" altLang="en-US" sz="2000">
                <a:cs typeface="Times New Roman" panose="02020603050405020304" pitchFamily="18" charset="0"/>
              </a:rPr>
              <a:t>paper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1800">
                <a:cs typeface="Times New Roman" panose="02020603050405020304" pitchFamily="18" charset="0"/>
              </a:rPr>
              <a:t>as output (print) and input (scan)</a:t>
            </a:r>
            <a:endParaRPr lang="en-GB" altLang="en-US" sz="2000">
              <a:cs typeface="Times New Roman" panose="02020603050405020304" pitchFamily="18" charset="0"/>
            </a:endParaRPr>
          </a:p>
          <a:p>
            <a:pPr marL="666750" lvl="1"/>
            <a:r>
              <a:rPr lang="en-US" altLang="en-US" sz="2000">
                <a:cs typeface="Times New Roman" panose="02020603050405020304" pitchFamily="18" charset="0"/>
              </a:rPr>
              <a:t>memory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1800">
                <a:cs typeface="Times New Roman" panose="02020603050405020304" pitchFamily="18" charset="0"/>
              </a:rPr>
              <a:t>RAM &amp; permanent media, capacity &amp; access</a:t>
            </a:r>
            <a:endParaRPr lang="en-GB" altLang="en-US" sz="2000">
              <a:cs typeface="Times New Roman" panose="02020603050405020304" pitchFamily="18" charset="0"/>
            </a:endParaRPr>
          </a:p>
          <a:p>
            <a:pPr marL="666750" lvl="1"/>
            <a:r>
              <a:rPr lang="en-US" altLang="en-US" sz="2000">
                <a:cs typeface="Times New Roman" panose="02020603050405020304" pitchFamily="18" charset="0"/>
              </a:rPr>
              <a:t>processing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en-US" sz="2000">
                <a:cs typeface="Times New Roman" panose="02020603050405020304" pitchFamily="18" charset="0"/>
              </a:rPr>
              <a:t> </a:t>
            </a:r>
            <a:r>
              <a:rPr lang="en-US" altLang="en-US" sz="1800">
                <a:cs typeface="Times New Roman" panose="02020603050405020304" pitchFamily="18" charset="0"/>
              </a:rPr>
              <a:t>speed of processing, networks</a:t>
            </a:r>
            <a:endParaRPr lang="en-US" altLang="en-US" sz="20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A7087B5-DE28-FABA-FF52-9739EE85A2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GB" altLang="en-US" sz="3600"/>
              <a:t>positioning, pointing and drawing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404BDFC-950B-2A88-7C75-C7C2066A632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en-US" sz="2800"/>
              <a:t>mouse, touchpad</a:t>
            </a:r>
            <a:br>
              <a:rPr lang="en-GB" altLang="en-US" sz="2800"/>
            </a:br>
            <a:r>
              <a:rPr lang="en-GB" altLang="en-US" sz="2800"/>
              <a:t>trackballs, joysticks etc.</a:t>
            </a:r>
            <a:br>
              <a:rPr lang="en-GB" altLang="en-US" sz="2800"/>
            </a:br>
            <a:r>
              <a:rPr lang="en-GB" altLang="en-US" sz="2800"/>
              <a:t>touch screens, tablets</a:t>
            </a:r>
            <a:br>
              <a:rPr lang="en-GB" altLang="en-US" sz="2800"/>
            </a:br>
            <a:r>
              <a:rPr lang="en-GB" altLang="en-US" sz="2800"/>
              <a:t>eyegaze, cursors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5FD1EC6-876F-7590-4047-AB5C73664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Mouse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F9F9F09-B91F-7731-9468-A1980A709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Handheld pointing device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very common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easy to use</a:t>
            </a:r>
          </a:p>
          <a:p>
            <a:pPr lvl="1">
              <a:lnSpc>
                <a:spcPct val="90000"/>
              </a:lnSpc>
            </a:pPr>
            <a:endParaRPr lang="en-GB" altLang="en-US"/>
          </a:p>
          <a:p>
            <a:pPr>
              <a:lnSpc>
                <a:spcPct val="90000"/>
              </a:lnSpc>
            </a:pPr>
            <a:r>
              <a:rPr lang="en-GB" altLang="en-US"/>
              <a:t>Two characteristics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planar movement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buttons</a:t>
            </a:r>
          </a:p>
          <a:p>
            <a:pPr marL="952500" lvl="2" indent="0">
              <a:lnSpc>
                <a:spcPct val="90000"/>
              </a:lnSpc>
              <a:buFontTx/>
              <a:buNone/>
            </a:pPr>
            <a:r>
              <a:rPr lang="en-GB" altLang="en-US"/>
              <a:t>(usually from 1 to 3 buttons on top, used for making a selection, indicating an option, or to initiate drawing etc.)</a:t>
            </a:r>
          </a:p>
        </p:txBody>
      </p:sp>
      <p:pic>
        <p:nvPicPr>
          <p:cNvPr id="3" name="Picture 2" descr="A black and white sign with a white arrow&#10;&#10;AI-generated content may be incorrect.">
            <a:extLst>
              <a:ext uri="{FF2B5EF4-FFF2-40B4-BE49-F238E27FC236}">
                <a16:creationId xmlns:a16="http://schemas.microsoft.com/office/drawing/2014/main" id="{DC7DA03A-64DF-81F1-2DC6-4FEE7942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708920"/>
            <a:ext cx="3816424" cy="18703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7188805D-CF5B-83E4-AECA-CBA9CA6F0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mouse (ctd)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6F596278-B171-5952-2738-45AED3026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Mouse located on desktop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requires physical space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no arm fatigue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/>
              <a:t>Relative movement only is detectable.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/>
              <a:t>Movement of mouse moves screen cursor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/>
              <a:t>Screen cursor oriented in (x, y) plane,</a:t>
            </a:r>
            <a:br>
              <a:rPr lang="en-GB" altLang="en-US" sz="1800" dirty="0"/>
            </a:br>
            <a:r>
              <a:rPr lang="en-GB" altLang="en-US" sz="1800" dirty="0"/>
              <a:t>mouse movement in (x, z) plane …</a:t>
            </a:r>
          </a:p>
          <a:p>
            <a:pPr>
              <a:lnSpc>
                <a:spcPct val="90000"/>
              </a:lnSpc>
            </a:pPr>
            <a:endParaRPr lang="en-GB" altLang="en-US" sz="7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1800" dirty="0"/>
              <a:t>… an </a:t>
            </a:r>
            <a:r>
              <a:rPr lang="en-GB" altLang="en-US" sz="1800" i="1" dirty="0"/>
              <a:t>indirect</a:t>
            </a:r>
            <a:r>
              <a:rPr lang="en-GB" altLang="en-US" sz="1800" dirty="0"/>
              <a:t> manipulation device.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device itself doesn’t obscure screen, is accurate and fast.</a:t>
            </a:r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hand-eye coordination problems for novice users</a:t>
            </a:r>
          </a:p>
        </p:txBody>
      </p:sp>
      <p:pic>
        <p:nvPicPr>
          <p:cNvPr id="3" name="Picture 2" descr="A computer screen with arrows pointing to the left&#10;&#10;AI-generated content may be incorrect.">
            <a:extLst>
              <a:ext uri="{FF2B5EF4-FFF2-40B4-BE49-F238E27FC236}">
                <a16:creationId xmlns:a16="http://schemas.microsoft.com/office/drawing/2014/main" id="{D527A73C-20BC-EB2C-FE9B-C1F439CBD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335441"/>
            <a:ext cx="3613307" cy="27234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0FEF96D4-D865-F55C-15DA-AAF575FE4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How does it work?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D1460D6-B701-F49C-7334-9405D080D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Two methods for detecting motion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</a:pPr>
            <a:r>
              <a:rPr lang="en-GB" altLang="en-US" sz="2000"/>
              <a:t>Mechanical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Ball on underside of mouse turns as mouse is moved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Rotates orthogonal potentiometers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Can be used on almost any flat surface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</a:pPr>
            <a:r>
              <a:rPr lang="en-GB" altLang="en-US" sz="2000"/>
              <a:t>Optical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light emitting diode on underside of mouse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may use special grid-like pad or just on desk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less susceptible to dust and dirt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detects fluctuating alterations in reflected light intensity to calculate relative motion in (x, z) plane</a:t>
            </a:r>
          </a:p>
          <a:p>
            <a:pPr lvl="1">
              <a:lnSpc>
                <a:spcPct val="90000"/>
              </a:lnSpc>
            </a:pPr>
            <a:endParaRPr lang="en-GB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CF963F3-C4D1-142C-AA3F-E74C465456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Even by foot …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61D2534-E913-4E24-9E02-F5705BE0C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some experiments with the </a:t>
            </a:r>
            <a:r>
              <a:rPr lang="en-GB" altLang="en-US" sz="2400" i="1"/>
              <a:t>footmouse</a:t>
            </a:r>
            <a:endParaRPr lang="en-GB" altLang="en-US" sz="2400"/>
          </a:p>
          <a:p>
            <a:pPr lvl="1"/>
            <a:r>
              <a:rPr lang="en-GB" altLang="en-US" sz="2000"/>
              <a:t>controlling mouse movement with feet …</a:t>
            </a:r>
          </a:p>
          <a:p>
            <a:pPr lvl="1"/>
            <a:r>
              <a:rPr lang="en-GB" altLang="en-US" sz="2000"/>
              <a:t>not very common :-)</a:t>
            </a:r>
          </a:p>
          <a:p>
            <a:endParaRPr lang="en-GB" altLang="en-US" sz="2400"/>
          </a:p>
          <a:p>
            <a:r>
              <a:rPr lang="en-GB" altLang="en-US" sz="2400"/>
              <a:t>but foot controls are common elsewhere:</a:t>
            </a:r>
          </a:p>
          <a:p>
            <a:pPr lvl="1"/>
            <a:r>
              <a:rPr lang="en-GB" altLang="en-US" sz="2000"/>
              <a:t>car pedals</a:t>
            </a:r>
          </a:p>
          <a:p>
            <a:pPr lvl="1"/>
            <a:r>
              <a:rPr lang="en-GB" altLang="en-US" sz="2000"/>
              <a:t>sewing machine speed control</a:t>
            </a:r>
          </a:p>
          <a:p>
            <a:pPr lvl="1"/>
            <a:r>
              <a:rPr lang="en-GB" altLang="en-US" sz="2000"/>
              <a:t>organ and piano pedals</a:t>
            </a:r>
          </a:p>
          <a:p>
            <a:endParaRPr lang="en-GB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C47C0347-3184-2E42-B553-CA7A7312D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Touchpad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D9DE438-0A2D-D77B-3034-658A7F192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small touch sensitive tablets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‘stroke’ to move mouse pointer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used mainly in laptop computers</a:t>
            </a:r>
          </a:p>
          <a:p>
            <a:pPr>
              <a:lnSpc>
                <a:spcPct val="90000"/>
              </a:lnSpc>
            </a:pPr>
            <a:endParaRPr lang="en-GB" altLang="en-US" sz="1600"/>
          </a:p>
          <a:p>
            <a:pPr>
              <a:lnSpc>
                <a:spcPct val="90000"/>
              </a:lnSpc>
            </a:pPr>
            <a:r>
              <a:rPr lang="en-GB" altLang="en-US" sz="2400"/>
              <a:t>good ‘acceleration’ settings important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fast stroke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lots of pixels per inch moved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initial movement to the target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slow stroke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less pixels per inch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for accurate positioning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3BD92543-9A48-0DA8-31D4-6BB8FF5F6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Trackball and thumbwheels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9BC7340-5355-7C62-92BF-1094D3440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 "/>
            </a:pPr>
            <a:r>
              <a:rPr lang="en-GB" altLang="en-US" sz="2400"/>
              <a:t>Trackball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ball is rotated inside static housing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like an upsdie down mouse!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relative motion moves cursor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indirect device, fairly accurate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separate buttons for picking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very fast for gaming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used in some portable and notebook computers.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  <a:buFontTx/>
              <a:buChar char=" "/>
            </a:pPr>
            <a:r>
              <a:rPr lang="en-GB" altLang="en-US" sz="2400"/>
              <a:t>Thumbwheels …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for accurate CAD – two dials for X-Y cursor position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for fast scrolling – single dial on mouse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D9E7293-B70D-AE64-2F4D-34149EB66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Joystick and keyboard nipple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54EF11-9AB1-4305-131C-8EB0081A5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 "/>
            </a:pPr>
            <a:r>
              <a:rPr lang="en-GB" altLang="en-US" sz="2400"/>
              <a:t>Joystick</a:t>
            </a:r>
          </a:p>
          <a:p>
            <a:pPr lvl="1"/>
            <a:r>
              <a:rPr lang="en-GB" altLang="en-US" sz="2000"/>
              <a:t>indirect</a:t>
            </a:r>
            <a:br>
              <a:rPr lang="en-GB" altLang="en-US" sz="2000"/>
            </a:br>
            <a:r>
              <a:rPr lang="en-GB" altLang="en-US" sz="2000"/>
              <a:t>	pressure of stick = </a:t>
            </a:r>
            <a:r>
              <a:rPr lang="en-GB" altLang="en-US" sz="2000" u="sng">
                <a:solidFill>
                  <a:srgbClr val="2E005D"/>
                </a:solidFill>
              </a:rPr>
              <a:t>velocity</a:t>
            </a:r>
            <a:r>
              <a:rPr lang="en-GB" altLang="en-US" sz="2000"/>
              <a:t> of movement </a:t>
            </a:r>
          </a:p>
          <a:p>
            <a:pPr lvl="1"/>
            <a:r>
              <a:rPr lang="en-GB" altLang="en-US" sz="2000"/>
              <a:t>buttons for selection</a:t>
            </a:r>
            <a:br>
              <a:rPr lang="en-GB" altLang="en-US" sz="2000"/>
            </a:br>
            <a:r>
              <a:rPr lang="en-GB" altLang="en-US" sz="2000"/>
              <a:t>	 on top or on front like a trigger</a:t>
            </a:r>
          </a:p>
          <a:p>
            <a:pPr lvl="1"/>
            <a:r>
              <a:rPr lang="en-GB" altLang="en-US" sz="2000"/>
              <a:t>often used for computer games</a:t>
            </a:r>
            <a:br>
              <a:rPr lang="en-GB" altLang="en-US" sz="2000"/>
            </a:br>
            <a:r>
              <a:rPr lang="en-GB" altLang="en-US" sz="2000"/>
              <a:t>	aircraft controls and 3D navigation</a:t>
            </a:r>
          </a:p>
          <a:p>
            <a:endParaRPr lang="en-GB" altLang="en-US" sz="1800"/>
          </a:p>
          <a:p>
            <a:pPr>
              <a:buFontTx/>
              <a:buChar char=" "/>
            </a:pPr>
            <a:r>
              <a:rPr lang="en-GB" altLang="en-US" sz="2400"/>
              <a:t>Keyboard nipple</a:t>
            </a:r>
          </a:p>
          <a:p>
            <a:pPr lvl="1"/>
            <a:r>
              <a:rPr lang="en-GB" altLang="en-US" sz="2000"/>
              <a:t>for laptop computers</a:t>
            </a:r>
          </a:p>
          <a:p>
            <a:pPr lvl="1"/>
            <a:r>
              <a:rPr lang="en-GB" altLang="en-US" sz="2000"/>
              <a:t>miniature joystick in the middle of the keyboard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F1F6CEA8-051F-873F-7999-3E1187DDC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Touch-sensitive screen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1A26FAEC-2355-D8E8-EE94-BD2CADA7C0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1800"/>
              <a:t>Detect the presence of finger or stylus on the screen.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works by interrupting matrix of light beams,  capacitance changes or ultrasonic reflections</a:t>
            </a:r>
          </a:p>
          <a:p>
            <a:pPr lvl="1">
              <a:lnSpc>
                <a:spcPct val="90000"/>
              </a:lnSpc>
            </a:pPr>
            <a:r>
              <a:rPr lang="en-GB" altLang="en-US" sz="1600" i="1"/>
              <a:t>direct</a:t>
            </a:r>
            <a:r>
              <a:rPr lang="en-GB" altLang="en-US" sz="1600"/>
              <a:t> pointing device</a:t>
            </a:r>
          </a:p>
          <a:p>
            <a:pPr>
              <a:lnSpc>
                <a:spcPct val="90000"/>
              </a:lnSpc>
            </a:pPr>
            <a:endParaRPr lang="en-GB" altLang="en-US" sz="1000"/>
          </a:p>
          <a:p>
            <a:pPr>
              <a:lnSpc>
                <a:spcPct val="90000"/>
              </a:lnSpc>
            </a:pPr>
            <a:r>
              <a:rPr lang="en-GB" altLang="en-US" sz="1800"/>
              <a:t>Advantages: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fast, and requires no specialised pointer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good for menu selection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suitable for use in hostile environment: clean and safe from damage.</a:t>
            </a:r>
          </a:p>
          <a:p>
            <a:pPr>
              <a:lnSpc>
                <a:spcPct val="90000"/>
              </a:lnSpc>
            </a:pPr>
            <a:endParaRPr lang="en-GB" altLang="en-US" sz="1000"/>
          </a:p>
          <a:p>
            <a:pPr>
              <a:lnSpc>
                <a:spcPct val="90000"/>
              </a:lnSpc>
            </a:pPr>
            <a:r>
              <a:rPr lang="en-GB" altLang="en-US" sz="1800"/>
              <a:t>Disadvantages: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finger can mark screen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imprecise (finger is a fairly blunt instrument!)</a:t>
            </a:r>
          </a:p>
          <a:p>
            <a:pPr lvl="2">
              <a:lnSpc>
                <a:spcPct val="90000"/>
              </a:lnSpc>
            </a:pPr>
            <a:r>
              <a:rPr lang="en-GB" altLang="en-US" sz="1400"/>
              <a:t>difficult to select small regions or perform accurate drawing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lifting arm can be tiring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A7446A4E-DB74-B427-2EBB-29A492F7F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Stylus and light pen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76B49F-5C13-011E-9176-CADF53DEB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 "/>
            </a:pPr>
            <a:r>
              <a:rPr lang="en-GB" altLang="en-US" sz="2000"/>
              <a:t>Stylus</a:t>
            </a:r>
          </a:p>
          <a:p>
            <a:pPr lvl="1"/>
            <a:r>
              <a:rPr lang="en-GB" altLang="en-US" sz="1800"/>
              <a:t>small pen-like pointer to draw directly on screen</a:t>
            </a:r>
          </a:p>
          <a:p>
            <a:pPr lvl="1"/>
            <a:r>
              <a:rPr lang="en-GB" altLang="en-US" sz="1800"/>
              <a:t>may use touch sensitive surface or magnetic detection</a:t>
            </a:r>
          </a:p>
          <a:p>
            <a:pPr lvl="1"/>
            <a:r>
              <a:rPr lang="en-GB" altLang="en-US" sz="1800"/>
              <a:t>used in PDA, tablets PCs and drawing tables</a:t>
            </a:r>
          </a:p>
          <a:p>
            <a:endParaRPr lang="en-GB" altLang="en-US" sz="1200"/>
          </a:p>
          <a:p>
            <a:pPr>
              <a:buFontTx/>
              <a:buChar char=" "/>
            </a:pPr>
            <a:r>
              <a:rPr lang="en-GB" altLang="en-US" sz="2000"/>
              <a:t>Light Pen</a:t>
            </a:r>
          </a:p>
          <a:p>
            <a:pPr lvl="1"/>
            <a:r>
              <a:rPr lang="en-GB" altLang="en-US" sz="1800"/>
              <a:t>now rarely used</a:t>
            </a:r>
          </a:p>
          <a:p>
            <a:pPr lvl="1"/>
            <a:r>
              <a:rPr lang="en-GB" altLang="en-US" sz="1800"/>
              <a:t>uses light from screen to detect location</a:t>
            </a:r>
          </a:p>
          <a:p>
            <a:pPr lvl="1"/>
            <a:endParaRPr lang="en-GB" altLang="en-US" sz="1200"/>
          </a:p>
          <a:p>
            <a:pPr>
              <a:buFontTx/>
              <a:buChar char=" "/>
            </a:pPr>
            <a:r>
              <a:rPr lang="en-GB" altLang="en-US" sz="2000"/>
              <a:t>BOTH …</a:t>
            </a:r>
          </a:p>
          <a:p>
            <a:pPr lvl="1"/>
            <a:r>
              <a:rPr lang="en-GB" altLang="en-US" sz="1800"/>
              <a:t>very direct and obvious to use</a:t>
            </a:r>
          </a:p>
          <a:p>
            <a:pPr lvl="1"/>
            <a:r>
              <a:rPr lang="en-GB" altLang="en-US" sz="1800"/>
              <a:t>but can obscure screen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EA9562A-EF43-5A0B-6A11-ACDC685E9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Interacting with computers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73054B9A-22D4-E9E7-9059-E4E91FC93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95400"/>
          </a:xfrm>
        </p:spPr>
        <p:txBody>
          <a:bodyPr/>
          <a:lstStyle/>
          <a:p>
            <a:pPr marL="190500" indent="-152400">
              <a:buFontTx/>
              <a:buChar char=" "/>
            </a:pPr>
            <a:r>
              <a:rPr lang="en-GB" altLang="en-US" sz="2400"/>
              <a:t>to understand human–</a:t>
            </a:r>
            <a:r>
              <a:rPr lang="en-GB" altLang="en-US" sz="2400" i="1"/>
              <a:t>computer</a:t>
            </a:r>
            <a:r>
              <a:rPr lang="en-GB" altLang="en-US" sz="2400"/>
              <a:t> interaction</a:t>
            </a:r>
            <a:br>
              <a:rPr lang="en-GB" altLang="en-US" sz="2400"/>
            </a:br>
            <a:r>
              <a:rPr lang="en-GB" altLang="en-US" sz="2400"/>
              <a:t>	… need to understand computers!</a:t>
            </a:r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42397B02-183F-4517-1EC7-EFBD316E2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5238" y="3505200"/>
            <a:ext cx="1173162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397" name="AutoShape 5">
            <a:extLst>
              <a:ext uri="{FF2B5EF4-FFF2-40B4-BE49-F238E27FC236}">
                <a16:creationId xmlns:a16="http://schemas.microsoft.com/office/drawing/2014/main" id="{1F51D620-C02B-FD50-BA9E-4599542BD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4800600"/>
            <a:ext cx="838200" cy="838200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405E9BE5-E4CA-E76A-FFE8-00AF9A608C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5038" y="4114800"/>
            <a:ext cx="1524000" cy="762000"/>
          </a:xfrm>
          <a:prstGeom prst="line">
            <a:avLst/>
          </a:prstGeom>
          <a:noFill/>
          <a:ln w="57150">
            <a:solidFill>
              <a:srgbClr val="2E005D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9399" name="Line 7">
            <a:extLst>
              <a:ext uri="{FF2B5EF4-FFF2-40B4-BE49-F238E27FC236}">
                <a16:creationId xmlns:a16="http://schemas.microsoft.com/office/drawing/2014/main" id="{18B9FD8F-0DB9-5A80-1C32-80B3387596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7438" y="4419600"/>
            <a:ext cx="1524000" cy="762000"/>
          </a:xfrm>
          <a:prstGeom prst="line">
            <a:avLst/>
          </a:prstGeom>
          <a:noFill/>
          <a:ln w="57150">
            <a:solidFill>
              <a:srgbClr val="2E005D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9404" name="Group 12">
            <a:extLst>
              <a:ext uri="{FF2B5EF4-FFF2-40B4-BE49-F238E27FC236}">
                <a16:creationId xmlns:a16="http://schemas.microsoft.com/office/drawing/2014/main" id="{925046FC-60C7-F1EB-B62C-504CD22B9456}"/>
              </a:ext>
            </a:extLst>
          </p:cNvPr>
          <p:cNvGrpSpPr>
            <a:grpSpLocks/>
          </p:cNvGrpSpPr>
          <p:nvPr/>
        </p:nvGrpSpPr>
        <p:grpSpPr bwMode="auto">
          <a:xfrm>
            <a:off x="633413" y="3309938"/>
            <a:ext cx="3100387" cy="1109662"/>
            <a:chOff x="399" y="2085"/>
            <a:chExt cx="1953" cy="699"/>
          </a:xfrm>
        </p:grpSpPr>
        <p:sp>
          <p:nvSpPr>
            <p:cNvPr id="59400" name="Text Box 8">
              <a:extLst>
                <a:ext uri="{FF2B5EF4-FFF2-40B4-BE49-F238E27FC236}">
                  <a16:creationId xmlns:a16="http://schemas.microsoft.com/office/drawing/2014/main" id="{3FD9208A-35EE-5B7E-7212-B7CCF7BE8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" y="2085"/>
              <a:ext cx="1809" cy="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000">
                  <a:latin typeface="Verdana" panose="020B0604030504040204" pitchFamily="34" charset="0"/>
                </a:rPr>
                <a:t>what goes in and out</a:t>
              </a:r>
              <a:br>
                <a:rPr lang="en-GB" altLang="en-US" sz="2000">
                  <a:latin typeface="Verdana" panose="020B0604030504040204" pitchFamily="34" charset="0"/>
                </a:rPr>
              </a:br>
              <a:r>
                <a:rPr lang="en-GB" altLang="en-US" sz="1600">
                  <a:latin typeface="Verdana" panose="020B0604030504040204" pitchFamily="34" charset="0"/>
                </a:rPr>
                <a:t>devices, paper,</a:t>
              </a:r>
              <a:br>
                <a:rPr lang="en-GB" altLang="en-US" sz="1600">
                  <a:latin typeface="Verdana" panose="020B0604030504040204" pitchFamily="34" charset="0"/>
                </a:rPr>
              </a:br>
              <a:r>
                <a:rPr lang="en-GB" altLang="en-US" sz="1600">
                  <a:latin typeface="Verdana" panose="020B0604030504040204" pitchFamily="34" charset="0"/>
                </a:rPr>
                <a:t>sensors, etc.</a:t>
              </a:r>
              <a:endParaRPr lang="en-GB" altLang="en-US" sz="1800">
                <a:latin typeface="Verdana" panose="020B0604030504040204" pitchFamily="34" charset="0"/>
              </a:endParaRPr>
            </a:p>
          </p:txBody>
        </p:sp>
        <p:sp>
          <p:nvSpPr>
            <p:cNvPr id="59401" name="Line 9">
              <a:extLst>
                <a:ext uri="{FF2B5EF4-FFF2-40B4-BE49-F238E27FC236}">
                  <a16:creationId xmlns:a16="http://schemas.microsoft.com/office/drawing/2014/main" id="{C0F5D2A1-13D2-B39B-A2DB-77DA79FF0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448"/>
              <a:ext cx="768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59405" name="Group 13">
            <a:extLst>
              <a:ext uri="{FF2B5EF4-FFF2-40B4-BE49-F238E27FC236}">
                <a16:creationId xmlns:a16="http://schemas.microsoft.com/office/drawing/2014/main" id="{74DC791A-4A2C-93C7-3875-47AB480B61C9}"/>
              </a:ext>
            </a:extLst>
          </p:cNvPr>
          <p:cNvGrpSpPr>
            <a:grpSpLocks/>
          </p:cNvGrpSpPr>
          <p:nvPr/>
        </p:nvGrpSpPr>
        <p:grpSpPr bwMode="auto">
          <a:xfrm>
            <a:off x="6051550" y="4419600"/>
            <a:ext cx="2343150" cy="1735138"/>
            <a:chOff x="3812" y="2784"/>
            <a:chExt cx="1476" cy="1093"/>
          </a:xfrm>
        </p:grpSpPr>
        <p:sp>
          <p:nvSpPr>
            <p:cNvPr id="59402" name="Text Box 10">
              <a:extLst>
                <a:ext uri="{FF2B5EF4-FFF2-40B4-BE49-F238E27FC236}">
                  <a16:creationId xmlns:a16="http://schemas.microsoft.com/office/drawing/2014/main" id="{59E993BB-41F8-81BB-050F-C52F79BE4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2" y="3312"/>
              <a:ext cx="1476" cy="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GB" altLang="en-US" sz="2000">
                  <a:latin typeface="Verdana" panose="020B0604030504040204" pitchFamily="34" charset="0"/>
                </a:rPr>
                <a:t>what can it do?</a:t>
              </a:r>
              <a:br>
                <a:rPr lang="en-GB" altLang="en-US" sz="2000">
                  <a:latin typeface="Verdana" panose="020B0604030504040204" pitchFamily="34" charset="0"/>
                </a:rPr>
              </a:br>
              <a:r>
                <a:rPr lang="en-GB" altLang="en-US" sz="1600">
                  <a:latin typeface="Verdana" panose="020B0604030504040204" pitchFamily="34" charset="0"/>
                </a:rPr>
                <a:t>memory, processing,</a:t>
              </a:r>
              <a:br>
                <a:rPr lang="en-GB" altLang="en-US" sz="1600">
                  <a:latin typeface="Verdana" panose="020B0604030504040204" pitchFamily="34" charset="0"/>
                </a:rPr>
              </a:br>
              <a:r>
                <a:rPr lang="en-GB" altLang="en-US" sz="1600">
                  <a:latin typeface="Verdana" panose="020B0604030504040204" pitchFamily="34" charset="0"/>
                </a:rPr>
                <a:t>networks</a:t>
              </a:r>
            </a:p>
          </p:txBody>
        </p:sp>
        <p:sp>
          <p:nvSpPr>
            <p:cNvPr id="59403" name="Line 11">
              <a:extLst>
                <a:ext uri="{FF2B5EF4-FFF2-40B4-BE49-F238E27FC236}">
                  <a16:creationId xmlns:a16="http://schemas.microsoft.com/office/drawing/2014/main" id="{43E25467-E5AE-BDE1-C4A9-956A2F016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40" y="2784"/>
              <a:ext cx="624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5565C17-81BE-124F-60A6-0921D1FD0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Digitizing tablet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117581E-2BAA-DC14-29FA-DFB74B9A9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Mouse like-device with cross hairs</a:t>
            </a:r>
          </a:p>
          <a:p>
            <a:endParaRPr lang="en-GB" altLang="en-US" sz="2400"/>
          </a:p>
          <a:p>
            <a:r>
              <a:rPr lang="en-GB" altLang="en-US" sz="2400"/>
              <a:t>used on special surface </a:t>
            </a:r>
            <a:br>
              <a:rPr lang="en-GB" altLang="en-US" sz="2400"/>
            </a:br>
            <a:r>
              <a:rPr lang="en-GB" altLang="en-US" sz="2400"/>
              <a:t>	- rather like stylus</a:t>
            </a:r>
          </a:p>
          <a:p>
            <a:endParaRPr lang="en-GB" altLang="en-US" sz="2400"/>
          </a:p>
          <a:p>
            <a:r>
              <a:rPr lang="en-GB" altLang="en-US" sz="2400"/>
              <a:t>very accurate</a:t>
            </a:r>
            <a:br>
              <a:rPr lang="en-GB" altLang="en-US" sz="2400"/>
            </a:br>
            <a:r>
              <a:rPr lang="en-GB" altLang="en-US" sz="2400"/>
              <a:t>	- used for digitizing maps</a:t>
            </a:r>
          </a:p>
          <a:p>
            <a:pPr>
              <a:buFontTx/>
              <a:buNone/>
            </a:pPr>
            <a:r>
              <a:rPr lang="en-GB" altLang="en-US" sz="2400"/>
              <a:t>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389FC82-2F32-FF1B-5DFF-D61304432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Eyegaze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3632019C-95DF-6253-DC64-D0C8F024D0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control interface by eye gaze direction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e.g. look at a menu item to select it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uses laser beam reflected off retina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… a very low power laser! 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mainly used for evaluation (ch x)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potential for hands-free control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high accuracy requires headset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cheaper and lower accuracy devices available</a:t>
            </a:r>
            <a:br>
              <a:rPr lang="en-GB" altLang="en-US" sz="2400"/>
            </a:br>
            <a:r>
              <a:rPr lang="en-GB" altLang="en-US" sz="2400"/>
              <a:t>	sit under the screen like a small webcam</a:t>
            </a:r>
            <a:br>
              <a:rPr lang="en-GB" altLang="en-US" sz="2400"/>
            </a:br>
            <a:endParaRPr lang="en-GB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arrows in a row&#10;&#10;AI-generated content may be incorrect.">
            <a:extLst>
              <a:ext uri="{FF2B5EF4-FFF2-40B4-BE49-F238E27FC236}">
                <a16:creationId xmlns:a16="http://schemas.microsoft.com/office/drawing/2014/main" id="{E5583929-C9C9-A090-1732-DA4DADDD1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08" y="3886200"/>
            <a:ext cx="5350125" cy="2898380"/>
          </a:xfrm>
          <a:prstGeom prst="rect">
            <a:avLst/>
          </a:prstGeom>
        </p:spPr>
      </p:pic>
      <p:sp>
        <p:nvSpPr>
          <p:cNvPr id="81922" name="Rectangle 2">
            <a:extLst>
              <a:ext uri="{FF2B5EF4-FFF2-40B4-BE49-F238E27FC236}">
                <a16:creationId xmlns:a16="http://schemas.microsoft.com/office/drawing/2014/main" id="{A2B2DEE8-17F9-701A-0170-97AE7014F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Cursor keys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449FEC8-723F-4977-F74C-6E0824F1F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000"/>
              <a:t>Four keys (up, down, left, right) on keyboard.</a:t>
            </a:r>
          </a:p>
          <a:p>
            <a:r>
              <a:rPr lang="en-GB" altLang="en-US" sz="2000"/>
              <a:t>Very, very cheap, but slow. </a:t>
            </a:r>
          </a:p>
          <a:p>
            <a:r>
              <a:rPr lang="en-GB" altLang="en-US" sz="2000"/>
              <a:t>Useful for not much more than basic motion for text-editing tasks.</a:t>
            </a:r>
          </a:p>
          <a:p>
            <a:r>
              <a:rPr lang="en-GB" altLang="en-US" sz="2000"/>
              <a:t>No standardised layout, but inverted “T”, most common</a:t>
            </a:r>
          </a:p>
        </p:txBody>
      </p:sp>
      <p:sp>
        <p:nvSpPr>
          <p:cNvPr id="81925" name="Oval 5">
            <a:extLst>
              <a:ext uri="{FF2B5EF4-FFF2-40B4-BE49-F238E27FC236}">
                <a16:creationId xmlns:a16="http://schemas.microsoft.com/office/drawing/2014/main" id="{79B08315-CFC9-687A-DEF2-9FEBA2BAE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3811390"/>
            <a:ext cx="2016224" cy="1561826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60A096EE-3DB1-8373-CD41-4DF9DC47F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Discrete positioning controls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59DF1CDE-06A4-5547-98CC-C8BB78A2A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in phones, TV controls etc.</a:t>
            </a:r>
          </a:p>
          <a:p>
            <a:pPr lvl="1"/>
            <a:r>
              <a:rPr lang="en-GB" altLang="en-US"/>
              <a:t>cursor pads or mini-joysticks</a:t>
            </a:r>
          </a:p>
          <a:p>
            <a:pPr lvl="1"/>
            <a:r>
              <a:rPr lang="en-GB" altLang="en-US"/>
              <a:t>discrete left-right, up-down</a:t>
            </a:r>
          </a:p>
          <a:p>
            <a:pPr lvl="1"/>
            <a:r>
              <a:rPr lang="en-GB" altLang="en-US"/>
              <a:t>mainly for menu selection</a:t>
            </a:r>
          </a:p>
        </p:txBody>
      </p:sp>
      <p:pic>
        <p:nvPicPr>
          <p:cNvPr id="137221" name="Picture 5">
            <a:extLst>
              <a:ext uri="{FF2B5EF4-FFF2-40B4-BE49-F238E27FC236}">
                <a16:creationId xmlns:a16="http://schemas.microsoft.com/office/drawing/2014/main" id="{23329B5B-F422-CAB0-8B26-0F027EA90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6416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223" name="Picture 7">
            <a:extLst>
              <a:ext uri="{FF2B5EF4-FFF2-40B4-BE49-F238E27FC236}">
                <a16:creationId xmlns:a16="http://schemas.microsoft.com/office/drawing/2014/main" id="{C7D57870-20F0-AC89-F11B-415378E38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0"/>
            <a:ext cx="1524000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13AE89E-44D6-464A-1A6D-3D683855E7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GB" altLang="en-US" sz="3600"/>
              <a:t>display devices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1799928-EF27-4478-94CC-D7D17F2EBB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en-US" sz="2800"/>
              <a:t>bitmap screens </a:t>
            </a:r>
            <a:r>
              <a:rPr lang="en-GB" altLang="en-US"/>
              <a:t>(CRT &amp; LCD)</a:t>
            </a:r>
            <a:endParaRPr lang="en-GB" altLang="en-US" sz="2800"/>
          </a:p>
          <a:p>
            <a:r>
              <a:rPr lang="en-GB" altLang="en-US" sz="2800"/>
              <a:t>large &amp; situated displays</a:t>
            </a:r>
            <a:br>
              <a:rPr lang="en-GB" altLang="en-US" sz="2800"/>
            </a:br>
            <a:r>
              <a:rPr lang="en-GB" altLang="en-US" sz="2800"/>
              <a:t>digital paper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C73D577B-9A1D-EA6F-8021-DD0387CA9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bitmap displays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340293FF-E068-E03A-A9C4-CB9585B8F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screen is vast number of coloured dots</a:t>
            </a:r>
          </a:p>
        </p:txBody>
      </p:sp>
      <p:pic>
        <p:nvPicPr>
          <p:cNvPr id="83972" name="Picture 4">
            <a:extLst>
              <a:ext uri="{FF2B5EF4-FFF2-40B4-BE49-F238E27FC236}">
                <a16:creationId xmlns:a16="http://schemas.microsoft.com/office/drawing/2014/main" id="{BDC0D10F-B71F-B16B-1FE8-D6FFE6320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2870200" cy="153670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979" name="Group 11">
            <a:extLst>
              <a:ext uri="{FF2B5EF4-FFF2-40B4-BE49-F238E27FC236}">
                <a16:creationId xmlns:a16="http://schemas.microsoft.com/office/drawing/2014/main" id="{ADE6EAA7-B2C8-F6A1-2AD0-93526945B7E9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276600"/>
            <a:ext cx="5511800" cy="2197100"/>
            <a:chOff x="1728" y="2064"/>
            <a:chExt cx="3472" cy="1384"/>
          </a:xfrm>
        </p:grpSpPr>
        <p:pic>
          <p:nvPicPr>
            <p:cNvPr id="83973" name="Picture 5">
              <a:extLst>
                <a:ext uri="{FF2B5EF4-FFF2-40B4-BE49-F238E27FC236}">
                  <a16:creationId xmlns:a16="http://schemas.microsoft.com/office/drawing/2014/main" id="{CC1B8580-55F4-F1FD-F30E-A8A1371B66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064"/>
              <a:ext cx="1552" cy="1384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975" name="Rectangle 7">
              <a:extLst>
                <a:ext uri="{FF2B5EF4-FFF2-40B4-BE49-F238E27FC236}">
                  <a16:creationId xmlns:a16="http://schemas.microsoft.com/office/drawing/2014/main" id="{58E3A288-284C-927F-B8E7-A0D85E101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56"/>
              <a:ext cx="432" cy="33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976" name="Line 8">
              <a:extLst>
                <a:ext uri="{FF2B5EF4-FFF2-40B4-BE49-F238E27FC236}">
                  <a16:creationId xmlns:a16="http://schemas.microsoft.com/office/drawing/2014/main" id="{3FD1BB98-B20C-B8AB-7BDE-16F1B0B3E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400"/>
              <a:ext cx="1440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3980" name="Group 12">
            <a:extLst>
              <a:ext uri="{FF2B5EF4-FFF2-40B4-BE49-F238E27FC236}">
                <a16:creationId xmlns:a16="http://schemas.microsoft.com/office/drawing/2014/main" id="{65ACE4A4-A92E-0C68-B401-1C94D3BD846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429000"/>
            <a:ext cx="5562600" cy="3149600"/>
            <a:chOff x="1296" y="2160"/>
            <a:chExt cx="3504" cy="1984"/>
          </a:xfrm>
        </p:grpSpPr>
        <p:pic>
          <p:nvPicPr>
            <p:cNvPr id="83974" name="Picture 6">
              <a:extLst>
                <a:ext uri="{FF2B5EF4-FFF2-40B4-BE49-F238E27FC236}">
                  <a16:creationId xmlns:a16="http://schemas.microsoft.com/office/drawing/2014/main" id="{9A6B4596-9A4E-5955-8DF6-F00D8D922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3024"/>
              <a:ext cx="1560" cy="1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977" name="Rectangle 9">
              <a:extLst>
                <a:ext uri="{FF2B5EF4-FFF2-40B4-BE49-F238E27FC236}">
                  <a16:creationId xmlns:a16="http://schemas.microsoft.com/office/drawing/2014/main" id="{1A14F672-4405-2DB6-3FEE-3A3DD49CD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160"/>
              <a:ext cx="384" cy="2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978" name="Line 10">
              <a:extLst>
                <a:ext uri="{FF2B5EF4-FFF2-40B4-BE49-F238E27FC236}">
                  <a16:creationId xmlns:a16="http://schemas.microsoft.com/office/drawing/2014/main" id="{A67FD167-EE91-98DC-5B43-BED0731018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448"/>
              <a:ext cx="1728" cy="11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065D7529-F4C2-C12F-DC6F-107A1DA7E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resolution and colour depth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4780C60-DCC6-FA28-69A1-5F3CC0B1D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/>
              <a:t>Resolution … used (inconsistently) for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number of pixels on screen (width x height)</a:t>
            </a:r>
          </a:p>
          <a:p>
            <a:pPr lvl="2">
              <a:lnSpc>
                <a:spcPct val="90000"/>
              </a:lnSpc>
            </a:pPr>
            <a:r>
              <a:rPr lang="en-GB" altLang="en-US" sz="1600"/>
              <a:t>e.g. SVGA 1024 x 768, PDA perhaps 240x400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density of pixels (in pixels or dots per inch - dpi)</a:t>
            </a:r>
          </a:p>
          <a:p>
            <a:pPr lvl="2">
              <a:lnSpc>
                <a:spcPct val="90000"/>
              </a:lnSpc>
            </a:pPr>
            <a:r>
              <a:rPr lang="en-GB" altLang="en-US" sz="1600"/>
              <a:t>typically between 72 and 96 dpi</a:t>
            </a:r>
          </a:p>
          <a:p>
            <a:pPr>
              <a:lnSpc>
                <a:spcPct val="90000"/>
              </a:lnSpc>
            </a:pPr>
            <a:r>
              <a:rPr lang="en-GB" altLang="en-US" sz="2000"/>
              <a:t>Aspect ratio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ration between width and height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4:3 for most screens, 16:9 for wide-screen TV</a:t>
            </a:r>
          </a:p>
          <a:p>
            <a:pPr>
              <a:lnSpc>
                <a:spcPct val="90000"/>
              </a:lnSpc>
            </a:pPr>
            <a:r>
              <a:rPr lang="en-GB" altLang="en-US" sz="2000"/>
              <a:t>Colour depth: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how many different colours for each pixel?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black/white or greys only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256 from a pallete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8 bits each for red/green/blue = millions of colours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B09C8C4F-54B8-19C3-4DC4-DF12F4399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anti-aliasing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BE60850-73D6-F374-8812-5E583EF65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2133600"/>
          </a:xfrm>
        </p:spPr>
        <p:txBody>
          <a:bodyPr/>
          <a:lstStyle/>
          <a:p>
            <a:pPr marL="0" indent="0" defTabSz="673100">
              <a:lnSpc>
                <a:spcPct val="90000"/>
              </a:lnSpc>
              <a:buFontTx/>
              <a:buChar char=" "/>
            </a:pPr>
            <a:r>
              <a:rPr lang="en-GB" altLang="en-US" sz="2000"/>
              <a:t>Jaggies</a:t>
            </a:r>
          </a:p>
          <a:p>
            <a:pPr marL="755650" lvl="1" indent="-374650" defTabSz="673100">
              <a:lnSpc>
                <a:spcPct val="90000"/>
              </a:lnSpc>
            </a:pPr>
            <a:r>
              <a:rPr lang="en-GB" altLang="en-US" sz="1800"/>
              <a:t>diagonal lines that have discontinuities in due to horizontal raster scan process.</a:t>
            </a:r>
          </a:p>
          <a:p>
            <a:pPr marL="0" indent="0" defTabSz="673100">
              <a:lnSpc>
                <a:spcPct val="90000"/>
              </a:lnSpc>
            </a:pPr>
            <a:endParaRPr lang="en-GB" altLang="en-US" sz="1400"/>
          </a:p>
          <a:p>
            <a:pPr marL="0" indent="0" defTabSz="673100">
              <a:lnSpc>
                <a:spcPct val="90000"/>
              </a:lnSpc>
              <a:buFontTx/>
              <a:buChar char=" "/>
            </a:pPr>
            <a:r>
              <a:rPr lang="en-GB" altLang="en-US" sz="2000"/>
              <a:t>Anti-aliasing</a:t>
            </a:r>
          </a:p>
          <a:p>
            <a:pPr marL="755650" lvl="1" indent="-374650" defTabSz="673100">
              <a:lnSpc>
                <a:spcPct val="90000"/>
              </a:lnSpc>
            </a:pPr>
            <a:r>
              <a:rPr lang="en-GB" altLang="en-US" sz="1800"/>
              <a:t>softens edges by using shades of line colour</a:t>
            </a:r>
          </a:p>
          <a:p>
            <a:pPr marL="755650" lvl="1" indent="-374650" defTabSz="673100">
              <a:lnSpc>
                <a:spcPct val="90000"/>
              </a:lnSpc>
            </a:pPr>
            <a:r>
              <a:rPr lang="en-GB" altLang="en-US" sz="1800"/>
              <a:t>also used for text</a:t>
            </a:r>
          </a:p>
        </p:txBody>
      </p:sp>
      <p:pic>
        <p:nvPicPr>
          <p:cNvPr id="85300" name="Picture 308">
            <a:extLst>
              <a:ext uri="{FF2B5EF4-FFF2-40B4-BE49-F238E27FC236}">
                <a16:creationId xmlns:a16="http://schemas.microsoft.com/office/drawing/2014/main" id="{7694037C-AF92-563A-0339-28557BD07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33875"/>
            <a:ext cx="38735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301" name="Picture 309">
            <a:extLst>
              <a:ext uri="{FF2B5EF4-FFF2-40B4-BE49-F238E27FC236}">
                <a16:creationId xmlns:a16="http://schemas.microsoft.com/office/drawing/2014/main" id="{584BE5F3-DA3E-1BF6-45BD-A18853C4E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43400"/>
            <a:ext cx="3783013" cy="199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303" name="Rectangle 311">
            <a:extLst>
              <a:ext uri="{FF2B5EF4-FFF2-40B4-BE49-F238E27FC236}">
                <a16:creationId xmlns:a16="http://schemas.microsoft.com/office/drawing/2014/main" id="{AD795C82-11A6-577B-0F58-393EDCB27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324600"/>
            <a:ext cx="83058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5304" name="Rectangle 312">
            <a:extLst>
              <a:ext uri="{FF2B5EF4-FFF2-40B4-BE49-F238E27FC236}">
                <a16:creationId xmlns:a16="http://schemas.microsoft.com/office/drawing/2014/main" id="{EC4C6228-55E4-65B8-34A0-B0A2AC578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67200"/>
            <a:ext cx="830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A93E014-B3D2-0E12-5477-A0303C58C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Cathode ray tube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4A8519E1-1D97-8FD5-8C12-BA682621C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000" dirty="0"/>
              <a:t>Stream of electrons emitted from electron gun, </a:t>
            </a:r>
            <a:br>
              <a:rPr lang="en-GB" altLang="en-US" sz="2000" dirty="0"/>
            </a:br>
            <a:r>
              <a:rPr lang="en-GB" altLang="en-US" sz="2000" dirty="0"/>
              <a:t>focused and directed by magnetic fields, </a:t>
            </a:r>
            <a:br>
              <a:rPr lang="en-GB" altLang="en-US" sz="2000" dirty="0"/>
            </a:br>
            <a:r>
              <a:rPr lang="en-GB" altLang="en-US" sz="2000" dirty="0"/>
              <a:t>hit phosphor-coated </a:t>
            </a:r>
            <a:br>
              <a:rPr lang="en-GB" altLang="en-US" sz="2000" dirty="0"/>
            </a:br>
            <a:r>
              <a:rPr lang="en-GB" altLang="en-US" sz="2000" dirty="0"/>
              <a:t>screen which glows</a:t>
            </a:r>
          </a:p>
          <a:p>
            <a:endParaRPr lang="en-GB" altLang="en-US" sz="2000" dirty="0"/>
          </a:p>
          <a:p>
            <a:r>
              <a:rPr lang="en-GB" altLang="en-US" sz="2000" dirty="0"/>
              <a:t>used in old TVs and </a:t>
            </a:r>
            <a:br>
              <a:rPr lang="en-GB" altLang="en-US" sz="2000" dirty="0"/>
            </a:br>
            <a:r>
              <a:rPr lang="en-GB" altLang="en-US" sz="2000" dirty="0"/>
              <a:t>computer monitors</a:t>
            </a:r>
          </a:p>
          <a:p>
            <a:endParaRPr lang="en-GB" altLang="en-US" sz="2000" dirty="0"/>
          </a:p>
          <a:p>
            <a:endParaRPr lang="en-GB" altLang="en-US" sz="2000" dirty="0"/>
          </a:p>
          <a:p>
            <a:endParaRPr lang="en-GB" altLang="en-US" sz="2000" dirty="0"/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9F36C778-50D5-6787-3AE8-F03E8519B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983944"/>
            <a:ext cx="4450961" cy="334065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0C3BAE0-E883-8681-FDFE-EC30AEBB6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Health hazards of CRT !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DCEDC0DB-1892-57D9-DEFC-8A7B34571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/>
              <a:t>X-rays: largely absorbed by screen (but not at rear!)</a:t>
            </a:r>
          </a:p>
          <a:p>
            <a:pPr>
              <a:lnSpc>
                <a:spcPct val="90000"/>
              </a:lnSpc>
            </a:pPr>
            <a:r>
              <a:rPr lang="en-GB" altLang="en-US" sz="2000"/>
              <a:t>UV- and IR-radiation from phosphors: insignificant levels</a:t>
            </a:r>
          </a:p>
          <a:p>
            <a:pPr>
              <a:lnSpc>
                <a:spcPct val="90000"/>
              </a:lnSpc>
            </a:pPr>
            <a:r>
              <a:rPr lang="en-GB" altLang="en-US" sz="2000"/>
              <a:t>Radio frequency emissions, plus ultrasound (~16kHz)</a:t>
            </a:r>
          </a:p>
          <a:p>
            <a:pPr>
              <a:lnSpc>
                <a:spcPct val="90000"/>
              </a:lnSpc>
            </a:pPr>
            <a:r>
              <a:rPr lang="en-GB" altLang="en-US" sz="2000"/>
              <a:t>Electrostatic field - leaks out through tube to user.  Intensity dependant on distance and humidity.  Can cause rashes.</a:t>
            </a:r>
          </a:p>
          <a:p>
            <a:pPr>
              <a:lnSpc>
                <a:spcPct val="90000"/>
              </a:lnSpc>
            </a:pPr>
            <a:r>
              <a:rPr lang="en-GB" altLang="en-US" sz="2000"/>
              <a:t>Electromagnetic fields (50Hz-0.5MHz).  Create induction currents in conductive materials, including the human body.  Two types of effects attributed to this: visual system - high incidence of cataracts in VDU operators, and concern over reproductive disorders (miscarriages and birth defects).</a:t>
            </a:r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2F384D1D-7E26-2DD6-8A08-0395F2B07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096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D14CBC6-83B7-D996-1FF5-E0E4C1CCE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 ‘typical’ computer system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90586B5-B924-846A-AD93-1B2EF8291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1800"/>
              <a:t>screen, or monitor, on which there are windows</a:t>
            </a:r>
          </a:p>
          <a:p>
            <a:pPr>
              <a:lnSpc>
                <a:spcPct val="90000"/>
              </a:lnSpc>
            </a:pPr>
            <a:r>
              <a:rPr lang="en-GB" altLang="en-US" sz="1800"/>
              <a:t>keyboard</a:t>
            </a:r>
          </a:p>
          <a:p>
            <a:pPr>
              <a:lnSpc>
                <a:spcPct val="90000"/>
              </a:lnSpc>
            </a:pPr>
            <a:r>
              <a:rPr lang="en-GB" altLang="en-US" sz="1800"/>
              <a:t>mouse/trackpad</a:t>
            </a:r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r>
              <a:rPr lang="en-GB" altLang="en-US" sz="1800"/>
              <a:t>variations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desktop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laptop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PDA</a:t>
            </a:r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  <a:buFontTx/>
              <a:buChar char=" "/>
            </a:pPr>
            <a:r>
              <a:rPr lang="en-GB" altLang="en-US" sz="1800"/>
              <a:t>the devices dictate the styles of interaction that the system supports</a:t>
            </a:r>
          </a:p>
          <a:p>
            <a:pPr>
              <a:lnSpc>
                <a:spcPct val="90000"/>
              </a:lnSpc>
              <a:buFontTx/>
              <a:buChar char=" "/>
            </a:pPr>
            <a:r>
              <a:rPr lang="en-GB" altLang="en-US" sz="1800"/>
              <a:t>If we use different devices, then the interface will support a different style of interaction</a:t>
            </a:r>
          </a:p>
        </p:txBody>
      </p:sp>
      <p:grpSp>
        <p:nvGrpSpPr>
          <p:cNvPr id="51210" name="Group 10">
            <a:extLst>
              <a:ext uri="{FF2B5EF4-FFF2-40B4-BE49-F238E27FC236}">
                <a16:creationId xmlns:a16="http://schemas.microsoft.com/office/drawing/2014/main" id="{5CBE44B2-F05C-B641-8C59-FD441FF49BA2}"/>
              </a:ext>
            </a:extLst>
          </p:cNvPr>
          <p:cNvGrpSpPr>
            <a:grpSpLocks/>
          </p:cNvGrpSpPr>
          <p:nvPr/>
        </p:nvGrpSpPr>
        <p:grpSpPr bwMode="auto">
          <a:xfrm>
            <a:off x="84138" y="1435100"/>
            <a:ext cx="2735262" cy="850900"/>
            <a:chOff x="53" y="904"/>
            <a:chExt cx="1723" cy="536"/>
          </a:xfrm>
        </p:grpSpPr>
        <p:grpSp>
          <p:nvGrpSpPr>
            <p:cNvPr id="51208" name="Group 8">
              <a:extLst>
                <a:ext uri="{FF2B5EF4-FFF2-40B4-BE49-F238E27FC236}">
                  <a16:creationId xmlns:a16="http://schemas.microsoft.com/office/drawing/2014/main" id="{268439C0-ABD9-BE01-3CA2-906678867E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" y="960"/>
              <a:ext cx="859" cy="480"/>
              <a:chOff x="53" y="960"/>
              <a:chExt cx="859" cy="480"/>
            </a:xfrm>
          </p:grpSpPr>
          <p:sp>
            <p:nvSpPr>
              <p:cNvPr id="51205" name="Text Box 5">
                <a:extLst>
                  <a:ext uri="{FF2B5EF4-FFF2-40B4-BE49-F238E27FC236}">
                    <a16:creationId xmlns:a16="http://schemas.microsoft.com/office/drawing/2014/main" id="{2E3162F7-E6EE-5BD7-FC6A-9080EFA00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" y="960"/>
                <a:ext cx="331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4400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?</a:t>
                </a:r>
              </a:p>
            </p:txBody>
          </p:sp>
          <p:sp>
            <p:nvSpPr>
              <p:cNvPr id="51207" name="Line 7">
                <a:extLst>
                  <a:ext uri="{FF2B5EF4-FFF2-40B4-BE49-F238E27FC236}">
                    <a16:creationId xmlns:a16="http://schemas.microsoft.com/office/drawing/2014/main" id="{D74E21F7-7413-F43C-15A4-A8650D992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" y="960"/>
                <a:ext cx="528" cy="192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1209" name="Freeform 9">
              <a:extLst>
                <a:ext uri="{FF2B5EF4-FFF2-40B4-BE49-F238E27FC236}">
                  <a16:creationId xmlns:a16="http://schemas.microsoft.com/office/drawing/2014/main" id="{E886D7AA-C1D4-B10C-2A96-BE34C3D27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904"/>
              <a:ext cx="960" cy="56"/>
            </a:xfrm>
            <a:custGeom>
              <a:avLst/>
              <a:gdLst>
                <a:gd name="T0" fmla="*/ 0 w 960"/>
                <a:gd name="T1" fmla="*/ 8 h 56"/>
                <a:gd name="T2" fmla="*/ 48 w 960"/>
                <a:gd name="T3" fmla="*/ 8 h 56"/>
                <a:gd name="T4" fmla="*/ 96 w 960"/>
                <a:gd name="T5" fmla="*/ 8 h 56"/>
                <a:gd name="T6" fmla="*/ 144 w 960"/>
                <a:gd name="T7" fmla="*/ 56 h 56"/>
                <a:gd name="T8" fmla="*/ 192 w 960"/>
                <a:gd name="T9" fmla="*/ 8 h 56"/>
                <a:gd name="T10" fmla="*/ 288 w 960"/>
                <a:gd name="T11" fmla="*/ 56 h 56"/>
                <a:gd name="T12" fmla="*/ 336 w 960"/>
                <a:gd name="T13" fmla="*/ 8 h 56"/>
                <a:gd name="T14" fmla="*/ 432 w 960"/>
                <a:gd name="T15" fmla="*/ 56 h 56"/>
                <a:gd name="T16" fmla="*/ 480 w 960"/>
                <a:gd name="T17" fmla="*/ 8 h 56"/>
                <a:gd name="T18" fmla="*/ 576 w 960"/>
                <a:gd name="T19" fmla="*/ 56 h 56"/>
                <a:gd name="T20" fmla="*/ 624 w 960"/>
                <a:gd name="T21" fmla="*/ 8 h 56"/>
                <a:gd name="T22" fmla="*/ 720 w 960"/>
                <a:gd name="T23" fmla="*/ 56 h 56"/>
                <a:gd name="T24" fmla="*/ 816 w 960"/>
                <a:gd name="T25" fmla="*/ 8 h 56"/>
                <a:gd name="T26" fmla="*/ 864 w 960"/>
                <a:gd name="T27" fmla="*/ 56 h 56"/>
                <a:gd name="T28" fmla="*/ 960 w 960"/>
                <a:gd name="T29" fmla="*/ 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60" h="56">
                  <a:moveTo>
                    <a:pt x="0" y="8"/>
                  </a:moveTo>
                  <a:cubicBezTo>
                    <a:pt x="16" y="8"/>
                    <a:pt x="32" y="8"/>
                    <a:pt x="48" y="8"/>
                  </a:cubicBezTo>
                  <a:cubicBezTo>
                    <a:pt x="64" y="8"/>
                    <a:pt x="80" y="0"/>
                    <a:pt x="96" y="8"/>
                  </a:cubicBezTo>
                  <a:cubicBezTo>
                    <a:pt x="112" y="16"/>
                    <a:pt x="128" y="56"/>
                    <a:pt x="144" y="56"/>
                  </a:cubicBezTo>
                  <a:cubicBezTo>
                    <a:pt x="160" y="56"/>
                    <a:pt x="168" y="8"/>
                    <a:pt x="192" y="8"/>
                  </a:cubicBezTo>
                  <a:cubicBezTo>
                    <a:pt x="216" y="8"/>
                    <a:pt x="264" y="56"/>
                    <a:pt x="288" y="56"/>
                  </a:cubicBezTo>
                  <a:cubicBezTo>
                    <a:pt x="312" y="56"/>
                    <a:pt x="312" y="8"/>
                    <a:pt x="336" y="8"/>
                  </a:cubicBezTo>
                  <a:cubicBezTo>
                    <a:pt x="360" y="8"/>
                    <a:pt x="408" y="56"/>
                    <a:pt x="432" y="56"/>
                  </a:cubicBezTo>
                  <a:cubicBezTo>
                    <a:pt x="456" y="56"/>
                    <a:pt x="456" y="8"/>
                    <a:pt x="480" y="8"/>
                  </a:cubicBezTo>
                  <a:cubicBezTo>
                    <a:pt x="504" y="8"/>
                    <a:pt x="552" y="56"/>
                    <a:pt x="576" y="56"/>
                  </a:cubicBezTo>
                  <a:cubicBezTo>
                    <a:pt x="600" y="56"/>
                    <a:pt x="600" y="8"/>
                    <a:pt x="624" y="8"/>
                  </a:cubicBezTo>
                  <a:cubicBezTo>
                    <a:pt x="648" y="8"/>
                    <a:pt x="688" y="56"/>
                    <a:pt x="720" y="56"/>
                  </a:cubicBezTo>
                  <a:cubicBezTo>
                    <a:pt x="752" y="56"/>
                    <a:pt x="792" y="8"/>
                    <a:pt x="816" y="8"/>
                  </a:cubicBezTo>
                  <a:cubicBezTo>
                    <a:pt x="840" y="8"/>
                    <a:pt x="840" y="56"/>
                    <a:pt x="864" y="56"/>
                  </a:cubicBezTo>
                  <a:cubicBezTo>
                    <a:pt x="888" y="56"/>
                    <a:pt x="924" y="32"/>
                    <a:pt x="960" y="8"/>
                  </a:cubicBezTo>
                </a:path>
              </a:pathLst>
            </a:custGeom>
            <a:noFill/>
            <a:ln w="38100" cmpd="sng">
              <a:solidFill>
                <a:srgbClr val="FFC5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3" name="Picture 2" descr="A computer screen with a computer mouse and keyboard&#10;&#10;AI-generated content may be incorrect.">
            <a:extLst>
              <a:ext uri="{FF2B5EF4-FFF2-40B4-BE49-F238E27FC236}">
                <a16:creationId xmlns:a16="http://schemas.microsoft.com/office/drawing/2014/main" id="{739E8D69-A4E4-DF5F-E3E5-3484530F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2348880"/>
            <a:ext cx="4750296" cy="25790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82839BAD-839B-662D-A972-855D3E29C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Health hints …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0CBA93F6-9558-AF46-A291-1AD46A021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do not sit too close to the screen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do not use very small fonts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do not look at the screen for long periods without a break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do not place the screen directly in front of a bright window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work in well-lit surroundings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  <a:buClr>
                <a:srgbClr val="D77A00"/>
              </a:buClr>
              <a:buFont typeface="Wingdings" pitchFamily="2" charset="2"/>
              <a:buChar char="«"/>
            </a:pPr>
            <a:r>
              <a:rPr lang="en-GB" altLang="en-US" sz="2400"/>
              <a:t>Take extra care if pregnant.</a:t>
            </a:r>
            <a:br>
              <a:rPr lang="en-GB" altLang="en-US" sz="2400"/>
            </a:br>
            <a:r>
              <a:rPr lang="en-GB" altLang="en-US" sz="2400"/>
              <a:t>	but also posture, ergonomics, stress</a:t>
            </a:r>
            <a:endParaRPr lang="en-GB" altLang="en-US"/>
          </a:p>
        </p:txBody>
      </p:sp>
      <p:pic>
        <p:nvPicPr>
          <p:cNvPr id="91140" name="Picture 4">
            <a:extLst>
              <a:ext uri="{FF2B5EF4-FFF2-40B4-BE49-F238E27FC236}">
                <a16:creationId xmlns:a16="http://schemas.microsoft.com/office/drawing/2014/main" id="{9B2E6BE8-30AB-7980-2B0C-6027AA53F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096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9A6E2D3-8F4A-9E77-8641-0F4967940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Liquid crystal displays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9622B192-01FB-CC81-C792-B27E7B75F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1800"/>
              <a:t>Smaller, lighter, and … no radiation problems.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1800"/>
          </a:p>
          <a:p>
            <a:pPr>
              <a:lnSpc>
                <a:spcPct val="90000"/>
              </a:lnSpc>
            </a:pPr>
            <a:r>
              <a:rPr lang="en-GB" altLang="en-US" sz="1800"/>
              <a:t>Found on PDAs, portables and notebooks,</a:t>
            </a:r>
            <a:br>
              <a:rPr lang="en-GB" altLang="en-US" sz="1800"/>
            </a:br>
            <a:r>
              <a:rPr lang="en-GB" altLang="en-US" sz="1800"/>
              <a:t>	… and increasingly on desktop and even for home TV</a:t>
            </a:r>
          </a:p>
          <a:p>
            <a:pPr>
              <a:lnSpc>
                <a:spcPct val="90000"/>
              </a:lnSpc>
            </a:pPr>
            <a:endParaRPr lang="en-GB" altLang="en-US" sz="1400"/>
          </a:p>
          <a:p>
            <a:pPr>
              <a:lnSpc>
                <a:spcPct val="90000"/>
              </a:lnSpc>
            </a:pPr>
            <a:r>
              <a:rPr lang="en-GB" altLang="en-US" sz="1800"/>
              <a:t>also used in dedicted displays:</a:t>
            </a:r>
            <a:br>
              <a:rPr lang="en-GB" altLang="en-US" sz="1800"/>
            </a:br>
            <a:r>
              <a:rPr lang="en-GB" altLang="en-US" sz="1800"/>
              <a:t>	digital watches, mobile phones, HiFi controls</a:t>
            </a:r>
          </a:p>
          <a:p>
            <a:pPr lvl="1">
              <a:lnSpc>
                <a:spcPct val="90000"/>
              </a:lnSpc>
            </a:pPr>
            <a:endParaRPr lang="en-GB" altLang="en-US" sz="1600"/>
          </a:p>
          <a:p>
            <a:pPr>
              <a:lnSpc>
                <a:spcPct val="90000"/>
              </a:lnSpc>
            </a:pPr>
            <a:r>
              <a:rPr lang="en-GB" altLang="en-US" sz="1800"/>
              <a:t>How it works …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Top plate transparent and polarised, bottom plate reflecting.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Light passes through top plate and crystal, and reflects back to eye. 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Voltage applied to crystal changes polarisation and hence colour</a:t>
            </a:r>
          </a:p>
          <a:p>
            <a:pPr lvl="1">
              <a:lnSpc>
                <a:spcPct val="90000"/>
              </a:lnSpc>
            </a:pPr>
            <a:r>
              <a:rPr lang="en-GB" altLang="en-US" sz="1600"/>
              <a:t>N.B. light reflected not emitted =&gt; less eye strain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3441A53F-62DB-8ADB-EA6F-7F1791453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special displays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67EE15F4-D451-099B-0932-CF8AA8CAE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sz="2000"/>
              <a:t>Random Scan (Directed-beam refresh, vector display)</a:t>
            </a:r>
          </a:p>
          <a:p>
            <a:pPr lvl="1"/>
            <a:r>
              <a:rPr lang="en-GB" altLang="en-US" sz="1800"/>
              <a:t>draw  the lines to be displayed directly</a:t>
            </a:r>
          </a:p>
          <a:p>
            <a:pPr lvl="1"/>
            <a:r>
              <a:rPr lang="en-GB" altLang="en-US" sz="1800"/>
              <a:t>no jaggies</a:t>
            </a:r>
          </a:p>
          <a:p>
            <a:pPr lvl="1"/>
            <a:r>
              <a:rPr lang="en-GB" altLang="en-US" sz="1800"/>
              <a:t>lines need to be constantly redrawn</a:t>
            </a:r>
          </a:p>
          <a:p>
            <a:pPr lvl="1"/>
            <a:r>
              <a:rPr lang="en-GB" altLang="en-US" sz="1800"/>
              <a:t>rarely used except in special instruments</a:t>
            </a:r>
          </a:p>
          <a:p>
            <a:pPr>
              <a:buFontTx/>
              <a:buNone/>
            </a:pPr>
            <a:r>
              <a:rPr lang="en-GB" altLang="en-US" sz="2000"/>
              <a:t> </a:t>
            </a:r>
          </a:p>
          <a:p>
            <a:pPr>
              <a:buFontTx/>
              <a:buNone/>
            </a:pPr>
            <a:r>
              <a:rPr lang="en-GB" altLang="en-US" sz="2000"/>
              <a:t>Direct view storage tube (DVST)</a:t>
            </a:r>
          </a:p>
          <a:p>
            <a:pPr lvl="1"/>
            <a:r>
              <a:rPr lang="en-GB" altLang="en-US" sz="1800"/>
              <a:t>Similar to random scan but persistent =&gt; no flicker</a:t>
            </a:r>
          </a:p>
          <a:p>
            <a:pPr lvl="1"/>
            <a:r>
              <a:rPr lang="en-GB" altLang="en-US" sz="1800"/>
              <a:t>Can be incrementally updated but not selectively erased</a:t>
            </a:r>
          </a:p>
          <a:p>
            <a:pPr lvl="1"/>
            <a:r>
              <a:rPr lang="en-GB" altLang="en-US" sz="1800"/>
              <a:t>Used in analogue storage oscilloscopes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E9038354-8A98-BA5D-7657-94DE2DE70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large displays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29014F15-A7D7-6DD0-2D8C-DDBF70652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578100" algn="l"/>
              </a:tabLst>
            </a:pPr>
            <a:r>
              <a:rPr lang="en-GB" altLang="en-US"/>
              <a:t>used for meetings, lectures, etc.</a:t>
            </a:r>
          </a:p>
          <a:p>
            <a:pPr>
              <a:tabLst>
                <a:tab pos="2578100" algn="l"/>
              </a:tabLst>
            </a:pPr>
            <a:r>
              <a:rPr lang="en-GB" altLang="en-US"/>
              <a:t>technology</a:t>
            </a:r>
          </a:p>
          <a:p>
            <a:pPr marL="565150" lvl="1" indent="6350">
              <a:buFontTx/>
              <a:buChar char=" "/>
              <a:tabLst>
                <a:tab pos="2578100" algn="l"/>
              </a:tabLst>
            </a:pPr>
            <a:r>
              <a:rPr lang="en-GB" altLang="en-US"/>
              <a:t>plasma 	</a:t>
            </a:r>
            <a:r>
              <a:rPr lang="en-GB" altLang="en-US" sz="2000"/>
              <a:t>– usually wide screen</a:t>
            </a:r>
            <a:endParaRPr lang="en-GB" altLang="en-US"/>
          </a:p>
          <a:p>
            <a:pPr marL="565150" lvl="1" indent="6350">
              <a:buFontTx/>
              <a:buChar char=" "/>
              <a:tabLst>
                <a:tab pos="2578100" algn="l"/>
              </a:tabLst>
            </a:pPr>
            <a:r>
              <a:rPr lang="en-GB" altLang="en-US"/>
              <a:t>video walls  </a:t>
            </a:r>
            <a:r>
              <a:rPr lang="en-GB" altLang="en-US" sz="2000"/>
              <a:t>– lots of small screens together</a:t>
            </a:r>
            <a:endParaRPr lang="en-GB" altLang="en-US"/>
          </a:p>
          <a:p>
            <a:pPr marL="565150" lvl="1" indent="6350">
              <a:buFontTx/>
              <a:buChar char=" "/>
              <a:tabLst>
                <a:tab pos="2578100" algn="l"/>
              </a:tabLst>
            </a:pPr>
            <a:r>
              <a:rPr lang="en-GB" altLang="en-US"/>
              <a:t>projected	</a:t>
            </a:r>
            <a:r>
              <a:rPr lang="en-GB" altLang="en-US" sz="2000"/>
              <a:t>– RGB lights or LCD projector</a:t>
            </a:r>
          </a:p>
          <a:p>
            <a:pPr marL="1231900" lvl="2">
              <a:buFontTx/>
              <a:buChar char="–"/>
              <a:tabLst>
                <a:tab pos="2578100" algn="l"/>
              </a:tabLst>
            </a:pPr>
            <a:r>
              <a:rPr lang="en-GB" altLang="en-US"/>
              <a:t>hand/body obscures screen</a:t>
            </a:r>
          </a:p>
          <a:p>
            <a:pPr marL="1231900" lvl="2">
              <a:buFontTx/>
              <a:buChar char="–"/>
              <a:tabLst>
                <a:tab pos="2578100" algn="l"/>
              </a:tabLst>
            </a:pPr>
            <a:r>
              <a:rPr lang="en-GB" altLang="en-US"/>
              <a:t>may be solved by 2 projectors + clever software </a:t>
            </a:r>
          </a:p>
          <a:p>
            <a:pPr marL="565150" lvl="1" indent="6350">
              <a:buFontTx/>
              <a:buChar char=" "/>
              <a:tabLst>
                <a:tab pos="2578100" algn="l"/>
              </a:tabLst>
            </a:pPr>
            <a:r>
              <a:rPr lang="en-GB" altLang="en-US"/>
              <a:t>back-projected</a:t>
            </a:r>
          </a:p>
          <a:p>
            <a:pPr marL="1231900" lvl="2">
              <a:buFontTx/>
              <a:buChar char="–"/>
              <a:tabLst>
                <a:tab pos="2578100" algn="l"/>
              </a:tabLst>
            </a:pPr>
            <a:r>
              <a:rPr lang="en-GB" altLang="en-US"/>
              <a:t>frosted glass + projector behind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48001829-F798-FBDC-1F0A-EAB4E6EB1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situated displays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8A7F39C8-5D54-69DD-6300-48D734380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displays in ‘public’ places</a:t>
            </a:r>
          </a:p>
          <a:p>
            <a:pPr lvl="1"/>
            <a:r>
              <a:rPr lang="en-GB" altLang="en-US" sz="2000"/>
              <a:t>large or small</a:t>
            </a:r>
          </a:p>
          <a:p>
            <a:pPr lvl="1"/>
            <a:r>
              <a:rPr lang="en-GB" altLang="en-US" sz="2000"/>
              <a:t>very public or for small group</a:t>
            </a:r>
          </a:p>
          <a:p>
            <a:r>
              <a:rPr lang="en-GB" altLang="en-US" sz="2400"/>
              <a:t>display only</a:t>
            </a:r>
          </a:p>
          <a:p>
            <a:pPr lvl="1"/>
            <a:r>
              <a:rPr lang="en-GB" altLang="en-US" sz="2000"/>
              <a:t>for information relevant to location</a:t>
            </a:r>
          </a:p>
          <a:p>
            <a:r>
              <a:rPr lang="en-GB" altLang="en-US" sz="2400"/>
              <a:t>or interactive</a:t>
            </a:r>
          </a:p>
          <a:p>
            <a:pPr lvl="1"/>
            <a:r>
              <a:rPr lang="en-GB" altLang="en-US" sz="2000"/>
              <a:t>use stylus, touch sensitive screem</a:t>
            </a:r>
          </a:p>
          <a:p>
            <a:r>
              <a:rPr lang="en-GB" altLang="en-US" sz="2400"/>
              <a:t>in all cases … the location matters</a:t>
            </a:r>
          </a:p>
          <a:p>
            <a:pPr lvl="1"/>
            <a:r>
              <a:rPr lang="en-GB" altLang="en-US" sz="2000"/>
              <a:t>meaning of information or interaction is related to the location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>
            <a:extLst>
              <a:ext uri="{FF2B5EF4-FFF2-40B4-BE49-F238E27FC236}">
                <a16:creationId xmlns:a16="http://schemas.microsoft.com/office/drawing/2014/main" id="{A7115E44-E358-737B-6574-11647C84E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small displays beside office doors</a:t>
            </a:r>
            <a:endParaRPr lang="en-GB" altLang="en-US"/>
          </a:p>
          <a:p>
            <a:r>
              <a:rPr lang="en-GB" altLang="en-US" sz="2400"/>
              <a:t>handwritten notes left using stylus</a:t>
            </a:r>
          </a:p>
          <a:p>
            <a:r>
              <a:rPr lang="en-GB" altLang="en-US" sz="2400"/>
              <a:t>office owner reads notes using web interface</a:t>
            </a:r>
          </a:p>
          <a:p>
            <a:endParaRPr lang="en-GB" altLang="en-US" sz="2400"/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003B48DE-2788-B770-5215-401417723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8001000" cy="2743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348C0302-661A-8D9F-7B87-624FB46E9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Hermes a situated display</a:t>
            </a:r>
          </a:p>
        </p:txBody>
      </p:sp>
      <p:pic>
        <p:nvPicPr>
          <p:cNvPr id="95236" name="Picture 4">
            <a:extLst>
              <a:ext uri="{FF2B5EF4-FFF2-40B4-BE49-F238E27FC236}">
                <a16:creationId xmlns:a16="http://schemas.microsoft.com/office/drawing/2014/main" id="{93CF552B-C7EA-9103-8733-F313E8E9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8" name="Text Box 6">
            <a:extLst>
              <a:ext uri="{FF2B5EF4-FFF2-40B4-BE49-F238E27FC236}">
                <a16:creationId xmlns:a16="http://schemas.microsoft.com/office/drawing/2014/main" id="{0F4E08A4-C548-422A-5915-879F350F6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08263"/>
            <a:ext cx="2328863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>
                <a:latin typeface="Verdana" panose="020B0604030504040204" pitchFamily="34" charset="0"/>
              </a:rPr>
              <a:t>small displays</a:t>
            </a:r>
            <a:br>
              <a:rPr lang="en-GB" altLang="en-US">
                <a:latin typeface="Verdana" panose="020B0604030504040204" pitchFamily="34" charset="0"/>
              </a:rPr>
            </a:br>
            <a:r>
              <a:rPr lang="en-GB" altLang="en-US">
                <a:latin typeface="Verdana" panose="020B0604030504040204" pitchFamily="34" charset="0"/>
              </a:rPr>
              <a:t>beside</a:t>
            </a:r>
            <a:br>
              <a:rPr lang="en-GB" altLang="en-US">
                <a:latin typeface="Verdana" panose="020B0604030504040204" pitchFamily="34" charset="0"/>
              </a:rPr>
            </a:br>
            <a:r>
              <a:rPr lang="en-GB" altLang="en-US">
                <a:latin typeface="Verdana" panose="020B0604030504040204" pitchFamily="34" charset="0"/>
              </a:rPr>
              <a:t>office doors</a:t>
            </a:r>
          </a:p>
        </p:txBody>
      </p:sp>
      <p:sp>
        <p:nvSpPr>
          <p:cNvPr id="95239" name="Text Box 7">
            <a:extLst>
              <a:ext uri="{FF2B5EF4-FFF2-40B4-BE49-F238E27FC236}">
                <a16:creationId xmlns:a16="http://schemas.microsoft.com/office/drawing/2014/main" id="{4C322150-EA1F-9CBF-286D-8A1EFD754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05400"/>
            <a:ext cx="2024063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>
                <a:latin typeface="Verdana" panose="020B0604030504040204" pitchFamily="34" charset="0"/>
              </a:rPr>
              <a:t>handwritten</a:t>
            </a:r>
          </a:p>
          <a:p>
            <a:pPr algn="ctr"/>
            <a:r>
              <a:rPr lang="en-GB" altLang="en-US">
                <a:latin typeface="Verdana" panose="020B0604030504040204" pitchFamily="34" charset="0"/>
              </a:rPr>
              <a:t>notes left</a:t>
            </a:r>
            <a:br>
              <a:rPr lang="en-GB" altLang="en-US">
                <a:latin typeface="Verdana" panose="020B0604030504040204" pitchFamily="34" charset="0"/>
              </a:rPr>
            </a:br>
            <a:r>
              <a:rPr lang="en-GB" altLang="en-US">
                <a:latin typeface="Verdana" panose="020B0604030504040204" pitchFamily="34" charset="0"/>
              </a:rPr>
              <a:t>using stylus</a:t>
            </a:r>
          </a:p>
        </p:txBody>
      </p:sp>
      <p:sp>
        <p:nvSpPr>
          <p:cNvPr id="95240" name="Text Box 8">
            <a:extLst>
              <a:ext uri="{FF2B5EF4-FFF2-40B4-BE49-F238E27FC236}">
                <a16:creationId xmlns:a16="http://schemas.microsoft.com/office/drawing/2014/main" id="{7A0AA263-6756-B8D2-7303-885E78544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738" y="5257800"/>
            <a:ext cx="318135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>
                <a:latin typeface="Verdana" panose="020B0604030504040204" pitchFamily="34" charset="0"/>
              </a:rPr>
              <a:t>office owner</a:t>
            </a:r>
            <a:br>
              <a:rPr lang="en-GB" altLang="en-US">
                <a:latin typeface="Verdana" panose="020B0604030504040204" pitchFamily="34" charset="0"/>
              </a:rPr>
            </a:br>
            <a:r>
              <a:rPr lang="en-GB" altLang="en-US">
                <a:latin typeface="Verdana" panose="020B0604030504040204" pitchFamily="34" charset="0"/>
              </a:rPr>
              <a:t>reads notes</a:t>
            </a:r>
            <a:br>
              <a:rPr lang="en-GB" altLang="en-US">
                <a:latin typeface="Verdana" panose="020B0604030504040204" pitchFamily="34" charset="0"/>
              </a:rPr>
            </a:br>
            <a:r>
              <a:rPr lang="en-GB" altLang="en-US">
                <a:latin typeface="Verdana" panose="020B0604030504040204" pitchFamily="34" charset="0"/>
              </a:rPr>
              <a:t>using web interface</a:t>
            </a:r>
          </a:p>
        </p:txBody>
      </p:sp>
      <p:sp>
        <p:nvSpPr>
          <p:cNvPr id="95243" name="Line 11">
            <a:extLst>
              <a:ext uri="{FF2B5EF4-FFF2-40B4-BE49-F238E27FC236}">
                <a16:creationId xmlns:a16="http://schemas.microsoft.com/office/drawing/2014/main" id="{B1A1A7FA-0F9C-7FC5-F44A-20D467626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724400"/>
            <a:ext cx="7620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5245" name="Line 13">
            <a:extLst>
              <a:ext uri="{FF2B5EF4-FFF2-40B4-BE49-F238E27FC236}">
                <a16:creationId xmlns:a16="http://schemas.microsoft.com/office/drawing/2014/main" id="{5E3AD693-9274-6E07-46A3-0E0AE5E39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048000"/>
            <a:ext cx="7620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95246" name="Picture 14">
            <a:extLst>
              <a:ext uri="{FF2B5EF4-FFF2-40B4-BE49-F238E27FC236}">
                <a16:creationId xmlns:a16="http://schemas.microsoft.com/office/drawing/2014/main" id="{0DB15B4D-30C9-31F7-E2C0-B9C4894F9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05000"/>
            <a:ext cx="5181600" cy="26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244" name="Line 12">
            <a:extLst>
              <a:ext uri="{FF2B5EF4-FFF2-40B4-BE49-F238E27FC236}">
                <a16:creationId xmlns:a16="http://schemas.microsoft.com/office/drawing/2014/main" id="{6D1CCE3D-C419-E1F3-1227-97ACAF238C8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5200" y="4343400"/>
            <a:ext cx="1524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934D62B6-FCDE-FBE3-A06B-F835ED872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Digital paper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7ECBFA21-F984-E2CB-C0C0-CC5330673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what?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thin flexible sheets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updated electronically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but retain display</a:t>
            </a:r>
          </a:p>
          <a:p>
            <a:pPr lvl="1">
              <a:lnSpc>
                <a:spcPct val="90000"/>
              </a:lnSpc>
            </a:pPr>
            <a:endParaRPr lang="en-GB" altLang="en-US" sz="1000"/>
          </a:p>
          <a:p>
            <a:pPr>
              <a:lnSpc>
                <a:spcPct val="90000"/>
              </a:lnSpc>
            </a:pPr>
            <a:r>
              <a:rPr lang="en-GB" altLang="en-US" sz="2400"/>
              <a:t>how?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small spheres turned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or channels with coloured liquid</a:t>
            </a:r>
            <a:br>
              <a:rPr lang="en-GB" altLang="en-US" sz="2000"/>
            </a:br>
            <a:r>
              <a:rPr lang="en-GB" altLang="en-US" sz="2000"/>
              <a:t>and contrasting spheres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rapidly developing area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</a:pPr>
            <a:endParaRPr lang="en-GB" altLang="en-US" sz="2400"/>
          </a:p>
        </p:txBody>
      </p:sp>
      <p:grpSp>
        <p:nvGrpSpPr>
          <p:cNvPr id="133219" name="Group 99">
            <a:extLst>
              <a:ext uri="{FF2B5EF4-FFF2-40B4-BE49-F238E27FC236}">
                <a16:creationId xmlns:a16="http://schemas.microsoft.com/office/drawing/2014/main" id="{296BFCF7-D2EC-1331-8E66-D3BEE8025085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905000"/>
            <a:ext cx="2590800" cy="1676400"/>
            <a:chOff x="1344" y="1200"/>
            <a:chExt cx="1632" cy="1056"/>
          </a:xfrm>
        </p:grpSpPr>
        <p:grpSp>
          <p:nvGrpSpPr>
            <p:cNvPr id="133220" name="Group 100">
              <a:extLst>
                <a:ext uri="{FF2B5EF4-FFF2-40B4-BE49-F238E27FC236}">
                  <a16:creationId xmlns:a16="http://schemas.microsoft.com/office/drawing/2014/main" id="{80A08BF7-1CEA-D449-73F3-6AD94FD6E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200"/>
              <a:ext cx="1632" cy="480"/>
              <a:chOff x="2352" y="2640"/>
              <a:chExt cx="1632" cy="480"/>
            </a:xfrm>
          </p:grpSpPr>
          <p:sp>
            <p:nvSpPr>
              <p:cNvPr id="133221" name="Rectangle 101">
                <a:extLst>
                  <a:ext uri="{FF2B5EF4-FFF2-40B4-BE49-F238E27FC236}">
                    <a16:creationId xmlns:a16="http://schemas.microsoft.com/office/drawing/2014/main" id="{B2295000-DE91-17C8-CBA6-17E53E8CB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1632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22" name="Oval 102">
                <a:extLst>
                  <a:ext uri="{FF2B5EF4-FFF2-40B4-BE49-F238E27FC236}">
                    <a16:creationId xmlns:a16="http://schemas.microsoft.com/office/drawing/2014/main" id="{110B8B6E-0231-E1C9-4537-D75BE7FA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976" y="2688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23" name="Oval 103">
                <a:extLst>
                  <a:ext uri="{FF2B5EF4-FFF2-40B4-BE49-F238E27FC236}">
                    <a16:creationId xmlns:a16="http://schemas.microsoft.com/office/drawing/2014/main" id="{57132A07-006C-6E79-F106-1C8EEABF5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504" y="268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24" name="Oval 104">
                <a:extLst>
                  <a:ext uri="{FF2B5EF4-FFF2-40B4-BE49-F238E27FC236}">
                    <a16:creationId xmlns:a16="http://schemas.microsoft.com/office/drawing/2014/main" id="{E12C5516-552F-6C9E-AA9E-5529F2A18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448" y="268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33225" name="Group 105">
              <a:extLst>
                <a:ext uri="{FF2B5EF4-FFF2-40B4-BE49-F238E27FC236}">
                  <a16:creationId xmlns:a16="http://schemas.microsoft.com/office/drawing/2014/main" id="{705B4769-859D-F5B1-AB25-558B3DF9A0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728"/>
              <a:ext cx="1632" cy="528"/>
              <a:chOff x="432" y="3168"/>
              <a:chExt cx="1632" cy="528"/>
            </a:xfrm>
          </p:grpSpPr>
          <p:sp>
            <p:nvSpPr>
              <p:cNvPr id="133226" name="Rectangle 106">
                <a:extLst>
                  <a:ext uri="{FF2B5EF4-FFF2-40B4-BE49-F238E27FC236}">
                    <a16:creationId xmlns:a16="http://schemas.microsoft.com/office/drawing/2014/main" id="{8AD55146-8C32-181C-ACE9-AE0660A87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1632" cy="336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27" name="Line 107">
                <a:extLst>
                  <a:ext uri="{FF2B5EF4-FFF2-40B4-BE49-F238E27FC236}">
                    <a16:creationId xmlns:a16="http://schemas.microsoft.com/office/drawing/2014/main" id="{682D0E5E-8717-8FE1-E90D-7AF38FE53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" y="3360"/>
                <a:ext cx="163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33228" name="Group 108">
                <a:extLst>
                  <a:ext uri="{FF2B5EF4-FFF2-40B4-BE49-F238E27FC236}">
                    <a16:creationId xmlns:a16="http://schemas.microsoft.com/office/drawing/2014/main" id="{E9755D49-C573-CA6E-79E2-49B645E05E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1056" y="3168"/>
                <a:ext cx="384" cy="384"/>
                <a:chOff x="1056" y="3168"/>
                <a:chExt cx="384" cy="384"/>
              </a:xfrm>
            </p:grpSpPr>
            <p:sp>
              <p:nvSpPr>
                <p:cNvPr id="133229" name="Oval 109">
                  <a:extLst>
                    <a:ext uri="{FF2B5EF4-FFF2-40B4-BE49-F238E27FC236}">
                      <a16:creationId xmlns:a16="http://schemas.microsoft.com/office/drawing/2014/main" id="{DB2AC739-66B0-E2AC-B384-930FF37405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3168"/>
                  <a:ext cx="384" cy="384"/>
                </a:xfrm>
                <a:prstGeom prst="ellipse">
                  <a:avLst/>
                </a:prstGeom>
                <a:solidFill>
                  <a:srgbClr val="2E005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230" name="AutoShape 110">
                  <a:extLst>
                    <a:ext uri="{FF2B5EF4-FFF2-40B4-BE49-F238E27FC236}">
                      <a16:creationId xmlns:a16="http://schemas.microsoft.com/office/drawing/2014/main" id="{6BF3CCC6-04B3-E16E-D6AF-6A6D2DD0FF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3168"/>
                  <a:ext cx="192" cy="384"/>
                </a:xfrm>
                <a:prstGeom prst="moon">
                  <a:avLst>
                    <a:gd name="adj" fmla="val 70833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3231" name="Group 111">
                <a:extLst>
                  <a:ext uri="{FF2B5EF4-FFF2-40B4-BE49-F238E27FC236}">
                    <a16:creationId xmlns:a16="http://schemas.microsoft.com/office/drawing/2014/main" id="{47A4C10A-CA79-DC00-6A27-0A387692FC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1584" y="3168"/>
                <a:ext cx="384" cy="384"/>
                <a:chOff x="1632" y="3168"/>
                <a:chExt cx="384" cy="384"/>
              </a:xfrm>
            </p:grpSpPr>
            <p:sp>
              <p:nvSpPr>
                <p:cNvPr id="133232" name="Oval 112">
                  <a:extLst>
                    <a:ext uri="{FF2B5EF4-FFF2-40B4-BE49-F238E27FC236}">
                      <a16:creationId xmlns:a16="http://schemas.microsoft.com/office/drawing/2014/main" id="{3EFA8AED-9CC5-F26A-92D5-A09C443E0E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168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233" name="AutoShape 113">
                  <a:extLst>
                    <a:ext uri="{FF2B5EF4-FFF2-40B4-BE49-F238E27FC236}">
                      <a16:creationId xmlns:a16="http://schemas.microsoft.com/office/drawing/2014/main" id="{2A47F6E1-CFB5-3C4E-98A1-3715B1C45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168"/>
                  <a:ext cx="192" cy="384"/>
                </a:xfrm>
                <a:prstGeom prst="moon">
                  <a:avLst>
                    <a:gd name="adj" fmla="val 70833"/>
                  </a:avLst>
                </a:prstGeom>
                <a:solidFill>
                  <a:srgbClr val="2E005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33234" name="Group 114">
                <a:extLst>
                  <a:ext uri="{FF2B5EF4-FFF2-40B4-BE49-F238E27FC236}">
                    <a16:creationId xmlns:a16="http://schemas.microsoft.com/office/drawing/2014/main" id="{561A74A4-4B9E-F9C4-5D8E-FF3A159B36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28" y="3168"/>
                <a:ext cx="384" cy="384"/>
                <a:chOff x="1632" y="3168"/>
                <a:chExt cx="384" cy="384"/>
              </a:xfrm>
            </p:grpSpPr>
            <p:sp>
              <p:nvSpPr>
                <p:cNvPr id="133235" name="Oval 115">
                  <a:extLst>
                    <a:ext uri="{FF2B5EF4-FFF2-40B4-BE49-F238E27FC236}">
                      <a16:creationId xmlns:a16="http://schemas.microsoft.com/office/drawing/2014/main" id="{70CF4487-63C6-B268-828D-1C750132D3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168"/>
                  <a:ext cx="384" cy="38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236" name="AutoShape 116">
                  <a:extLst>
                    <a:ext uri="{FF2B5EF4-FFF2-40B4-BE49-F238E27FC236}">
                      <a16:creationId xmlns:a16="http://schemas.microsoft.com/office/drawing/2014/main" id="{32967DAE-CD17-04FC-FB7A-2A204CF54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168"/>
                  <a:ext cx="192" cy="384"/>
                </a:xfrm>
                <a:prstGeom prst="moon">
                  <a:avLst>
                    <a:gd name="adj" fmla="val 70833"/>
                  </a:avLst>
                </a:prstGeom>
                <a:solidFill>
                  <a:srgbClr val="2E005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133237" name="Group 117">
            <a:extLst>
              <a:ext uri="{FF2B5EF4-FFF2-40B4-BE49-F238E27FC236}">
                <a16:creationId xmlns:a16="http://schemas.microsoft.com/office/drawing/2014/main" id="{12CE7E64-DFC1-BD97-E9C6-A324EB14D33F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1981200"/>
            <a:ext cx="611188" cy="1371600"/>
            <a:chOff x="4752" y="1200"/>
            <a:chExt cx="385" cy="864"/>
          </a:xfrm>
        </p:grpSpPr>
        <p:grpSp>
          <p:nvGrpSpPr>
            <p:cNvPr id="133238" name="Group 118">
              <a:extLst>
                <a:ext uri="{FF2B5EF4-FFF2-40B4-BE49-F238E27FC236}">
                  <a16:creationId xmlns:a16="http://schemas.microsoft.com/office/drawing/2014/main" id="{3BDCAF8D-31FF-3D98-6C9C-B1E342E46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1680"/>
              <a:ext cx="385" cy="384"/>
              <a:chOff x="5183" y="3408"/>
              <a:chExt cx="385" cy="384"/>
            </a:xfrm>
          </p:grpSpPr>
          <p:sp>
            <p:nvSpPr>
              <p:cNvPr id="133239" name="Oval 119">
                <a:extLst>
                  <a:ext uri="{FF2B5EF4-FFF2-40B4-BE49-F238E27FC236}">
                    <a16:creationId xmlns:a16="http://schemas.microsoft.com/office/drawing/2014/main" id="{EA0DEF48-173B-B4CF-EC11-B71AA6928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84" y="340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40" name="AutoShape 120">
                <a:extLst>
                  <a:ext uri="{FF2B5EF4-FFF2-40B4-BE49-F238E27FC236}">
                    <a16:creationId xmlns:a16="http://schemas.microsoft.com/office/drawing/2014/main" id="{83681A0A-EA5B-B361-7409-C2F4A50E9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279" y="3503"/>
                <a:ext cx="192" cy="384"/>
              </a:xfrm>
              <a:prstGeom prst="moon">
                <a:avLst>
                  <a:gd name="adj" fmla="val 38019"/>
                </a:avLst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33241" name="Group 121">
              <a:extLst>
                <a:ext uri="{FF2B5EF4-FFF2-40B4-BE49-F238E27FC236}">
                  <a16:creationId xmlns:a16="http://schemas.microsoft.com/office/drawing/2014/main" id="{FBAB01C7-4053-69D9-C5C7-10CCEC0946C2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52" y="1200"/>
              <a:ext cx="385" cy="384"/>
              <a:chOff x="5183" y="3408"/>
              <a:chExt cx="385" cy="384"/>
            </a:xfrm>
          </p:grpSpPr>
          <p:sp>
            <p:nvSpPr>
              <p:cNvPr id="133242" name="Oval 122">
                <a:extLst>
                  <a:ext uri="{FF2B5EF4-FFF2-40B4-BE49-F238E27FC236}">
                    <a16:creationId xmlns:a16="http://schemas.microsoft.com/office/drawing/2014/main" id="{24A61AA8-21A1-3FF0-0ECB-73DDAD7BB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184" y="340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43" name="AutoShape 123">
                <a:extLst>
                  <a:ext uri="{FF2B5EF4-FFF2-40B4-BE49-F238E27FC236}">
                    <a16:creationId xmlns:a16="http://schemas.microsoft.com/office/drawing/2014/main" id="{05BE0771-296E-24C1-E2F7-9CE5E156EC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5279" y="3503"/>
                <a:ext cx="192" cy="384"/>
              </a:xfrm>
              <a:prstGeom prst="moon">
                <a:avLst>
                  <a:gd name="adj" fmla="val 38019"/>
                </a:avLst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33244" name="Group 124">
            <a:extLst>
              <a:ext uri="{FF2B5EF4-FFF2-40B4-BE49-F238E27FC236}">
                <a16:creationId xmlns:a16="http://schemas.microsoft.com/office/drawing/2014/main" id="{5CABB1FA-069A-70FA-C3DE-F8CC8851EB84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1981200"/>
            <a:ext cx="609600" cy="1371600"/>
            <a:chOff x="4752" y="1200"/>
            <a:chExt cx="384" cy="864"/>
          </a:xfrm>
        </p:grpSpPr>
        <p:sp>
          <p:nvSpPr>
            <p:cNvPr id="133245" name="Oval 125">
              <a:extLst>
                <a:ext uri="{FF2B5EF4-FFF2-40B4-BE49-F238E27FC236}">
                  <a16:creationId xmlns:a16="http://schemas.microsoft.com/office/drawing/2014/main" id="{9B2F7980-7480-5869-3F18-B622745D0F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752" y="1680"/>
              <a:ext cx="384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33246" name="Group 126">
              <a:extLst>
                <a:ext uri="{FF2B5EF4-FFF2-40B4-BE49-F238E27FC236}">
                  <a16:creationId xmlns:a16="http://schemas.microsoft.com/office/drawing/2014/main" id="{4D9BF6FD-DBF6-7895-9BFA-BDBEEEB4018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 flipV="1">
              <a:off x="4752" y="1200"/>
              <a:ext cx="384" cy="384"/>
              <a:chOff x="1632" y="3168"/>
              <a:chExt cx="384" cy="384"/>
            </a:xfrm>
          </p:grpSpPr>
          <p:sp>
            <p:nvSpPr>
              <p:cNvPr id="133247" name="Oval 127">
                <a:extLst>
                  <a:ext uri="{FF2B5EF4-FFF2-40B4-BE49-F238E27FC236}">
                    <a16:creationId xmlns:a16="http://schemas.microsoft.com/office/drawing/2014/main" id="{9633CD90-63D9-3DB6-7F06-2C04C79F0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48" name="AutoShape 128">
                <a:extLst>
                  <a:ext uri="{FF2B5EF4-FFF2-40B4-BE49-F238E27FC236}">
                    <a16:creationId xmlns:a16="http://schemas.microsoft.com/office/drawing/2014/main" id="{03813709-A301-4F7A-FF1D-F679079ED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192" cy="384"/>
              </a:xfrm>
              <a:prstGeom prst="moon">
                <a:avLst>
                  <a:gd name="adj" fmla="val 70833"/>
                </a:avLst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33249" name="Group 129">
            <a:extLst>
              <a:ext uri="{FF2B5EF4-FFF2-40B4-BE49-F238E27FC236}">
                <a16:creationId xmlns:a16="http://schemas.microsoft.com/office/drawing/2014/main" id="{1174304D-158B-D96A-1C40-ECC5ED7F7C78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1981200"/>
            <a:ext cx="611188" cy="1373188"/>
            <a:chOff x="4752" y="1200"/>
            <a:chExt cx="385" cy="865"/>
          </a:xfrm>
        </p:grpSpPr>
        <p:grpSp>
          <p:nvGrpSpPr>
            <p:cNvPr id="133250" name="Group 130">
              <a:extLst>
                <a:ext uri="{FF2B5EF4-FFF2-40B4-BE49-F238E27FC236}">
                  <a16:creationId xmlns:a16="http://schemas.microsoft.com/office/drawing/2014/main" id="{CDF3A01A-73C1-6860-C8D2-B9A6B9DA8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1680"/>
              <a:ext cx="385" cy="385"/>
              <a:chOff x="3935" y="287"/>
              <a:chExt cx="385" cy="385"/>
            </a:xfrm>
          </p:grpSpPr>
          <p:sp>
            <p:nvSpPr>
              <p:cNvPr id="133251" name="Oval 131">
                <a:extLst>
                  <a:ext uri="{FF2B5EF4-FFF2-40B4-BE49-F238E27FC236}">
                    <a16:creationId xmlns:a16="http://schemas.microsoft.com/office/drawing/2014/main" id="{E3051700-9965-D9A4-B85C-8004E971C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3936" y="28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52" name="AutoShape 132">
                <a:extLst>
                  <a:ext uri="{FF2B5EF4-FFF2-40B4-BE49-F238E27FC236}">
                    <a16:creationId xmlns:a16="http://schemas.microsoft.com/office/drawing/2014/main" id="{99417D96-9F5E-EA90-E77C-1F064A023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031" y="191"/>
                <a:ext cx="192" cy="384"/>
              </a:xfrm>
              <a:prstGeom prst="moon">
                <a:avLst>
                  <a:gd name="adj" fmla="val 45310"/>
                </a:avLst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33253" name="Group 133">
              <a:extLst>
                <a:ext uri="{FF2B5EF4-FFF2-40B4-BE49-F238E27FC236}">
                  <a16:creationId xmlns:a16="http://schemas.microsoft.com/office/drawing/2014/main" id="{D91C39E0-8169-F374-3229-6F25666BC2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1200"/>
              <a:ext cx="385" cy="384"/>
              <a:chOff x="-1" y="1104"/>
              <a:chExt cx="385" cy="384"/>
            </a:xfrm>
          </p:grpSpPr>
          <p:sp>
            <p:nvSpPr>
              <p:cNvPr id="133254" name="Oval 134">
                <a:extLst>
                  <a:ext uri="{FF2B5EF4-FFF2-40B4-BE49-F238E27FC236}">
                    <a16:creationId xmlns:a16="http://schemas.microsoft.com/office/drawing/2014/main" id="{7E724783-46C1-6393-37A3-8EE6A9257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0" y="1104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55" name="AutoShape 135">
                <a:extLst>
                  <a:ext uri="{FF2B5EF4-FFF2-40B4-BE49-F238E27FC236}">
                    <a16:creationId xmlns:a16="http://schemas.microsoft.com/office/drawing/2014/main" id="{3CD584D4-E9F1-0697-F585-F2F35FE4B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95" y="1199"/>
                <a:ext cx="192" cy="384"/>
              </a:xfrm>
              <a:prstGeom prst="moon">
                <a:avLst>
                  <a:gd name="adj" fmla="val 87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33256" name="Group 136">
            <a:extLst>
              <a:ext uri="{FF2B5EF4-FFF2-40B4-BE49-F238E27FC236}">
                <a16:creationId xmlns:a16="http://schemas.microsoft.com/office/drawing/2014/main" id="{D6EBDE82-4AC5-D7A8-6B14-99CFB9F90CA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1981200"/>
            <a:ext cx="609600" cy="1371600"/>
            <a:chOff x="4512" y="1248"/>
            <a:chExt cx="384" cy="864"/>
          </a:xfrm>
        </p:grpSpPr>
        <p:grpSp>
          <p:nvGrpSpPr>
            <p:cNvPr id="133257" name="Group 137">
              <a:extLst>
                <a:ext uri="{FF2B5EF4-FFF2-40B4-BE49-F238E27FC236}">
                  <a16:creationId xmlns:a16="http://schemas.microsoft.com/office/drawing/2014/main" id="{82443482-491D-44CD-6359-67406F86457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12" y="1248"/>
              <a:ext cx="384" cy="384"/>
              <a:chOff x="1056" y="3168"/>
              <a:chExt cx="384" cy="384"/>
            </a:xfrm>
          </p:grpSpPr>
          <p:sp>
            <p:nvSpPr>
              <p:cNvPr id="133258" name="Oval 138">
                <a:extLst>
                  <a:ext uri="{FF2B5EF4-FFF2-40B4-BE49-F238E27FC236}">
                    <a16:creationId xmlns:a16="http://schemas.microsoft.com/office/drawing/2014/main" id="{B1064CB8-6252-AE45-33C9-8F51DDCBA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168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59" name="AutoShape 139">
                <a:extLst>
                  <a:ext uri="{FF2B5EF4-FFF2-40B4-BE49-F238E27FC236}">
                    <a16:creationId xmlns:a16="http://schemas.microsoft.com/office/drawing/2014/main" id="{441494D6-6C0D-BCDF-5F8D-69218700C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168"/>
                <a:ext cx="192" cy="384"/>
              </a:xfrm>
              <a:prstGeom prst="moon">
                <a:avLst>
                  <a:gd name="adj" fmla="val 708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33260" name="Group 140">
              <a:extLst>
                <a:ext uri="{FF2B5EF4-FFF2-40B4-BE49-F238E27FC236}">
                  <a16:creationId xmlns:a16="http://schemas.microsoft.com/office/drawing/2014/main" id="{0664E67C-0122-4BE0-9EE7-8D3753E7F586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 flipV="1">
              <a:off x="4512" y="1728"/>
              <a:ext cx="384" cy="384"/>
              <a:chOff x="1632" y="3168"/>
              <a:chExt cx="384" cy="384"/>
            </a:xfrm>
          </p:grpSpPr>
          <p:sp>
            <p:nvSpPr>
              <p:cNvPr id="133261" name="Oval 141">
                <a:extLst>
                  <a:ext uri="{FF2B5EF4-FFF2-40B4-BE49-F238E27FC236}">
                    <a16:creationId xmlns:a16="http://schemas.microsoft.com/office/drawing/2014/main" id="{DBCF16C0-90F8-6431-54A6-EB1398CA2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62" name="AutoShape 142">
                <a:extLst>
                  <a:ext uri="{FF2B5EF4-FFF2-40B4-BE49-F238E27FC236}">
                    <a16:creationId xmlns:a16="http://schemas.microsoft.com/office/drawing/2014/main" id="{CCFC2D90-CACB-3949-405B-20AC27DED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168"/>
                <a:ext cx="192" cy="384"/>
              </a:xfrm>
              <a:prstGeom prst="moon">
                <a:avLst>
                  <a:gd name="adj" fmla="val 70833"/>
                </a:avLst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33263" name="Group 143">
            <a:extLst>
              <a:ext uri="{FF2B5EF4-FFF2-40B4-BE49-F238E27FC236}">
                <a16:creationId xmlns:a16="http://schemas.microsoft.com/office/drawing/2014/main" id="{E58AF37A-7A56-41C5-268F-A70A16ED5595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1981200"/>
            <a:ext cx="612775" cy="1371600"/>
            <a:chOff x="4223" y="1248"/>
            <a:chExt cx="386" cy="864"/>
          </a:xfrm>
        </p:grpSpPr>
        <p:grpSp>
          <p:nvGrpSpPr>
            <p:cNvPr id="133264" name="Group 144">
              <a:extLst>
                <a:ext uri="{FF2B5EF4-FFF2-40B4-BE49-F238E27FC236}">
                  <a16:creationId xmlns:a16="http://schemas.microsoft.com/office/drawing/2014/main" id="{81545BD9-2D44-6D12-97AD-686B3DF876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728"/>
              <a:ext cx="385" cy="384"/>
              <a:chOff x="-1" y="1104"/>
              <a:chExt cx="385" cy="384"/>
            </a:xfrm>
          </p:grpSpPr>
          <p:sp>
            <p:nvSpPr>
              <p:cNvPr id="133265" name="Oval 145">
                <a:extLst>
                  <a:ext uri="{FF2B5EF4-FFF2-40B4-BE49-F238E27FC236}">
                    <a16:creationId xmlns:a16="http://schemas.microsoft.com/office/drawing/2014/main" id="{B51EED24-801C-35A8-8851-929DE77CD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0" y="1104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66" name="AutoShape 146">
                <a:extLst>
                  <a:ext uri="{FF2B5EF4-FFF2-40B4-BE49-F238E27FC236}">
                    <a16:creationId xmlns:a16="http://schemas.microsoft.com/office/drawing/2014/main" id="{5764E45D-88DC-1C9D-17E2-9B7A1351F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95" y="1199"/>
                <a:ext cx="192" cy="384"/>
              </a:xfrm>
              <a:prstGeom prst="moon">
                <a:avLst>
                  <a:gd name="adj" fmla="val 875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33267" name="Group 147">
              <a:extLst>
                <a:ext uri="{FF2B5EF4-FFF2-40B4-BE49-F238E27FC236}">
                  <a16:creationId xmlns:a16="http://schemas.microsoft.com/office/drawing/2014/main" id="{CACD9592-8C03-5DD3-28D7-F863725909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3" y="1248"/>
              <a:ext cx="385" cy="384"/>
              <a:chOff x="4223" y="1248"/>
              <a:chExt cx="385" cy="384"/>
            </a:xfrm>
          </p:grpSpPr>
          <p:sp>
            <p:nvSpPr>
              <p:cNvPr id="133268" name="Oval 148">
                <a:extLst>
                  <a:ext uri="{FF2B5EF4-FFF2-40B4-BE49-F238E27FC236}">
                    <a16:creationId xmlns:a16="http://schemas.microsoft.com/office/drawing/2014/main" id="{5E5A6F3B-E197-FF65-01D8-BBE26DF9E5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224" y="1248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69" name="AutoShape 149">
                <a:extLst>
                  <a:ext uri="{FF2B5EF4-FFF2-40B4-BE49-F238E27FC236}">
                    <a16:creationId xmlns:a16="http://schemas.microsoft.com/office/drawing/2014/main" id="{071FCC3F-5B77-C89B-20AF-BB5AEDC7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19" y="1343"/>
                <a:ext cx="192" cy="384"/>
              </a:xfrm>
              <a:prstGeom prst="moon">
                <a:avLst>
                  <a:gd name="adj" fmla="val 41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33270" name="Group 150">
            <a:extLst>
              <a:ext uri="{FF2B5EF4-FFF2-40B4-BE49-F238E27FC236}">
                <a16:creationId xmlns:a16="http://schemas.microsoft.com/office/drawing/2014/main" id="{C27A1A25-A7C7-6C68-4700-02E848B28E1E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1981200"/>
            <a:ext cx="609600" cy="1371600"/>
            <a:chOff x="4752" y="1248"/>
            <a:chExt cx="384" cy="864"/>
          </a:xfrm>
        </p:grpSpPr>
        <p:sp>
          <p:nvSpPr>
            <p:cNvPr id="133271" name="Oval 151">
              <a:extLst>
                <a:ext uri="{FF2B5EF4-FFF2-40B4-BE49-F238E27FC236}">
                  <a16:creationId xmlns:a16="http://schemas.microsoft.com/office/drawing/2014/main" id="{F504AAAA-D742-8B5F-F6C2-66F7B21E50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752" y="1248"/>
              <a:ext cx="384" cy="384"/>
            </a:xfrm>
            <a:prstGeom prst="ellipse">
              <a:avLst/>
            </a:prstGeom>
            <a:solidFill>
              <a:srgbClr val="2E005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33272" name="Group 152">
              <a:extLst>
                <a:ext uri="{FF2B5EF4-FFF2-40B4-BE49-F238E27FC236}">
                  <a16:creationId xmlns:a16="http://schemas.microsoft.com/office/drawing/2014/main" id="{CA797456-4090-44A3-5EAD-56380026B619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752" y="1728"/>
              <a:ext cx="384" cy="384"/>
              <a:chOff x="1056" y="3168"/>
              <a:chExt cx="384" cy="384"/>
            </a:xfrm>
          </p:grpSpPr>
          <p:sp>
            <p:nvSpPr>
              <p:cNvPr id="133273" name="Oval 153">
                <a:extLst>
                  <a:ext uri="{FF2B5EF4-FFF2-40B4-BE49-F238E27FC236}">
                    <a16:creationId xmlns:a16="http://schemas.microsoft.com/office/drawing/2014/main" id="{937A2D2D-4902-543C-415F-CC1B8C034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168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74" name="AutoShape 154">
                <a:extLst>
                  <a:ext uri="{FF2B5EF4-FFF2-40B4-BE49-F238E27FC236}">
                    <a16:creationId xmlns:a16="http://schemas.microsoft.com/office/drawing/2014/main" id="{2689B4F0-23E2-EC44-52DA-58682B3DF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168"/>
                <a:ext cx="192" cy="384"/>
              </a:xfrm>
              <a:prstGeom prst="moon">
                <a:avLst>
                  <a:gd name="adj" fmla="val 708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33277" name="Group 157">
            <a:extLst>
              <a:ext uri="{FF2B5EF4-FFF2-40B4-BE49-F238E27FC236}">
                <a16:creationId xmlns:a16="http://schemas.microsoft.com/office/drawing/2014/main" id="{9546737E-3D57-AB86-982A-9F12522F648A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191000"/>
            <a:ext cx="2590800" cy="2057400"/>
            <a:chOff x="2352" y="2640"/>
            <a:chExt cx="1632" cy="1296"/>
          </a:xfrm>
        </p:grpSpPr>
        <p:sp>
          <p:nvSpPr>
            <p:cNvPr id="133278" name="AutoShape 158">
              <a:extLst>
                <a:ext uri="{FF2B5EF4-FFF2-40B4-BE49-F238E27FC236}">
                  <a16:creationId xmlns:a16="http://schemas.microsoft.com/office/drawing/2014/main" id="{46F8627B-3F3F-A36E-997E-03DB03957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168"/>
              <a:ext cx="384" cy="768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3279" name="AutoShape 159">
              <a:extLst>
                <a:ext uri="{FF2B5EF4-FFF2-40B4-BE49-F238E27FC236}">
                  <a16:creationId xmlns:a16="http://schemas.microsoft.com/office/drawing/2014/main" id="{A92D7E90-CA7B-49ED-9068-7C7142B9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168"/>
              <a:ext cx="384" cy="768"/>
            </a:xfrm>
            <a:prstGeom prst="flowChartMagneticDisk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33280" name="Group 160">
              <a:extLst>
                <a:ext uri="{FF2B5EF4-FFF2-40B4-BE49-F238E27FC236}">
                  <a16:creationId xmlns:a16="http://schemas.microsoft.com/office/drawing/2014/main" id="{DADFCCCE-FC26-0E42-5EC3-77732DBB33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3168"/>
              <a:ext cx="1440" cy="768"/>
              <a:chOff x="2448" y="3168"/>
              <a:chExt cx="1440" cy="768"/>
            </a:xfrm>
          </p:grpSpPr>
          <p:sp>
            <p:nvSpPr>
              <p:cNvPr id="133281" name="Oval 161">
                <a:extLst>
                  <a:ext uri="{FF2B5EF4-FFF2-40B4-BE49-F238E27FC236}">
                    <a16:creationId xmlns:a16="http://schemas.microsoft.com/office/drawing/2014/main" id="{F32C9627-26D6-6EBB-8C40-7899A9480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82" name="AutoShape 162">
                <a:extLst>
                  <a:ext uri="{FF2B5EF4-FFF2-40B4-BE49-F238E27FC236}">
                    <a16:creationId xmlns:a16="http://schemas.microsoft.com/office/drawing/2014/main" id="{E0F4174F-65BE-0607-29A5-DE4FF0FE8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3168"/>
                <a:ext cx="384" cy="768"/>
              </a:xfrm>
              <a:prstGeom prst="flowChartMagneticDisk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83" name="Oval 163">
                <a:extLst>
                  <a:ext uri="{FF2B5EF4-FFF2-40B4-BE49-F238E27FC236}">
                    <a16:creationId xmlns:a16="http://schemas.microsoft.com/office/drawing/2014/main" id="{7A057143-9944-6686-15AA-4C2FA0C25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216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84" name="AutoShape 164">
                <a:extLst>
                  <a:ext uri="{FF2B5EF4-FFF2-40B4-BE49-F238E27FC236}">
                    <a16:creationId xmlns:a16="http://schemas.microsoft.com/office/drawing/2014/main" id="{F7D9EC53-A6C5-1A56-B565-55F6E57BB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168"/>
                <a:ext cx="384" cy="768"/>
              </a:xfrm>
              <a:prstGeom prst="flowChartMagneticDisk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33285" name="Group 165">
                <a:extLst>
                  <a:ext uri="{FF2B5EF4-FFF2-40B4-BE49-F238E27FC236}">
                    <a16:creationId xmlns:a16="http://schemas.microsoft.com/office/drawing/2014/main" id="{8F6A1C54-0C74-8995-6618-8FD493B6A3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3168"/>
                <a:ext cx="384" cy="768"/>
                <a:chOff x="3504" y="3168"/>
                <a:chExt cx="384" cy="768"/>
              </a:xfrm>
            </p:grpSpPr>
            <p:sp>
              <p:nvSpPr>
                <p:cNvPr id="133286" name="AutoShape 166">
                  <a:extLst>
                    <a:ext uri="{FF2B5EF4-FFF2-40B4-BE49-F238E27FC236}">
                      <a16:creationId xmlns:a16="http://schemas.microsoft.com/office/drawing/2014/main" id="{99F21485-0768-DBE2-7CCB-974DDE96EC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384" cy="768"/>
                </a:xfrm>
                <a:prstGeom prst="flowChartMagneticDisk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287" name="Oval 167">
                  <a:extLst>
                    <a:ext uri="{FF2B5EF4-FFF2-40B4-BE49-F238E27FC236}">
                      <a16:creationId xmlns:a16="http://schemas.microsoft.com/office/drawing/2014/main" id="{7F119271-6B59-1E96-FCE2-68A2988723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3504"/>
                  <a:ext cx="384" cy="384"/>
                </a:xfrm>
                <a:prstGeom prst="ellipse">
                  <a:avLst/>
                </a:prstGeom>
                <a:solidFill>
                  <a:srgbClr val="2E005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288" name="AutoShape 168">
                  <a:extLst>
                    <a:ext uri="{FF2B5EF4-FFF2-40B4-BE49-F238E27FC236}">
                      <a16:creationId xmlns:a16="http://schemas.microsoft.com/office/drawing/2014/main" id="{E08212C6-B16E-63EB-0481-9A40FEA06E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3168"/>
                  <a:ext cx="384" cy="768"/>
                </a:xfrm>
                <a:prstGeom prst="flowChartMagneticDisk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133289" name="Group 169">
              <a:extLst>
                <a:ext uri="{FF2B5EF4-FFF2-40B4-BE49-F238E27FC236}">
                  <a16:creationId xmlns:a16="http://schemas.microsoft.com/office/drawing/2014/main" id="{B9DC661A-F0BE-7E54-41E5-D6874CA957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640"/>
              <a:ext cx="1632" cy="480"/>
              <a:chOff x="2352" y="2640"/>
              <a:chExt cx="1632" cy="480"/>
            </a:xfrm>
          </p:grpSpPr>
          <p:sp>
            <p:nvSpPr>
              <p:cNvPr id="133290" name="Rectangle 170">
                <a:extLst>
                  <a:ext uri="{FF2B5EF4-FFF2-40B4-BE49-F238E27FC236}">
                    <a16:creationId xmlns:a16="http://schemas.microsoft.com/office/drawing/2014/main" id="{D9F508F0-3FC8-DC88-A031-4E11FAA39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640"/>
                <a:ext cx="1632" cy="48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91" name="Oval 171">
                <a:extLst>
                  <a:ext uri="{FF2B5EF4-FFF2-40B4-BE49-F238E27FC236}">
                    <a16:creationId xmlns:a16="http://schemas.microsoft.com/office/drawing/2014/main" id="{E6EA651C-C050-8435-1783-14C459C56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976" y="2688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92" name="Oval 172">
                <a:extLst>
                  <a:ext uri="{FF2B5EF4-FFF2-40B4-BE49-F238E27FC236}">
                    <a16:creationId xmlns:a16="http://schemas.microsoft.com/office/drawing/2014/main" id="{A247279E-2639-4A06-854B-A6154310E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504" y="268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93" name="Oval 173">
                <a:extLst>
                  <a:ext uri="{FF2B5EF4-FFF2-40B4-BE49-F238E27FC236}">
                    <a16:creationId xmlns:a16="http://schemas.microsoft.com/office/drawing/2014/main" id="{B262B8B9-31A8-A4EB-679F-BF9F8391B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448" y="2688"/>
                <a:ext cx="384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33294" name="Group 174">
            <a:extLst>
              <a:ext uri="{FF2B5EF4-FFF2-40B4-BE49-F238E27FC236}">
                <a16:creationId xmlns:a16="http://schemas.microsoft.com/office/drawing/2014/main" id="{11D6D692-D8C9-0E3D-65AC-998F007B0694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267200"/>
            <a:ext cx="609600" cy="1981200"/>
            <a:chOff x="2400" y="2688"/>
            <a:chExt cx="384" cy="1248"/>
          </a:xfrm>
        </p:grpSpPr>
        <p:sp>
          <p:nvSpPr>
            <p:cNvPr id="133295" name="Oval 175">
              <a:extLst>
                <a:ext uri="{FF2B5EF4-FFF2-40B4-BE49-F238E27FC236}">
                  <a16:creationId xmlns:a16="http://schemas.microsoft.com/office/drawing/2014/main" id="{F2887157-E06B-85A5-50D5-F62FB2B563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400" y="2688"/>
              <a:ext cx="384" cy="384"/>
            </a:xfrm>
            <a:prstGeom prst="ellipse">
              <a:avLst/>
            </a:prstGeom>
            <a:solidFill>
              <a:srgbClr val="A3BD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33296" name="Group 176">
              <a:extLst>
                <a:ext uri="{FF2B5EF4-FFF2-40B4-BE49-F238E27FC236}">
                  <a16:creationId xmlns:a16="http://schemas.microsoft.com/office/drawing/2014/main" id="{FEFC0A05-8EBD-7C94-42E0-1BB070959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3168"/>
              <a:ext cx="384" cy="768"/>
              <a:chOff x="2400" y="3168"/>
              <a:chExt cx="384" cy="768"/>
            </a:xfrm>
          </p:grpSpPr>
          <p:sp>
            <p:nvSpPr>
              <p:cNvPr id="133297" name="AutoShape 177">
                <a:extLst>
                  <a:ext uri="{FF2B5EF4-FFF2-40B4-BE49-F238E27FC236}">
                    <a16:creationId xmlns:a16="http://schemas.microsoft.com/office/drawing/2014/main" id="{EAEA1F48-395E-DF3A-6AE1-EE6A02FC7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168"/>
                <a:ext cx="384" cy="768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98" name="Oval 178">
                <a:extLst>
                  <a:ext uri="{FF2B5EF4-FFF2-40B4-BE49-F238E27FC236}">
                    <a16:creationId xmlns:a16="http://schemas.microsoft.com/office/drawing/2014/main" id="{B352F2F4-ACC7-EE1B-FE9C-F8BC2ECEB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456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299" name="AutoShape 179">
                <a:extLst>
                  <a:ext uri="{FF2B5EF4-FFF2-40B4-BE49-F238E27FC236}">
                    <a16:creationId xmlns:a16="http://schemas.microsoft.com/office/drawing/2014/main" id="{58E893B4-108B-8217-8645-6A7333ED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168"/>
                <a:ext cx="384" cy="768"/>
              </a:xfrm>
              <a:prstGeom prst="flowChartMagneticDisk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33300" name="Group 180">
            <a:extLst>
              <a:ext uri="{FF2B5EF4-FFF2-40B4-BE49-F238E27FC236}">
                <a16:creationId xmlns:a16="http://schemas.microsoft.com/office/drawing/2014/main" id="{D9B09359-0B95-CE39-F49E-EFB375357DE3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267200"/>
            <a:ext cx="609600" cy="1981200"/>
            <a:chOff x="2928" y="2688"/>
            <a:chExt cx="384" cy="1248"/>
          </a:xfrm>
        </p:grpSpPr>
        <p:sp>
          <p:nvSpPr>
            <p:cNvPr id="133301" name="Oval 181">
              <a:extLst>
                <a:ext uri="{FF2B5EF4-FFF2-40B4-BE49-F238E27FC236}">
                  <a16:creationId xmlns:a16="http://schemas.microsoft.com/office/drawing/2014/main" id="{AE87A34C-5AD2-E89F-C121-B2EBB9010B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928" y="2688"/>
              <a:ext cx="384" cy="384"/>
            </a:xfrm>
            <a:prstGeom prst="ellipse">
              <a:avLst/>
            </a:prstGeom>
            <a:solidFill>
              <a:srgbClr val="8C97B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33302" name="Group 182">
              <a:extLst>
                <a:ext uri="{FF2B5EF4-FFF2-40B4-BE49-F238E27FC236}">
                  <a16:creationId xmlns:a16="http://schemas.microsoft.com/office/drawing/2014/main" id="{A6494EC6-8F3C-FED1-1C17-3B77A2EE5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3168"/>
              <a:ext cx="384" cy="768"/>
              <a:chOff x="2928" y="3168"/>
              <a:chExt cx="384" cy="768"/>
            </a:xfrm>
          </p:grpSpPr>
          <p:sp>
            <p:nvSpPr>
              <p:cNvPr id="133303" name="AutoShape 183">
                <a:extLst>
                  <a:ext uri="{FF2B5EF4-FFF2-40B4-BE49-F238E27FC236}">
                    <a16:creationId xmlns:a16="http://schemas.microsoft.com/office/drawing/2014/main" id="{7A19CE12-14C1-AEFB-32F1-ACBF92C64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168"/>
                <a:ext cx="384" cy="768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304" name="Oval 184">
                <a:extLst>
                  <a:ext uri="{FF2B5EF4-FFF2-40B4-BE49-F238E27FC236}">
                    <a16:creationId xmlns:a16="http://schemas.microsoft.com/office/drawing/2014/main" id="{95F167B5-5828-7F85-5FD0-1C8C11241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408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305" name="AutoShape 185">
                <a:extLst>
                  <a:ext uri="{FF2B5EF4-FFF2-40B4-BE49-F238E27FC236}">
                    <a16:creationId xmlns:a16="http://schemas.microsoft.com/office/drawing/2014/main" id="{32A32B5C-11B6-6D47-B346-87D44F29F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168"/>
                <a:ext cx="384" cy="768"/>
              </a:xfrm>
              <a:prstGeom prst="flowChartMagneticDisk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33306" name="Group 186">
            <a:extLst>
              <a:ext uri="{FF2B5EF4-FFF2-40B4-BE49-F238E27FC236}">
                <a16:creationId xmlns:a16="http://schemas.microsoft.com/office/drawing/2014/main" id="{9BE889EC-AAB8-0AC2-C3BC-EE0E00FAB8FA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267200"/>
            <a:ext cx="609600" cy="1981200"/>
            <a:chOff x="3456" y="2688"/>
            <a:chExt cx="384" cy="1248"/>
          </a:xfrm>
        </p:grpSpPr>
        <p:grpSp>
          <p:nvGrpSpPr>
            <p:cNvPr id="133307" name="Group 187">
              <a:extLst>
                <a:ext uri="{FF2B5EF4-FFF2-40B4-BE49-F238E27FC236}">
                  <a16:creationId xmlns:a16="http://schemas.microsoft.com/office/drawing/2014/main" id="{94A540C8-A155-02D6-3D64-6D85D2E752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3168"/>
              <a:ext cx="384" cy="768"/>
              <a:chOff x="3456" y="3168"/>
              <a:chExt cx="384" cy="768"/>
            </a:xfrm>
          </p:grpSpPr>
          <p:sp>
            <p:nvSpPr>
              <p:cNvPr id="133308" name="AutoShape 188">
                <a:extLst>
                  <a:ext uri="{FF2B5EF4-FFF2-40B4-BE49-F238E27FC236}">
                    <a16:creationId xmlns:a16="http://schemas.microsoft.com/office/drawing/2014/main" id="{E7844D2B-0FC8-5895-E320-EE8E90626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384" cy="768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309" name="Oval 189">
                <a:extLst>
                  <a:ext uri="{FF2B5EF4-FFF2-40B4-BE49-F238E27FC236}">
                    <a16:creationId xmlns:a16="http://schemas.microsoft.com/office/drawing/2014/main" id="{B6628786-0860-D005-E738-A96CD68B9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360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310" name="AutoShape 190">
                <a:extLst>
                  <a:ext uri="{FF2B5EF4-FFF2-40B4-BE49-F238E27FC236}">
                    <a16:creationId xmlns:a16="http://schemas.microsoft.com/office/drawing/2014/main" id="{C04F4DA3-C9AC-2492-457B-8B26AC65E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384" cy="768"/>
              </a:xfrm>
              <a:prstGeom prst="flowChartMagneticDisk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33311" name="Oval 191">
              <a:extLst>
                <a:ext uri="{FF2B5EF4-FFF2-40B4-BE49-F238E27FC236}">
                  <a16:creationId xmlns:a16="http://schemas.microsoft.com/office/drawing/2014/main" id="{8E35E2B7-FE2E-24A2-BFF3-689E2E3DF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456" y="2688"/>
              <a:ext cx="384" cy="384"/>
            </a:xfrm>
            <a:prstGeom prst="ellipse">
              <a:avLst/>
            </a:prstGeom>
            <a:solidFill>
              <a:srgbClr val="7370A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33312" name="Group 192">
            <a:extLst>
              <a:ext uri="{FF2B5EF4-FFF2-40B4-BE49-F238E27FC236}">
                <a16:creationId xmlns:a16="http://schemas.microsoft.com/office/drawing/2014/main" id="{5F32CE3C-5343-C3A0-6565-31813CD01875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267200"/>
            <a:ext cx="609600" cy="1981200"/>
            <a:chOff x="3984" y="2688"/>
            <a:chExt cx="384" cy="1248"/>
          </a:xfrm>
        </p:grpSpPr>
        <p:grpSp>
          <p:nvGrpSpPr>
            <p:cNvPr id="133313" name="Group 193">
              <a:extLst>
                <a:ext uri="{FF2B5EF4-FFF2-40B4-BE49-F238E27FC236}">
                  <a16:creationId xmlns:a16="http://schemas.microsoft.com/office/drawing/2014/main" id="{E7BBF9B1-B566-CBF1-9FD3-049A4E7C2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168"/>
              <a:ext cx="384" cy="768"/>
              <a:chOff x="3984" y="3168"/>
              <a:chExt cx="384" cy="768"/>
            </a:xfrm>
          </p:grpSpPr>
          <p:sp>
            <p:nvSpPr>
              <p:cNvPr id="133314" name="AutoShape 194">
                <a:extLst>
                  <a:ext uri="{FF2B5EF4-FFF2-40B4-BE49-F238E27FC236}">
                    <a16:creationId xmlns:a16="http://schemas.microsoft.com/office/drawing/2014/main" id="{77B4E10C-9378-6336-0C5D-62AF67A1A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384" cy="768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315" name="Oval 195">
                <a:extLst>
                  <a:ext uri="{FF2B5EF4-FFF2-40B4-BE49-F238E27FC236}">
                    <a16:creationId xmlns:a16="http://schemas.microsoft.com/office/drawing/2014/main" id="{21D816FB-2350-7DAC-0420-14182A66F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312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316" name="AutoShape 196">
                <a:extLst>
                  <a:ext uri="{FF2B5EF4-FFF2-40B4-BE49-F238E27FC236}">
                    <a16:creationId xmlns:a16="http://schemas.microsoft.com/office/drawing/2014/main" id="{DA516EFF-F6F9-02DF-21AD-FCB30D83F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168"/>
                <a:ext cx="384" cy="768"/>
              </a:xfrm>
              <a:prstGeom prst="flowChartMagneticDisk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33317" name="Oval 197">
              <a:extLst>
                <a:ext uri="{FF2B5EF4-FFF2-40B4-BE49-F238E27FC236}">
                  <a16:creationId xmlns:a16="http://schemas.microsoft.com/office/drawing/2014/main" id="{9E5EF79C-4057-2456-9C81-F0A9D0CB3E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84" y="2688"/>
              <a:ext cx="384" cy="384"/>
            </a:xfrm>
            <a:prstGeom prst="ellipse">
              <a:avLst/>
            </a:prstGeom>
            <a:solidFill>
              <a:srgbClr val="5C4A8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33318" name="Group 198">
            <a:extLst>
              <a:ext uri="{FF2B5EF4-FFF2-40B4-BE49-F238E27FC236}">
                <a16:creationId xmlns:a16="http://schemas.microsoft.com/office/drawing/2014/main" id="{87873216-1F81-4F71-7DE8-A200F3413253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267200"/>
            <a:ext cx="609600" cy="1981200"/>
            <a:chOff x="4512" y="2688"/>
            <a:chExt cx="384" cy="1248"/>
          </a:xfrm>
        </p:grpSpPr>
        <p:grpSp>
          <p:nvGrpSpPr>
            <p:cNvPr id="133319" name="Group 199">
              <a:extLst>
                <a:ext uri="{FF2B5EF4-FFF2-40B4-BE49-F238E27FC236}">
                  <a16:creationId xmlns:a16="http://schemas.microsoft.com/office/drawing/2014/main" id="{E612C9B9-63F3-F908-CCDB-149E3B94F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3168"/>
              <a:ext cx="384" cy="768"/>
              <a:chOff x="4512" y="3168"/>
              <a:chExt cx="384" cy="768"/>
            </a:xfrm>
          </p:grpSpPr>
          <p:sp>
            <p:nvSpPr>
              <p:cNvPr id="133320" name="AutoShape 200">
                <a:extLst>
                  <a:ext uri="{FF2B5EF4-FFF2-40B4-BE49-F238E27FC236}">
                    <a16:creationId xmlns:a16="http://schemas.microsoft.com/office/drawing/2014/main" id="{C3BE37AF-A258-5DE5-D47B-EB1B2C442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168"/>
                <a:ext cx="384" cy="768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321" name="Oval 201">
                <a:extLst>
                  <a:ext uri="{FF2B5EF4-FFF2-40B4-BE49-F238E27FC236}">
                    <a16:creationId xmlns:a16="http://schemas.microsoft.com/office/drawing/2014/main" id="{575087D1-A4F6-95CE-06F2-166E55712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264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322" name="AutoShape 202">
                <a:extLst>
                  <a:ext uri="{FF2B5EF4-FFF2-40B4-BE49-F238E27FC236}">
                    <a16:creationId xmlns:a16="http://schemas.microsoft.com/office/drawing/2014/main" id="{ADCAC08D-043D-190E-5368-2B7301F10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3168"/>
                <a:ext cx="384" cy="768"/>
              </a:xfrm>
              <a:prstGeom prst="flowChartMagneticDisk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33323" name="Oval 203">
              <a:extLst>
                <a:ext uri="{FF2B5EF4-FFF2-40B4-BE49-F238E27FC236}">
                  <a16:creationId xmlns:a16="http://schemas.microsoft.com/office/drawing/2014/main" id="{435E7D04-C600-278F-28F0-D1C6A32D3C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512" y="2688"/>
              <a:ext cx="384" cy="38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33324" name="Group 204">
            <a:extLst>
              <a:ext uri="{FF2B5EF4-FFF2-40B4-BE49-F238E27FC236}">
                <a16:creationId xmlns:a16="http://schemas.microsoft.com/office/drawing/2014/main" id="{942513EE-D091-195B-BBAD-DE40E2D2C3C8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267200"/>
            <a:ext cx="609600" cy="1981200"/>
            <a:chOff x="4992" y="2688"/>
            <a:chExt cx="384" cy="1248"/>
          </a:xfrm>
        </p:grpSpPr>
        <p:sp>
          <p:nvSpPr>
            <p:cNvPr id="133325" name="Oval 205">
              <a:extLst>
                <a:ext uri="{FF2B5EF4-FFF2-40B4-BE49-F238E27FC236}">
                  <a16:creationId xmlns:a16="http://schemas.microsoft.com/office/drawing/2014/main" id="{41C8C9D8-F893-DF11-3414-9A894CC555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992" y="2688"/>
              <a:ext cx="384" cy="384"/>
            </a:xfrm>
            <a:prstGeom prst="ellipse">
              <a:avLst/>
            </a:prstGeom>
            <a:solidFill>
              <a:srgbClr val="2E005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33326" name="Group 206">
              <a:extLst>
                <a:ext uri="{FF2B5EF4-FFF2-40B4-BE49-F238E27FC236}">
                  <a16:creationId xmlns:a16="http://schemas.microsoft.com/office/drawing/2014/main" id="{9631FDDD-9C69-1610-B46A-47C27EC8E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2" y="3168"/>
              <a:ext cx="384" cy="768"/>
              <a:chOff x="4992" y="3168"/>
              <a:chExt cx="384" cy="768"/>
            </a:xfrm>
          </p:grpSpPr>
          <p:sp>
            <p:nvSpPr>
              <p:cNvPr id="133327" name="AutoShape 207">
                <a:extLst>
                  <a:ext uri="{FF2B5EF4-FFF2-40B4-BE49-F238E27FC236}">
                    <a16:creationId xmlns:a16="http://schemas.microsoft.com/office/drawing/2014/main" id="{D49049F7-8FF7-0200-A205-45E0BCF39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3168"/>
                <a:ext cx="384" cy="768"/>
              </a:xfrm>
              <a:prstGeom prst="flowChartMagneticDisk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328" name="Oval 208">
                <a:extLst>
                  <a:ext uri="{FF2B5EF4-FFF2-40B4-BE49-F238E27FC236}">
                    <a16:creationId xmlns:a16="http://schemas.microsoft.com/office/drawing/2014/main" id="{87B8DE7E-ACE7-38A4-BDD2-AE57A94B2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3216"/>
                <a:ext cx="384" cy="384"/>
              </a:xfrm>
              <a:prstGeom prst="ellipse">
                <a:avLst/>
              </a:prstGeom>
              <a:solidFill>
                <a:srgbClr val="2E005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33329" name="AutoShape 209">
                <a:extLst>
                  <a:ext uri="{FF2B5EF4-FFF2-40B4-BE49-F238E27FC236}">
                    <a16:creationId xmlns:a16="http://schemas.microsoft.com/office/drawing/2014/main" id="{D5E4BD14-F08F-0A9B-2D34-C392FA75E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3168"/>
                <a:ext cx="384" cy="768"/>
              </a:xfrm>
              <a:prstGeom prst="flowChartMagneticDisk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33330" name="Text Box 210">
            <a:extLst>
              <a:ext uri="{FF2B5EF4-FFF2-40B4-BE49-F238E27FC236}">
                <a16:creationId xmlns:a16="http://schemas.microsoft.com/office/drawing/2014/main" id="{B90871FB-83F4-7B01-F875-E32F1D490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600200"/>
            <a:ext cx="1219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400">
                <a:latin typeface="Verdana" panose="020B0604030504040204" pitchFamily="34" charset="0"/>
              </a:rPr>
              <a:t>appearance</a:t>
            </a:r>
          </a:p>
        </p:txBody>
      </p:sp>
      <p:sp>
        <p:nvSpPr>
          <p:cNvPr id="133331" name="Text Box 211">
            <a:extLst>
              <a:ext uri="{FF2B5EF4-FFF2-40B4-BE49-F238E27FC236}">
                <a16:creationId xmlns:a16="http://schemas.microsoft.com/office/drawing/2014/main" id="{3ABB94B9-7CE9-FE96-3F87-A2C658242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743200"/>
            <a:ext cx="814388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400">
                <a:latin typeface="Verdana" panose="020B0604030504040204" pitchFamily="34" charset="0"/>
              </a:rPr>
              <a:t>cross</a:t>
            </a:r>
          </a:p>
          <a:p>
            <a:r>
              <a:rPr lang="en-GB" altLang="en-US" sz="1400">
                <a:latin typeface="Verdana" panose="020B0604030504040204" pitchFamily="34" charset="0"/>
              </a:rPr>
              <a:t>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FB2BBA7-E469-8F45-E5E8-B8C66E468D6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GB" altLang="en-US" sz="3600"/>
              <a:t>virtual reality and 3D interaction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F238B1A-5DBC-A171-F112-1B24377B38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en-US" sz="2800"/>
              <a:t>positioning in 3D space</a:t>
            </a:r>
            <a:br>
              <a:rPr lang="en-GB" altLang="en-US" sz="2800"/>
            </a:br>
            <a:r>
              <a:rPr lang="en-GB" altLang="en-US" sz="2800"/>
              <a:t>moving and grasping</a:t>
            </a:r>
          </a:p>
          <a:p>
            <a:r>
              <a:rPr lang="en-GB" altLang="en-US" sz="2800"/>
              <a:t>seeing 3D </a:t>
            </a:r>
            <a:r>
              <a:rPr lang="en-GB" altLang="en-US"/>
              <a:t>(helmets and caves)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A9A3C1B-1CBC-1864-1BC3-60337B15F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positioning in 3D space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8F2E76E-6D99-2683-C3A6-165C2204A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cockpit and virtual controls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steering wheels, knobs and dials … just like real!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the 3D mouse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six-degrees of movement: x, y, z + roll, pitch, yaw 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data glove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fibre optics used to detect finger position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VR helmets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detect head motion and possibly eye gaze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whole body tracking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accelerometers strapped to limbs or reflective dots and video processing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44" name="Line 32">
            <a:extLst>
              <a:ext uri="{FF2B5EF4-FFF2-40B4-BE49-F238E27FC236}">
                <a16:creationId xmlns:a16="http://schemas.microsoft.com/office/drawing/2014/main" id="{E3F7E1F8-5DB5-5D22-5E98-C97A5982D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9812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1332" name="Line 20">
            <a:extLst>
              <a:ext uri="{FF2B5EF4-FFF2-40B4-BE49-F238E27FC236}">
                <a16:creationId xmlns:a16="http://schemas.microsoft.com/office/drawing/2014/main" id="{FE81774E-0CA7-E3AF-6276-9C8E46D3D1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5181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6157F048-ADF0-3BC3-6B8A-506A633B32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pitch, yaw and roll</a:t>
            </a:r>
          </a:p>
        </p:txBody>
      </p:sp>
      <p:grpSp>
        <p:nvGrpSpPr>
          <p:cNvPr id="141331" name="Group 19">
            <a:extLst>
              <a:ext uri="{FF2B5EF4-FFF2-40B4-BE49-F238E27FC236}">
                <a16:creationId xmlns:a16="http://schemas.microsoft.com/office/drawing/2014/main" id="{6E9BFC72-B7B9-22E7-04BE-0A6AC2A2B644}"/>
              </a:ext>
            </a:extLst>
          </p:cNvPr>
          <p:cNvGrpSpPr>
            <a:grpSpLocks/>
          </p:cNvGrpSpPr>
          <p:nvPr/>
        </p:nvGrpSpPr>
        <p:grpSpPr bwMode="auto">
          <a:xfrm rot="-1019745">
            <a:off x="609600" y="4800600"/>
            <a:ext cx="2819400" cy="838200"/>
            <a:chOff x="384" y="1920"/>
            <a:chExt cx="1776" cy="528"/>
          </a:xfrm>
        </p:grpSpPr>
        <p:sp>
          <p:nvSpPr>
            <p:cNvPr id="141330" name="Line 18">
              <a:extLst>
                <a:ext uri="{FF2B5EF4-FFF2-40B4-BE49-F238E27FC236}">
                  <a16:creationId xmlns:a16="http://schemas.microsoft.com/office/drawing/2014/main" id="{3E27D125-1786-B47C-4086-33B986858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208"/>
              <a:ext cx="129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41321" name="Group 9">
              <a:extLst>
                <a:ext uri="{FF2B5EF4-FFF2-40B4-BE49-F238E27FC236}">
                  <a16:creationId xmlns:a16="http://schemas.microsoft.com/office/drawing/2014/main" id="{8EC0CFC3-4556-29B0-4DF6-CB51AA46AF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920"/>
              <a:ext cx="1392" cy="528"/>
              <a:chOff x="768" y="1920"/>
              <a:chExt cx="1392" cy="528"/>
            </a:xfrm>
          </p:grpSpPr>
          <p:sp>
            <p:nvSpPr>
              <p:cNvPr id="141317" name="Freeform 5">
                <a:extLst>
                  <a:ext uri="{FF2B5EF4-FFF2-40B4-BE49-F238E27FC236}">
                    <a16:creationId xmlns:a16="http://schemas.microsoft.com/office/drawing/2014/main" id="{F62800A6-344A-B11D-61B0-AC631DE45D7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200" y="1920"/>
                <a:ext cx="528" cy="240"/>
              </a:xfrm>
              <a:custGeom>
                <a:avLst/>
                <a:gdLst>
                  <a:gd name="T0" fmla="*/ 0 w 528"/>
                  <a:gd name="T1" fmla="*/ 0 h 240"/>
                  <a:gd name="T2" fmla="*/ 288 w 528"/>
                  <a:gd name="T3" fmla="*/ 0 h 240"/>
                  <a:gd name="T4" fmla="*/ 528 w 528"/>
                  <a:gd name="T5" fmla="*/ 240 h 240"/>
                  <a:gd name="T6" fmla="*/ 384 w 528"/>
                  <a:gd name="T7" fmla="*/ 240 h 240"/>
                  <a:gd name="T8" fmla="*/ 0 w 528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288" y="0"/>
                    </a:lnTo>
                    <a:lnTo>
                      <a:pt x="528" y="240"/>
                    </a:lnTo>
                    <a:lnTo>
                      <a:pt x="384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237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1315" name="Oval 3">
                <a:extLst>
                  <a:ext uri="{FF2B5EF4-FFF2-40B4-BE49-F238E27FC236}">
                    <a16:creationId xmlns:a16="http://schemas.microsoft.com/office/drawing/2014/main" id="{E68F67AD-21FA-FEDC-F061-1809EF8F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112"/>
                <a:ext cx="1296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1316" name="Freeform 4">
                <a:extLst>
                  <a:ext uri="{FF2B5EF4-FFF2-40B4-BE49-F238E27FC236}">
                    <a16:creationId xmlns:a16="http://schemas.microsoft.com/office/drawing/2014/main" id="{A5DC803E-1670-5976-A5FB-5A32F150C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2208"/>
                <a:ext cx="528" cy="240"/>
              </a:xfrm>
              <a:custGeom>
                <a:avLst/>
                <a:gdLst>
                  <a:gd name="T0" fmla="*/ 0 w 528"/>
                  <a:gd name="T1" fmla="*/ 0 h 240"/>
                  <a:gd name="T2" fmla="*/ 288 w 528"/>
                  <a:gd name="T3" fmla="*/ 0 h 240"/>
                  <a:gd name="T4" fmla="*/ 528 w 528"/>
                  <a:gd name="T5" fmla="*/ 240 h 240"/>
                  <a:gd name="T6" fmla="*/ 384 w 528"/>
                  <a:gd name="T7" fmla="*/ 240 h 240"/>
                  <a:gd name="T8" fmla="*/ 0 w 528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288" y="0"/>
                    </a:lnTo>
                    <a:lnTo>
                      <a:pt x="528" y="240"/>
                    </a:lnTo>
                    <a:lnTo>
                      <a:pt x="384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237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1318" name="Freeform 6">
                <a:extLst>
                  <a:ext uri="{FF2B5EF4-FFF2-40B4-BE49-F238E27FC236}">
                    <a16:creationId xmlns:a16="http://schemas.microsoft.com/office/drawing/2014/main" id="{1E50EC65-FD9C-F4B2-E3E5-F184304A4B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2" y="2112"/>
                <a:ext cx="192" cy="96"/>
              </a:xfrm>
              <a:custGeom>
                <a:avLst/>
                <a:gdLst>
                  <a:gd name="T0" fmla="*/ 0 w 192"/>
                  <a:gd name="T1" fmla="*/ 48 h 96"/>
                  <a:gd name="T2" fmla="*/ 144 w 192"/>
                  <a:gd name="T3" fmla="*/ 96 h 96"/>
                  <a:gd name="T4" fmla="*/ 192 w 192"/>
                  <a:gd name="T5" fmla="*/ 0 h 96"/>
                  <a:gd name="T6" fmla="*/ 48 w 192"/>
                  <a:gd name="T7" fmla="*/ 0 h 96"/>
                  <a:gd name="T8" fmla="*/ 0 w 192"/>
                  <a:gd name="T9" fmla="*/ 48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2" h="96">
                    <a:moveTo>
                      <a:pt x="0" y="48"/>
                    </a:moveTo>
                    <a:lnTo>
                      <a:pt x="144" y="96"/>
                    </a:lnTo>
                    <a:lnTo>
                      <a:pt x="192" y="0"/>
                    </a:lnTo>
                    <a:lnTo>
                      <a:pt x="48" y="0"/>
                    </a:lnTo>
                    <a:lnTo>
                      <a:pt x="0" y="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1319" name="Freeform 7">
                <a:extLst>
                  <a:ext uri="{FF2B5EF4-FFF2-40B4-BE49-F238E27FC236}">
                    <a16:creationId xmlns:a16="http://schemas.microsoft.com/office/drawing/2014/main" id="{CBC37B3F-E703-A8E0-5F82-0EFD5D46B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0" y="2112"/>
                <a:ext cx="240" cy="96"/>
              </a:xfrm>
              <a:custGeom>
                <a:avLst/>
                <a:gdLst>
                  <a:gd name="T0" fmla="*/ 0 w 528"/>
                  <a:gd name="T1" fmla="*/ 0 h 240"/>
                  <a:gd name="T2" fmla="*/ 288 w 528"/>
                  <a:gd name="T3" fmla="*/ 0 h 240"/>
                  <a:gd name="T4" fmla="*/ 528 w 528"/>
                  <a:gd name="T5" fmla="*/ 240 h 240"/>
                  <a:gd name="T6" fmla="*/ 384 w 528"/>
                  <a:gd name="T7" fmla="*/ 240 h 240"/>
                  <a:gd name="T8" fmla="*/ 0 w 528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288" y="0"/>
                    </a:lnTo>
                    <a:lnTo>
                      <a:pt x="528" y="240"/>
                    </a:lnTo>
                    <a:lnTo>
                      <a:pt x="384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237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1320" name="Freeform 8">
                <a:extLst>
                  <a:ext uri="{FF2B5EF4-FFF2-40B4-BE49-F238E27FC236}">
                    <a16:creationId xmlns:a16="http://schemas.microsoft.com/office/drawing/2014/main" id="{2EFBA03C-F899-0072-D0C7-6ADDF40B867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920" y="2016"/>
                <a:ext cx="240" cy="96"/>
              </a:xfrm>
              <a:custGeom>
                <a:avLst/>
                <a:gdLst>
                  <a:gd name="T0" fmla="*/ 0 w 528"/>
                  <a:gd name="T1" fmla="*/ 0 h 240"/>
                  <a:gd name="T2" fmla="*/ 288 w 528"/>
                  <a:gd name="T3" fmla="*/ 0 h 240"/>
                  <a:gd name="T4" fmla="*/ 528 w 528"/>
                  <a:gd name="T5" fmla="*/ 240 h 240"/>
                  <a:gd name="T6" fmla="*/ 384 w 528"/>
                  <a:gd name="T7" fmla="*/ 240 h 240"/>
                  <a:gd name="T8" fmla="*/ 0 w 528"/>
                  <a:gd name="T9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8" h="240">
                    <a:moveTo>
                      <a:pt x="0" y="0"/>
                    </a:moveTo>
                    <a:lnTo>
                      <a:pt x="288" y="0"/>
                    </a:lnTo>
                    <a:lnTo>
                      <a:pt x="528" y="240"/>
                    </a:lnTo>
                    <a:lnTo>
                      <a:pt x="384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5237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41346" name="Group 34">
            <a:extLst>
              <a:ext uri="{FF2B5EF4-FFF2-40B4-BE49-F238E27FC236}">
                <a16:creationId xmlns:a16="http://schemas.microsoft.com/office/drawing/2014/main" id="{582E06BB-63A6-AF29-2813-0BD0E5FA1F19}"/>
              </a:ext>
            </a:extLst>
          </p:cNvPr>
          <p:cNvGrpSpPr>
            <a:grpSpLocks/>
          </p:cNvGrpSpPr>
          <p:nvPr/>
        </p:nvGrpSpPr>
        <p:grpSpPr bwMode="auto">
          <a:xfrm rot="-1075311">
            <a:off x="3886200" y="2133600"/>
            <a:ext cx="1371600" cy="2476500"/>
            <a:chOff x="2496" y="1104"/>
            <a:chExt cx="864" cy="1560"/>
          </a:xfrm>
        </p:grpSpPr>
        <p:sp>
          <p:nvSpPr>
            <p:cNvPr id="141345" name="Line 33">
              <a:extLst>
                <a:ext uri="{FF2B5EF4-FFF2-40B4-BE49-F238E27FC236}">
                  <a16:creationId xmlns:a16="http://schemas.microsoft.com/office/drawing/2014/main" id="{9D4C85E6-3935-A087-D533-6B6668635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1104"/>
              <a:ext cx="0" cy="8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41343" name="Group 31">
              <a:extLst>
                <a:ext uri="{FF2B5EF4-FFF2-40B4-BE49-F238E27FC236}">
                  <a16:creationId xmlns:a16="http://schemas.microsoft.com/office/drawing/2014/main" id="{D66BCCC5-8B3E-28F3-95B8-85D5D9FF0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1440"/>
              <a:ext cx="864" cy="1224"/>
              <a:chOff x="2760" y="1152"/>
              <a:chExt cx="864" cy="1224"/>
            </a:xfrm>
          </p:grpSpPr>
          <p:grpSp>
            <p:nvGrpSpPr>
              <p:cNvPr id="141342" name="Group 30">
                <a:extLst>
                  <a:ext uri="{FF2B5EF4-FFF2-40B4-BE49-F238E27FC236}">
                    <a16:creationId xmlns:a16="http://schemas.microsoft.com/office/drawing/2014/main" id="{87E98421-2B44-227D-77C5-E65CF5F16A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2580" y="1332"/>
                <a:ext cx="1224" cy="864"/>
                <a:chOff x="2496" y="1248"/>
                <a:chExt cx="1392" cy="864"/>
              </a:xfrm>
            </p:grpSpPr>
            <p:sp>
              <p:nvSpPr>
                <p:cNvPr id="141334" name="Freeform 22">
                  <a:extLst>
                    <a:ext uri="{FF2B5EF4-FFF2-40B4-BE49-F238E27FC236}">
                      <a16:creationId xmlns:a16="http://schemas.microsoft.com/office/drawing/2014/main" id="{5F78459B-65F0-017E-3F6A-3739DF92F8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28" y="1248"/>
                  <a:ext cx="480" cy="336"/>
                </a:xfrm>
                <a:custGeom>
                  <a:avLst/>
                  <a:gdLst>
                    <a:gd name="T0" fmla="*/ 0 w 528"/>
                    <a:gd name="T1" fmla="*/ 0 h 240"/>
                    <a:gd name="T2" fmla="*/ 288 w 528"/>
                    <a:gd name="T3" fmla="*/ 0 h 240"/>
                    <a:gd name="T4" fmla="*/ 528 w 528"/>
                    <a:gd name="T5" fmla="*/ 240 h 240"/>
                    <a:gd name="T6" fmla="*/ 384 w 528"/>
                    <a:gd name="T7" fmla="*/ 240 h 240"/>
                    <a:gd name="T8" fmla="*/ 0 w 528"/>
                    <a:gd name="T9" fmla="*/ 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8" h="240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528" y="240"/>
                      </a:lnTo>
                      <a:lnTo>
                        <a:pt x="384" y="2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5237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1335" name="Oval 23">
                  <a:extLst>
                    <a:ext uri="{FF2B5EF4-FFF2-40B4-BE49-F238E27FC236}">
                      <a16:creationId xmlns:a16="http://schemas.microsoft.com/office/drawing/2014/main" id="{7E40A75D-7021-A1F3-F6BA-6E03AE3BF2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584"/>
                  <a:ext cx="1296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1336" name="Freeform 24">
                  <a:extLst>
                    <a:ext uri="{FF2B5EF4-FFF2-40B4-BE49-F238E27FC236}">
                      <a16:creationId xmlns:a16="http://schemas.microsoft.com/office/drawing/2014/main" id="{A2692DD4-1DFC-9939-40E3-9FD546F86E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776"/>
                  <a:ext cx="480" cy="336"/>
                </a:xfrm>
                <a:custGeom>
                  <a:avLst/>
                  <a:gdLst>
                    <a:gd name="T0" fmla="*/ 0 w 528"/>
                    <a:gd name="T1" fmla="*/ 0 h 240"/>
                    <a:gd name="T2" fmla="*/ 288 w 528"/>
                    <a:gd name="T3" fmla="*/ 0 h 240"/>
                    <a:gd name="T4" fmla="*/ 528 w 528"/>
                    <a:gd name="T5" fmla="*/ 240 h 240"/>
                    <a:gd name="T6" fmla="*/ 384 w 528"/>
                    <a:gd name="T7" fmla="*/ 240 h 240"/>
                    <a:gd name="T8" fmla="*/ 0 w 528"/>
                    <a:gd name="T9" fmla="*/ 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8" h="240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528" y="240"/>
                      </a:lnTo>
                      <a:lnTo>
                        <a:pt x="384" y="2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5237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1338" name="Freeform 26">
                  <a:extLst>
                    <a:ext uri="{FF2B5EF4-FFF2-40B4-BE49-F238E27FC236}">
                      <a16:creationId xmlns:a16="http://schemas.microsoft.com/office/drawing/2014/main" id="{4ADBE90E-502B-63DA-FBB4-E2974D7688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00" y="1680"/>
                  <a:ext cx="288" cy="144"/>
                </a:xfrm>
                <a:custGeom>
                  <a:avLst/>
                  <a:gdLst>
                    <a:gd name="T0" fmla="*/ 0 w 528"/>
                    <a:gd name="T1" fmla="*/ 0 h 240"/>
                    <a:gd name="T2" fmla="*/ 288 w 528"/>
                    <a:gd name="T3" fmla="*/ 0 h 240"/>
                    <a:gd name="T4" fmla="*/ 528 w 528"/>
                    <a:gd name="T5" fmla="*/ 240 h 240"/>
                    <a:gd name="T6" fmla="*/ 384 w 528"/>
                    <a:gd name="T7" fmla="*/ 240 h 240"/>
                    <a:gd name="T8" fmla="*/ 0 w 528"/>
                    <a:gd name="T9" fmla="*/ 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8" h="240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528" y="240"/>
                      </a:lnTo>
                      <a:lnTo>
                        <a:pt x="384" y="2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5237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1339" name="Freeform 27">
                  <a:extLst>
                    <a:ext uri="{FF2B5EF4-FFF2-40B4-BE49-F238E27FC236}">
                      <a16:creationId xmlns:a16="http://schemas.microsoft.com/office/drawing/2014/main" id="{19B9E6AD-76A5-57CE-169F-A767EA1C20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600" y="1536"/>
                  <a:ext cx="288" cy="144"/>
                </a:xfrm>
                <a:custGeom>
                  <a:avLst/>
                  <a:gdLst>
                    <a:gd name="T0" fmla="*/ 0 w 528"/>
                    <a:gd name="T1" fmla="*/ 0 h 240"/>
                    <a:gd name="T2" fmla="*/ 288 w 528"/>
                    <a:gd name="T3" fmla="*/ 0 h 240"/>
                    <a:gd name="T4" fmla="*/ 528 w 528"/>
                    <a:gd name="T5" fmla="*/ 240 h 240"/>
                    <a:gd name="T6" fmla="*/ 384 w 528"/>
                    <a:gd name="T7" fmla="*/ 240 h 240"/>
                    <a:gd name="T8" fmla="*/ 0 w 528"/>
                    <a:gd name="T9" fmla="*/ 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8" h="240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528" y="240"/>
                      </a:lnTo>
                      <a:lnTo>
                        <a:pt x="384" y="2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52373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1341" name="AutoShape 29">
                <a:extLst>
                  <a:ext uri="{FF2B5EF4-FFF2-40B4-BE49-F238E27FC236}">
                    <a16:creationId xmlns:a16="http://schemas.microsoft.com/office/drawing/2014/main" id="{F5FAB728-C3B5-FEBD-9721-7E1642382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344"/>
                <a:ext cx="144" cy="96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400"/>
                      <a:pt x="16200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79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sp>
        <p:nvSpPr>
          <p:cNvPr id="141353" name="Line 41">
            <a:extLst>
              <a:ext uri="{FF2B5EF4-FFF2-40B4-BE49-F238E27FC236}">
                <a16:creationId xmlns:a16="http://schemas.microsoft.com/office/drawing/2014/main" id="{44E5A75A-528C-382B-F162-256C98998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1816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41352" name="Group 40">
            <a:extLst>
              <a:ext uri="{FF2B5EF4-FFF2-40B4-BE49-F238E27FC236}">
                <a16:creationId xmlns:a16="http://schemas.microsoft.com/office/drawing/2014/main" id="{E3DCDE15-9F2E-5BDC-8C6D-91DD574C10FF}"/>
              </a:ext>
            </a:extLst>
          </p:cNvPr>
          <p:cNvGrpSpPr>
            <a:grpSpLocks/>
          </p:cNvGrpSpPr>
          <p:nvPr/>
        </p:nvGrpSpPr>
        <p:grpSpPr bwMode="auto">
          <a:xfrm rot="-1063869">
            <a:off x="5791200" y="4800600"/>
            <a:ext cx="1981200" cy="609600"/>
            <a:chOff x="3648" y="3024"/>
            <a:chExt cx="1248" cy="384"/>
          </a:xfrm>
        </p:grpSpPr>
        <p:sp>
          <p:nvSpPr>
            <p:cNvPr id="141348" name="Line 36">
              <a:extLst>
                <a:ext uri="{FF2B5EF4-FFF2-40B4-BE49-F238E27FC236}">
                  <a16:creationId xmlns:a16="http://schemas.microsoft.com/office/drawing/2014/main" id="{3EAD1045-FA95-1C1F-2F5E-68AD8319D0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3264"/>
              <a:ext cx="1248" cy="0"/>
            </a:xfrm>
            <a:prstGeom prst="line">
              <a:avLst/>
            </a:prstGeom>
            <a:noFill/>
            <a:ln w="57150">
              <a:solidFill>
                <a:srgbClr val="45237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1347" name="Oval 35">
              <a:extLst>
                <a:ext uri="{FF2B5EF4-FFF2-40B4-BE49-F238E27FC236}">
                  <a16:creationId xmlns:a16="http://schemas.microsoft.com/office/drawing/2014/main" id="{1030796A-CB9F-5B6E-7165-7A15383EC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1351" name="Line 39">
              <a:extLst>
                <a:ext uri="{FF2B5EF4-FFF2-40B4-BE49-F238E27FC236}">
                  <a16:creationId xmlns:a16="http://schemas.microsoft.com/office/drawing/2014/main" id="{E61CD360-8BC0-35CC-2F3A-1D41AC572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024"/>
              <a:ext cx="0" cy="192"/>
            </a:xfrm>
            <a:prstGeom prst="line">
              <a:avLst/>
            </a:prstGeom>
            <a:noFill/>
            <a:ln w="57150">
              <a:solidFill>
                <a:srgbClr val="7370A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1349" name="Line 37">
              <a:extLst>
                <a:ext uri="{FF2B5EF4-FFF2-40B4-BE49-F238E27FC236}">
                  <a16:creationId xmlns:a16="http://schemas.microsoft.com/office/drawing/2014/main" id="{559F003B-D74C-B4A3-B3AD-F7AA4DFD7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3024"/>
              <a:ext cx="384" cy="0"/>
            </a:xfrm>
            <a:prstGeom prst="line">
              <a:avLst/>
            </a:prstGeom>
            <a:noFill/>
            <a:ln w="57150">
              <a:solidFill>
                <a:srgbClr val="45237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41354" name="Text Box 42">
            <a:extLst>
              <a:ext uri="{FF2B5EF4-FFF2-40B4-BE49-F238E27FC236}">
                <a16:creationId xmlns:a16="http://schemas.microsoft.com/office/drawing/2014/main" id="{5A76A3AC-41CB-0BAC-4EB5-64F8FD6D2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267200"/>
            <a:ext cx="9318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Verdana" panose="020B0604030504040204" pitchFamily="34" charset="0"/>
              </a:rPr>
              <a:t>pitch</a:t>
            </a:r>
          </a:p>
        </p:txBody>
      </p:sp>
      <p:sp>
        <p:nvSpPr>
          <p:cNvPr id="141355" name="Text Box 43">
            <a:extLst>
              <a:ext uri="{FF2B5EF4-FFF2-40B4-BE49-F238E27FC236}">
                <a16:creationId xmlns:a16="http://schemas.microsoft.com/office/drawing/2014/main" id="{80A10984-7088-DA7A-B1A4-1168BA448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133600"/>
            <a:ext cx="796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Verdana" panose="020B0604030504040204" pitchFamily="34" charset="0"/>
              </a:rPr>
              <a:t>yaw</a:t>
            </a:r>
          </a:p>
        </p:txBody>
      </p:sp>
      <p:sp>
        <p:nvSpPr>
          <p:cNvPr id="141356" name="Text Box 44">
            <a:extLst>
              <a:ext uri="{FF2B5EF4-FFF2-40B4-BE49-F238E27FC236}">
                <a16:creationId xmlns:a16="http://schemas.microsoft.com/office/drawing/2014/main" id="{CE3F7D5F-482F-4CD9-C569-B393C2095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038600"/>
            <a:ext cx="6683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Verdana" panose="020B0604030504040204" pitchFamily="34" charset="0"/>
              </a:rPr>
              <a:t>roll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D750F8CD-824A-526A-267B-4CA37C884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How many …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D3233479-E7DA-26D4-BAAB-E70E6A417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computers in your house?</a:t>
            </a:r>
          </a:p>
          <a:p>
            <a:pPr lvl="1"/>
            <a:r>
              <a:rPr lang="en-GB" altLang="en-US"/>
              <a:t>hands up, …</a:t>
            </a:r>
            <a:br>
              <a:rPr lang="en-GB" altLang="en-US"/>
            </a:br>
            <a:r>
              <a:rPr lang="en-GB" altLang="en-US"/>
              <a:t>	… none,  1,  2 , 3,  more!!</a:t>
            </a:r>
          </a:p>
          <a:p>
            <a:endParaRPr lang="en-GB" altLang="en-US"/>
          </a:p>
          <a:p>
            <a:r>
              <a:rPr lang="en-GB" altLang="en-US"/>
              <a:t>computers in your pockets?</a:t>
            </a:r>
          </a:p>
        </p:txBody>
      </p:sp>
      <p:pic>
        <p:nvPicPr>
          <p:cNvPr id="130052" name="Picture 4">
            <a:extLst>
              <a:ext uri="{FF2B5EF4-FFF2-40B4-BE49-F238E27FC236}">
                <a16:creationId xmlns:a16="http://schemas.microsoft.com/office/drawing/2014/main" id="{FA805FAA-8DCC-8049-CC61-FFABDD3F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096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053" name="Text Box 5">
            <a:extLst>
              <a:ext uri="{FF2B5EF4-FFF2-40B4-BE49-F238E27FC236}">
                <a16:creationId xmlns:a16="http://schemas.microsoft.com/office/drawing/2014/main" id="{96DC498C-5576-E651-8EFC-70ABC490A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00600"/>
            <a:ext cx="5430838" cy="95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800">
                <a:solidFill>
                  <a:srgbClr val="2E005D"/>
                </a:solidFill>
                <a:latin typeface="Verdana" panose="020B0604030504040204" pitchFamily="34" charset="0"/>
              </a:rPr>
              <a:t>are you thinking  …</a:t>
            </a:r>
          </a:p>
          <a:p>
            <a:r>
              <a:rPr lang="en-GB" altLang="en-US" sz="2800">
                <a:solidFill>
                  <a:srgbClr val="2E005D"/>
                </a:solidFill>
                <a:latin typeface="Verdana" panose="020B0604030504040204" pitchFamily="34" charset="0"/>
              </a:rPr>
              <a:t>           …  PC, laptop, PDA 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9CCCBA6F-97F6-6992-A7FB-CE9884278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3D displays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A1CFE8F-87ED-9A8B-3D3D-E1797B1EC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desktop VR</a:t>
            </a:r>
          </a:p>
          <a:p>
            <a:pPr lvl="1"/>
            <a:r>
              <a:rPr lang="en-GB" altLang="en-US"/>
              <a:t>ordinary screen, mouse or keyboard control</a:t>
            </a:r>
          </a:p>
          <a:p>
            <a:pPr lvl="1"/>
            <a:r>
              <a:rPr lang="en-GB" altLang="en-US"/>
              <a:t>perspective and motion give 3D effect</a:t>
            </a:r>
          </a:p>
          <a:p>
            <a:r>
              <a:rPr lang="en-GB" altLang="en-US"/>
              <a:t>seeing in 3D</a:t>
            </a:r>
          </a:p>
          <a:p>
            <a:pPr lvl="1"/>
            <a:r>
              <a:rPr lang="en-GB" altLang="en-US"/>
              <a:t>use stereoscopic vision</a:t>
            </a:r>
          </a:p>
          <a:p>
            <a:pPr lvl="1"/>
            <a:r>
              <a:rPr lang="en-GB" altLang="en-US"/>
              <a:t>VR helmets</a:t>
            </a:r>
          </a:p>
          <a:p>
            <a:pPr lvl="1"/>
            <a:r>
              <a:rPr lang="en-GB" altLang="en-US"/>
              <a:t>screen plus shuttered specs, etc.</a:t>
            </a:r>
          </a:p>
          <a:p>
            <a:endParaRPr lang="en-GB" altLang="en-US"/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291EC040-6517-A392-B9A4-F8F80F5A5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548438"/>
            <a:ext cx="3165475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400">
                <a:latin typeface="Verdana" panose="020B0604030504040204" pitchFamily="34" charset="0"/>
              </a:rPr>
              <a:t>also see extra slides on 3D vision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064D2832-FC9C-49DB-65C8-CF67E7117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VR headsets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BF8458D-D64B-0868-2459-6B40A9722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small TV screen for each eye</a:t>
            </a:r>
          </a:p>
          <a:p>
            <a:r>
              <a:rPr lang="en-US" altLang="en-US"/>
              <a:t>slightly different angles</a:t>
            </a:r>
          </a:p>
          <a:p>
            <a:r>
              <a:rPr lang="en-US" altLang="en-US"/>
              <a:t>3D effect</a:t>
            </a:r>
          </a:p>
        </p:txBody>
      </p:sp>
      <p:sp>
        <p:nvSpPr>
          <p:cNvPr id="142350" name="AutoShape 14">
            <a:extLst>
              <a:ext uri="{FF2B5EF4-FFF2-40B4-BE49-F238E27FC236}">
                <a16:creationId xmlns:a16="http://schemas.microsoft.com/office/drawing/2014/main" id="{14B1C257-C136-FA07-D405-D61C6BD4A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338" y="3863975"/>
            <a:ext cx="1122362" cy="84455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2356" name="AutoShape 20">
            <a:extLst>
              <a:ext uri="{FF2B5EF4-FFF2-40B4-BE49-F238E27FC236}">
                <a16:creationId xmlns:a16="http://schemas.microsoft.com/office/drawing/2014/main" id="{54B721C5-434A-D720-CC98-F08894931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938" y="3862388"/>
            <a:ext cx="1122362" cy="844550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142361" name="Group 25">
            <a:extLst>
              <a:ext uri="{FF2B5EF4-FFF2-40B4-BE49-F238E27FC236}">
                <a16:creationId xmlns:a16="http://schemas.microsoft.com/office/drawing/2014/main" id="{56D68A06-FBDD-2D61-F5AC-AEA0FD795F90}"/>
              </a:ext>
            </a:extLst>
          </p:cNvPr>
          <p:cNvGrpSpPr>
            <a:grpSpLocks/>
          </p:cNvGrpSpPr>
          <p:nvPr/>
        </p:nvGrpSpPr>
        <p:grpSpPr bwMode="auto">
          <a:xfrm>
            <a:off x="3805238" y="4838700"/>
            <a:ext cx="1147762" cy="469900"/>
            <a:chOff x="1945" y="3024"/>
            <a:chExt cx="723" cy="296"/>
          </a:xfrm>
        </p:grpSpPr>
        <p:grpSp>
          <p:nvGrpSpPr>
            <p:cNvPr id="142362" name="Group 26">
              <a:extLst>
                <a:ext uri="{FF2B5EF4-FFF2-40B4-BE49-F238E27FC236}">
                  <a16:creationId xmlns:a16="http://schemas.microsoft.com/office/drawing/2014/main" id="{952059F4-B3AC-D7D6-5CDF-54B72B58A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024"/>
              <a:ext cx="480" cy="192"/>
              <a:chOff x="1632" y="2832"/>
              <a:chExt cx="384" cy="144"/>
            </a:xfrm>
          </p:grpSpPr>
          <p:sp>
            <p:nvSpPr>
              <p:cNvPr id="142363" name="Oval 27">
                <a:extLst>
                  <a:ext uri="{FF2B5EF4-FFF2-40B4-BE49-F238E27FC236}">
                    <a16:creationId xmlns:a16="http://schemas.microsoft.com/office/drawing/2014/main" id="{E0A63AAD-1E6B-D9B8-934B-3AA31C641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38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64" name="Oval 28">
                <a:extLst>
                  <a:ext uri="{FF2B5EF4-FFF2-40B4-BE49-F238E27FC236}">
                    <a16:creationId xmlns:a16="http://schemas.microsoft.com/office/drawing/2014/main" id="{76AF798A-786D-C2F0-1674-7E7F34CF0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83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65" name="Oval 29">
                <a:extLst>
                  <a:ext uri="{FF2B5EF4-FFF2-40B4-BE49-F238E27FC236}">
                    <a16:creationId xmlns:a16="http://schemas.microsoft.com/office/drawing/2014/main" id="{875FFB5D-F66B-9E78-9F1D-BDBE3C14C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288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42366" name="Group 30">
              <a:extLst>
                <a:ext uri="{FF2B5EF4-FFF2-40B4-BE49-F238E27FC236}">
                  <a16:creationId xmlns:a16="http://schemas.microsoft.com/office/drawing/2014/main" id="{04EC9802-C994-3EBC-57FC-893BFE9F7F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5" y="3190"/>
              <a:ext cx="723" cy="130"/>
              <a:chOff x="1945" y="3182"/>
              <a:chExt cx="723" cy="198"/>
            </a:xfrm>
          </p:grpSpPr>
          <p:sp>
            <p:nvSpPr>
              <p:cNvPr id="142367" name="Line 31">
                <a:extLst>
                  <a:ext uri="{FF2B5EF4-FFF2-40B4-BE49-F238E27FC236}">
                    <a16:creationId xmlns:a16="http://schemas.microsoft.com/office/drawing/2014/main" id="{14FCEEF4-11FD-110E-D426-74B390AF07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32" y="3246"/>
                <a:ext cx="22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68" name="Line 32">
                <a:extLst>
                  <a:ext uri="{FF2B5EF4-FFF2-40B4-BE49-F238E27FC236}">
                    <a16:creationId xmlns:a16="http://schemas.microsoft.com/office/drawing/2014/main" id="{099E0498-052E-5F4B-90C9-881D4B47B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44" y="3226"/>
                <a:ext cx="70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69" name="Line 33">
                <a:extLst>
                  <a:ext uri="{FF2B5EF4-FFF2-40B4-BE49-F238E27FC236}">
                    <a16:creationId xmlns:a16="http://schemas.microsoft.com/office/drawing/2014/main" id="{B81F328B-A51B-3B3A-D261-26E17F9DB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6" y="3184"/>
                <a:ext cx="142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70" name="Line 34">
                <a:extLst>
                  <a:ext uri="{FF2B5EF4-FFF2-40B4-BE49-F238E27FC236}">
                    <a16:creationId xmlns:a16="http://schemas.microsoft.com/office/drawing/2014/main" id="{13C22F77-3481-5D89-4F9A-9296554E77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3207"/>
                <a:ext cx="108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71" name="Line 35">
                <a:extLst>
                  <a:ext uri="{FF2B5EF4-FFF2-40B4-BE49-F238E27FC236}">
                    <a16:creationId xmlns:a16="http://schemas.microsoft.com/office/drawing/2014/main" id="{A33010DB-C55F-11EB-A990-B407458F1A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93" y="3239"/>
                <a:ext cx="43" cy="1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72" name="Line 36">
                <a:extLst>
                  <a:ext uri="{FF2B5EF4-FFF2-40B4-BE49-F238E27FC236}">
                    <a16:creationId xmlns:a16="http://schemas.microsoft.com/office/drawing/2014/main" id="{106415ED-ACBF-EAF9-467E-6CE15221E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9" y="3244"/>
                <a:ext cx="22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73" name="Line 37">
                <a:extLst>
                  <a:ext uri="{FF2B5EF4-FFF2-40B4-BE49-F238E27FC236}">
                    <a16:creationId xmlns:a16="http://schemas.microsoft.com/office/drawing/2014/main" id="{0FC3BB6C-A6EE-25BF-5E78-1A44634F2E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9" y="3224"/>
                <a:ext cx="70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74" name="Line 38">
                <a:extLst>
                  <a:ext uri="{FF2B5EF4-FFF2-40B4-BE49-F238E27FC236}">
                    <a16:creationId xmlns:a16="http://schemas.microsoft.com/office/drawing/2014/main" id="{F2F1A42B-269F-BED8-00C5-6C42A3663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45" y="3182"/>
                <a:ext cx="142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75" name="Line 39">
                <a:extLst>
                  <a:ext uri="{FF2B5EF4-FFF2-40B4-BE49-F238E27FC236}">
                    <a16:creationId xmlns:a16="http://schemas.microsoft.com/office/drawing/2014/main" id="{B99010AF-E030-48E9-3E02-87C1E464C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1" y="3205"/>
                <a:ext cx="108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76" name="Line 40">
                <a:extLst>
                  <a:ext uri="{FF2B5EF4-FFF2-40B4-BE49-F238E27FC236}">
                    <a16:creationId xmlns:a16="http://schemas.microsoft.com/office/drawing/2014/main" id="{F8E37220-5733-CD6B-6421-B46D2533B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77" y="3237"/>
                <a:ext cx="43" cy="1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42377" name="Group 41">
            <a:extLst>
              <a:ext uri="{FF2B5EF4-FFF2-40B4-BE49-F238E27FC236}">
                <a16:creationId xmlns:a16="http://schemas.microsoft.com/office/drawing/2014/main" id="{801E7475-61EF-0970-3533-BC766BC005DE}"/>
              </a:ext>
            </a:extLst>
          </p:cNvPr>
          <p:cNvGrpSpPr>
            <a:grpSpLocks/>
          </p:cNvGrpSpPr>
          <p:nvPr/>
        </p:nvGrpSpPr>
        <p:grpSpPr bwMode="auto">
          <a:xfrm>
            <a:off x="5365750" y="4841875"/>
            <a:ext cx="1147763" cy="469900"/>
            <a:chOff x="1945" y="3024"/>
            <a:chExt cx="723" cy="296"/>
          </a:xfrm>
        </p:grpSpPr>
        <p:grpSp>
          <p:nvGrpSpPr>
            <p:cNvPr id="142378" name="Group 42">
              <a:extLst>
                <a:ext uri="{FF2B5EF4-FFF2-40B4-BE49-F238E27FC236}">
                  <a16:creationId xmlns:a16="http://schemas.microsoft.com/office/drawing/2014/main" id="{9F251E0B-A681-B823-61F1-85569253F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024"/>
              <a:ext cx="480" cy="192"/>
              <a:chOff x="1632" y="2832"/>
              <a:chExt cx="384" cy="144"/>
            </a:xfrm>
          </p:grpSpPr>
          <p:sp>
            <p:nvSpPr>
              <p:cNvPr id="142379" name="Oval 43">
                <a:extLst>
                  <a:ext uri="{FF2B5EF4-FFF2-40B4-BE49-F238E27FC236}">
                    <a16:creationId xmlns:a16="http://schemas.microsoft.com/office/drawing/2014/main" id="{781D4B14-7AA9-3EA4-ACE0-5213FEF1B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38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80" name="Oval 44">
                <a:extLst>
                  <a:ext uri="{FF2B5EF4-FFF2-40B4-BE49-F238E27FC236}">
                    <a16:creationId xmlns:a16="http://schemas.microsoft.com/office/drawing/2014/main" id="{A19D85E1-4D59-EA6C-FD77-8703BFF75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2" y="2832"/>
                <a:ext cx="144" cy="144"/>
              </a:xfrm>
              <a:prstGeom prst="ellipse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81" name="Oval 45">
                <a:extLst>
                  <a:ext uri="{FF2B5EF4-FFF2-40B4-BE49-F238E27FC236}">
                    <a16:creationId xmlns:a16="http://schemas.microsoft.com/office/drawing/2014/main" id="{0985590E-CCA3-8184-1219-12DE3B3DE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0" y="288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42382" name="Group 46">
              <a:extLst>
                <a:ext uri="{FF2B5EF4-FFF2-40B4-BE49-F238E27FC236}">
                  <a16:creationId xmlns:a16="http://schemas.microsoft.com/office/drawing/2014/main" id="{35D16E75-AA6D-F29C-6237-0B2C5AE387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5" y="3190"/>
              <a:ext cx="723" cy="130"/>
              <a:chOff x="1945" y="3182"/>
              <a:chExt cx="723" cy="198"/>
            </a:xfrm>
          </p:grpSpPr>
          <p:sp>
            <p:nvSpPr>
              <p:cNvPr id="142383" name="Line 47">
                <a:extLst>
                  <a:ext uri="{FF2B5EF4-FFF2-40B4-BE49-F238E27FC236}">
                    <a16:creationId xmlns:a16="http://schemas.microsoft.com/office/drawing/2014/main" id="{093204F6-6CDA-79CB-224D-1B8498C15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32" y="3246"/>
                <a:ext cx="22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84" name="Line 48">
                <a:extLst>
                  <a:ext uri="{FF2B5EF4-FFF2-40B4-BE49-F238E27FC236}">
                    <a16:creationId xmlns:a16="http://schemas.microsoft.com/office/drawing/2014/main" id="{A1EE6D60-D413-06BF-8535-4F1F7E0AD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444" y="3226"/>
                <a:ext cx="70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85" name="Line 49">
                <a:extLst>
                  <a:ext uri="{FF2B5EF4-FFF2-40B4-BE49-F238E27FC236}">
                    <a16:creationId xmlns:a16="http://schemas.microsoft.com/office/drawing/2014/main" id="{E987EECF-7065-FC49-5DC0-10075AEF6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6" y="3184"/>
                <a:ext cx="142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86" name="Line 50">
                <a:extLst>
                  <a:ext uri="{FF2B5EF4-FFF2-40B4-BE49-F238E27FC236}">
                    <a16:creationId xmlns:a16="http://schemas.microsoft.com/office/drawing/2014/main" id="{1A1282FF-4684-88CD-559A-0E80EADB6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4" y="3207"/>
                <a:ext cx="108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87" name="Line 51">
                <a:extLst>
                  <a:ext uri="{FF2B5EF4-FFF2-40B4-BE49-F238E27FC236}">
                    <a16:creationId xmlns:a16="http://schemas.microsoft.com/office/drawing/2014/main" id="{B29A197F-934E-0A7A-22B1-2352C02160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393" y="3239"/>
                <a:ext cx="43" cy="1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88" name="Line 52">
                <a:extLst>
                  <a:ext uri="{FF2B5EF4-FFF2-40B4-BE49-F238E27FC236}">
                    <a16:creationId xmlns:a16="http://schemas.microsoft.com/office/drawing/2014/main" id="{1477F010-7BE6-8874-EAB3-552339380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9" y="3244"/>
                <a:ext cx="22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89" name="Line 53">
                <a:extLst>
                  <a:ext uri="{FF2B5EF4-FFF2-40B4-BE49-F238E27FC236}">
                    <a16:creationId xmlns:a16="http://schemas.microsoft.com/office/drawing/2014/main" id="{7446AC45-C285-F9B6-BFD1-5F8E40562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9" y="3224"/>
                <a:ext cx="70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90" name="Line 54">
                <a:extLst>
                  <a:ext uri="{FF2B5EF4-FFF2-40B4-BE49-F238E27FC236}">
                    <a16:creationId xmlns:a16="http://schemas.microsoft.com/office/drawing/2014/main" id="{3EE1DEDB-7726-518F-A913-75D4D5F7F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45" y="3182"/>
                <a:ext cx="142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91" name="Line 55">
                <a:extLst>
                  <a:ext uri="{FF2B5EF4-FFF2-40B4-BE49-F238E27FC236}">
                    <a16:creationId xmlns:a16="http://schemas.microsoft.com/office/drawing/2014/main" id="{25199A5F-F035-3465-6216-5A365E50E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1" y="3205"/>
                <a:ext cx="108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392" name="Line 56">
                <a:extLst>
                  <a:ext uri="{FF2B5EF4-FFF2-40B4-BE49-F238E27FC236}">
                    <a16:creationId xmlns:a16="http://schemas.microsoft.com/office/drawing/2014/main" id="{61CEFA97-80DD-4FC5-051E-C2DAB01B5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77" y="3237"/>
                <a:ext cx="43" cy="1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142393" name="Group 57">
            <a:extLst>
              <a:ext uri="{FF2B5EF4-FFF2-40B4-BE49-F238E27FC236}">
                <a16:creationId xmlns:a16="http://schemas.microsoft.com/office/drawing/2014/main" id="{D71C6B56-FF87-307B-6E95-004420AC1789}"/>
              </a:ext>
            </a:extLst>
          </p:cNvPr>
          <p:cNvGrpSpPr>
            <a:grpSpLocks/>
          </p:cNvGrpSpPr>
          <p:nvPr/>
        </p:nvGrpSpPr>
        <p:grpSpPr bwMode="auto">
          <a:xfrm>
            <a:off x="6345238" y="5683250"/>
            <a:ext cx="792162" cy="849313"/>
            <a:chOff x="3997" y="3580"/>
            <a:chExt cx="499" cy="535"/>
          </a:xfrm>
        </p:grpSpPr>
        <p:sp>
          <p:nvSpPr>
            <p:cNvPr id="142394" name="Oval 58">
              <a:extLst>
                <a:ext uri="{FF2B5EF4-FFF2-40B4-BE49-F238E27FC236}">
                  <a16:creationId xmlns:a16="http://schemas.microsoft.com/office/drawing/2014/main" id="{DE954559-B05B-C6A5-FBFD-EBEC6FC6D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3655"/>
              <a:ext cx="499" cy="46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42395" name="Group 59">
              <a:extLst>
                <a:ext uri="{FF2B5EF4-FFF2-40B4-BE49-F238E27FC236}">
                  <a16:creationId xmlns:a16="http://schemas.microsoft.com/office/drawing/2014/main" id="{6D698B48-4F3D-F6F1-5EF7-E7C78F06F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2" y="3804"/>
              <a:ext cx="309" cy="53"/>
              <a:chOff x="4092" y="3804"/>
              <a:chExt cx="309" cy="53"/>
            </a:xfrm>
          </p:grpSpPr>
          <p:grpSp>
            <p:nvGrpSpPr>
              <p:cNvPr id="142396" name="Group 60">
                <a:extLst>
                  <a:ext uri="{FF2B5EF4-FFF2-40B4-BE49-F238E27FC236}">
                    <a16:creationId xmlns:a16="http://schemas.microsoft.com/office/drawing/2014/main" id="{50BBDED2-E0C1-2229-D9C7-1D2E8E0817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13" y="3823"/>
                <a:ext cx="86" cy="34"/>
                <a:chOff x="4113" y="3823"/>
                <a:chExt cx="86" cy="34"/>
              </a:xfrm>
            </p:grpSpPr>
            <p:sp>
              <p:nvSpPr>
                <p:cNvPr id="142397" name="Oval 61">
                  <a:extLst>
                    <a:ext uri="{FF2B5EF4-FFF2-40B4-BE49-F238E27FC236}">
                      <a16:creationId xmlns:a16="http://schemas.microsoft.com/office/drawing/2014/main" id="{08D5A3CE-48AA-BE6B-BEC3-D563C84134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113" y="3823"/>
                  <a:ext cx="86" cy="3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398" name="Oval 62">
                  <a:extLst>
                    <a:ext uri="{FF2B5EF4-FFF2-40B4-BE49-F238E27FC236}">
                      <a16:creationId xmlns:a16="http://schemas.microsoft.com/office/drawing/2014/main" id="{0E809C56-4555-8006-6A1A-32F47676CA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140" y="3823"/>
                  <a:ext cx="32" cy="34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399" name="Oval 63">
                  <a:extLst>
                    <a:ext uri="{FF2B5EF4-FFF2-40B4-BE49-F238E27FC236}">
                      <a16:creationId xmlns:a16="http://schemas.microsoft.com/office/drawing/2014/main" id="{7C4D1D72-01B9-75F4-1484-CA36EE0B6C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151" y="383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42400" name="Group 64">
                <a:extLst>
                  <a:ext uri="{FF2B5EF4-FFF2-40B4-BE49-F238E27FC236}">
                    <a16:creationId xmlns:a16="http://schemas.microsoft.com/office/drawing/2014/main" id="{B3F255CF-2093-2C2C-9381-58AE9A5BCB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092" y="3804"/>
                <a:ext cx="129" cy="23"/>
                <a:chOff x="1945" y="3182"/>
                <a:chExt cx="723" cy="198"/>
              </a:xfrm>
            </p:grpSpPr>
            <p:sp>
              <p:nvSpPr>
                <p:cNvPr id="142401" name="Line 65">
                  <a:extLst>
                    <a:ext uri="{FF2B5EF4-FFF2-40B4-BE49-F238E27FC236}">
                      <a16:creationId xmlns:a16="http://schemas.microsoft.com/office/drawing/2014/main" id="{751EC219-8ADC-D1CB-D232-7CB16C4CFC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32" y="3246"/>
                  <a:ext cx="22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02" name="Line 66">
                  <a:extLst>
                    <a:ext uri="{FF2B5EF4-FFF2-40B4-BE49-F238E27FC236}">
                      <a16:creationId xmlns:a16="http://schemas.microsoft.com/office/drawing/2014/main" id="{84C3A083-B14B-76B9-8BC2-B3FFB56D1A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444" y="3226"/>
                  <a:ext cx="70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03" name="Line 67">
                  <a:extLst>
                    <a:ext uri="{FF2B5EF4-FFF2-40B4-BE49-F238E27FC236}">
                      <a16:creationId xmlns:a16="http://schemas.microsoft.com/office/drawing/2014/main" id="{573DA699-A2EE-58E0-9DDD-060B50654D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6" y="3184"/>
                  <a:ext cx="142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04" name="Line 68">
                  <a:extLst>
                    <a:ext uri="{FF2B5EF4-FFF2-40B4-BE49-F238E27FC236}">
                      <a16:creationId xmlns:a16="http://schemas.microsoft.com/office/drawing/2014/main" id="{172B1083-E743-B3C4-575A-0DA985E1AD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84" y="3207"/>
                  <a:ext cx="108" cy="1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05" name="Line 69">
                  <a:extLst>
                    <a:ext uri="{FF2B5EF4-FFF2-40B4-BE49-F238E27FC236}">
                      <a16:creationId xmlns:a16="http://schemas.microsoft.com/office/drawing/2014/main" id="{5BCE8BFE-B761-3440-7544-695F7B9ACC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93" y="3239"/>
                  <a:ext cx="43" cy="1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06" name="Line 70">
                  <a:extLst>
                    <a:ext uri="{FF2B5EF4-FFF2-40B4-BE49-F238E27FC236}">
                      <a16:creationId xmlns:a16="http://schemas.microsoft.com/office/drawing/2014/main" id="{72915996-060A-45B5-7695-F8D01B1194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9" y="3244"/>
                  <a:ext cx="22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07" name="Line 71">
                  <a:extLst>
                    <a:ext uri="{FF2B5EF4-FFF2-40B4-BE49-F238E27FC236}">
                      <a16:creationId xmlns:a16="http://schemas.microsoft.com/office/drawing/2014/main" id="{38642A83-24C8-FB12-5C1D-99B48232F4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99" y="3224"/>
                  <a:ext cx="70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08" name="Line 72">
                  <a:extLst>
                    <a:ext uri="{FF2B5EF4-FFF2-40B4-BE49-F238E27FC236}">
                      <a16:creationId xmlns:a16="http://schemas.microsoft.com/office/drawing/2014/main" id="{6E6D82F9-5C1C-F3A8-F3B3-B29DD07ADC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45" y="3182"/>
                  <a:ext cx="142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09" name="Line 73">
                  <a:extLst>
                    <a:ext uri="{FF2B5EF4-FFF2-40B4-BE49-F238E27FC236}">
                      <a16:creationId xmlns:a16="http://schemas.microsoft.com/office/drawing/2014/main" id="{48E27F58-01BE-C58E-5C85-37905786F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21" y="3205"/>
                  <a:ext cx="108" cy="1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10" name="Line 74">
                  <a:extLst>
                    <a:ext uri="{FF2B5EF4-FFF2-40B4-BE49-F238E27FC236}">
                      <a16:creationId xmlns:a16="http://schemas.microsoft.com/office/drawing/2014/main" id="{611D98FD-6272-04A3-9A8F-7DA0DCA573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77" y="3237"/>
                  <a:ext cx="43" cy="1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42411" name="Group 75">
                <a:extLst>
                  <a:ext uri="{FF2B5EF4-FFF2-40B4-BE49-F238E27FC236}">
                    <a16:creationId xmlns:a16="http://schemas.microsoft.com/office/drawing/2014/main" id="{9AABC5E5-7C80-C52E-AE37-D4CC3E67F4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3" y="3823"/>
                <a:ext cx="86" cy="34"/>
                <a:chOff x="4293" y="3823"/>
                <a:chExt cx="86" cy="34"/>
              </a:xfrm>
            </p:grpSpPr>
            <p:sp>
              <p:nvSpPr>
                <p:cNvPr id="142412" name="Oval 76">
                  <a:extLst>
                    <a:ext uri="{FF2B5EF4-FFF2-40B4-BE49-F238E27FC236}">
                      <a16:creationId xmlns:a16="http://schemas.microsoft.com/office/drawing/2014/main" id="{A9F5F853-3D95-2A3E-D1A9-9AF64488D4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293" y="3823"/>
                  <a:ext cx="86" cy="34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13" name="Oval 77">
                  <a:extLst>
                    <a:ext uri="{FF2B5EF4-FFF2-40B4-BE49-F238E27FC236}">
                      <a16:creationId xmlns:a16="http://schemas.microsoft.com/office/drawing/2014/main" id="{67548932-0220-E9A0-A2B7-5D29E35A0E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320" y="3823"/>
                  <a:ext cx="32" cy="34"/>
                </a:xfrm>
                <a:prstGeom prst="ellipse">
                  <a:avLst/>
                </a:prstGeom>
                <a:solidFill>
                  <a:schemeClr val="hlink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14" name="Oval 78">
                  <a:extLst>
                    <a:ext uri="{FF2B5EF4-FFF2-40B4-BE49-F238E27FC236}">
                      <a16:creationId xmlns:a16="http://schemas.microsoft.com/office/drawing/2014/main" id="{9D8AD1D7-EDB5-E6E4-0466-71C3C38D4E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4331" y="3834"/>
                  <a:ext cx="10" cy="12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42415" name="Group 79">
                <a:extLst>
                  <a:ext uri="{FF2B5EF4-FFF2-40B4-BE49-F238E27FC236}">
                    <a16:creationId xmlns:a16="http://schemas.microsoft.com/office/drawing/2014/main" id="{0448BE6E-5118-24C3-2F1F-3679BE9BD6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272" y="3804"/>
                <a:ext cx="129" cy="23"/>
                <a:chOff x="1945" y="3182"/>
                <a:chExt cx="723" cy="198"/>
              </a:xfrm>
            </p:grpSpPr>
            <p:sp>
              <p:nvSpPr>
                <p:cNvPr id="142416" name="Line 80">
                  <a:extLst>
                    <a:ext uri="{FF2B5EF4-FFF2-40B4-BE49-F238E27FC236}">
                      <a16:creationId xmlns:a16="http://schemas.microsoft.com/office/drawing/2014/main" id="{0CCC56DD-2A71-6B87-698F-F67185287D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32" y="3246"/>
                  <a:ext cx="22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17" name="Line 81">
                  <a:extLst>
                    <a:ext uri="{FF2B5EF4-FFF2-40B4-BE49-F238E27FC236}">
                      <a16:creationId xmlns:a16="http://schemas.microsoft.com/office/drawing/2014/main" id="{815B4F73-B75A-F14F-3304-14B89A479B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444" y="3226"/>
                  <a:ext cx="70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18" name="Line 82">
                  <a:extLst>
                    <a:ext uri="{FF2B5EF4-FFF2-40B4-BE49-F238E27FC236}">
                      <a16:creationId xmlns:a16="http://schemas.microsoft.com/office/drawing/2014/main" id="{1C46348F-0DF2-5A47-1453-5719FAF438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26" y="3184"/>
                  <a:ext cx="142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19" name="Line 83">
                  <a:extLst>
                    <a:ext uri="{FF2B5EF4-FFF2-40B4-BE49-F238E27FC236}">
                      <a16:creationId xmlns:a16="http://schemas.microsoft.com/office/drawing/2014/main" id="{018AA15D-98A8-154E-5A94-F5000FBC2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84" y="3207"/>
                  <a:ext cx="108" cy="1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20" name="Line 84">
                  <a:extLst>
                    <a:ext uri="{FF2B5EF4-FFF2-40B4-BE49-F238E27FC236}">
                      <a16:creationId xmlns:a16="http://schemas.microsoft.com/office/drawing/2014/main" id="{62A98B8B-A458-D084-FFFB-E66AD569A6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393" y="3239"/>
                  <a:ext cx="43" cy="1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21" name="Line 85">
                  <a:extLst>
                    <a:ext uri="{FF2B5EF4-FFF2-40B4-BE49-F238E27FC236}">
                      <a16:creationId xmlns:a16="http://schemas.microsoft.com/office/drawing/2014/main" id="{7159FE54-0807-8440-6836-777EF2E305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9" y="3244"/>
                  <a:ext cx="22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22" name="Line 86">
                  <a:extLst>
                    <a:ext uri="{FF2B5EF4-FFF2-40B4-BE49-F238E27FC236}">
                      <a16:creationId xmlns:a16="http://schemas.microsoft.com/office/drawing/2014/main" id="{6189C22A-B41C-7198-9393-1E54314274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099" y="3224"/>
                  <a:ext cx="70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23" name="Line 87">
                  <a:extLst>
                    <a:ext uri="{FF2B5EF4-FFF2-40B4-BE49-F238E27FC236}">
                      <a16:creationId xmlns:a16="http://schemas.microsoft.com/office/drawing/2014/main" id="{9C085069-B775-5741-7CDA-29522CD5BA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45" y="3182"/>
                  <a:ext cx="142" cy="1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24" name="Line 88">
                  <a:extLst>
                    <a:ext uri="{FF2B5EF4-FFF2-40B4-BE49-F238E27FC236}">
                      <a16:creationId xmlns:a16="http://schemas.microsoft.com/office/drawing/2014/main" id="{F904E956-7E54-3D13-322B-BA70876F6B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21" y="3205"/>
                  <a:ext cx="108" cy="11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425" name="Line 89">
                  <a:extLst>
                    <a:ext uri="{FF2B5EF4-FFF2-40B4-BE49-F238E27FC236}">
                      <a16:creationId xmlns:a16="http://schemas.microsoft.com/office/drawing/2014/main" id="{231E3CB8-9C17-C51F-EA35-1EB287DE24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77" y="3237"/>
                  <a:ext cx="43" cy="1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42426" name="Line 90">
              <a:extLst>
                <a:ext uri="{FF2B5EF4-FFF2-40B4-BE49-F238E27FC236}">
                  <a16:creationId xmlns:a16="http://schemas.microsoft.com/office/drawing/2014/main" id="{93F7AC53-0FA7-DD4C-72E9-6216A0DAF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3870"/>
              <a:ext cx="44" cy="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42427" name="Group 91">
              <a:extLst>
                <a:ext uri="{FF2B5EF4-FFF2-40B4-BE49-F238E27FC236}">
                  <a16:creationId xmlns:a16="http://schemas.microsoft.com/office/drawing/2014/main" id="{10EA4C69-DEA6-7F17-B930-09B3360BEA6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148" y="3972"/>
              <a:ext cx="198" cy="49"/>
              <a:chOff x="3728" y="3496"/>
              <a:chExt cx="323" cy="66"/>
            </a:xfrm>
          </p:grpSpPr>
          <p:sp>
            <p:nvSpPr>
              <p:cNvPr id="142428" name="Arc 92">
                <a:extLst>
                  <a:ext uri="{FF2B5EF4-FFF2-40B4-BE49-F238E27FC236}">
                    <a16:creationId xmlns:a16="http://schemas.microsoft.com/office/drawing/2014/main" id="{4E4D046A-0B2E-E065-7724-C2CFF389A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3496"/>
                <a:ext cx="161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586"/>
                  <a:gd name="T1" fmla="*/ 0 h 21600"/>
                  <a:gd name="T2" fmla="*/ 19586 w 19586"/>
                  <a:gd name="T3" fmla="*/ 12493 h 21600"/>
                  <a:gd name="T4" fmla="*/ 0 w 1958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86" h="21600" fill="none" extrusionOk="0">
                    <a:moveTo>
                      <a:pt x="0" y="0"/>
                    </a:moveTo>
                    <a:cubicBezTo>
                      <a:pt x="8402" y="0"/>
                      <a:pt x="16043" y="4873"/>
                      <a:pt x="19586" y="12492"/>
                    </a:cubicBezTo>
                  </a:path>
                  <a:path w="19586" h="21600" stroke="0" extrusionOk="0">
                    <a:moveTo>
                      <a:pt x="0" y="0"/>
                    </a:moveTo>
                    <a:cubicBezTo>
                      <a:pt x="8402" y="0"/>
                      <a:pt x="16043" y="4873"/>
                      <a:pt x="19586" y="12492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429" name="Arc 93">
                <a:extLst>
                  <a:ext uri="{FF2B5EF4-FFF2-40B4-BE49-F238E27FC236}">
                    <a16:creationId xmlns:a16="http://schemas.microsoft.com/office/drawing/2014/main" id="{CB7188E0-F4FB-6D2B-6FD3-721A397795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28" y="3496"/>
                <a:ext cx="161" cy="6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586"/>
                  <a:gd name="T1" fmla="*/ 0 h 21600"/>
                  <a:gd name="T2" fmla="*/ 19586 w 19586"/>
                  <a:gd name="T3" fmla="*/ 12493 h 21600"/>
                  <a:gd name="T4" fmla="*/ 0 w 1958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586" h="21600" fill="none" extrusionOk="0">
                    <a:moveTo>
                      <a:pt x="0" y="0"/>
                    </a:moveTo>
                    <a:cubicBezTo>
                      <a:pt x="8402" y="0"/>
                      <a:pt x="16043" y="4873"/>
                      <a:pt x="19586" y="12492"/>
                    </a:cubicBezTo>
                  </a:path>
                  <a:path w="19586" h="21600" stroke="0" extrusionOk="0">
                    <a:moveTo>
                      <a:pt x="0" y="0"/>
                    </a:moveTo>
                    <a:cubicBezTo>
                      <a:pt x="8402" y="0"/>
                      <a:pt x="16043" y="4873"/>
                      <a:pt x="19586" y="12492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42430" name="Group 94">
              <a:extLst>
                <a:ext uri="{FF2B5EF4-FFF2-40B4-BE49-F238E27FC236}">
                  <a16:creationId xmlns:a16="http://schemas.microsoft.com/office/drawing/2014/main" id="{E36CB412-E0BF-0B91-7BCC-87015B10EF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4" y="3580"/>
              <a:ext cx="115" cy="116"/>
              <a:chOff x="4184" y="3580"/>
              <a:chExt cx="115" cy="116"/>
            </a:xfrm>
          </p:grpSpPr>
          <p:sp>
            <p:nvSpPr>
              <p:cNvPr id="142431" name="Line 95">
                <a:extLst>
                  <a:ext uri="{FF2B5EF4-FFF2-40B4-BE49-F238E27FC236}">
                    <a16:creationId xmlns:a16="http://schemas.microsoft.com/office/drawing/2014/main" id="{06919396-6054-DCF1-2847-EFA865C93E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4" y="3582"/>
                <a:ext cx="34" cy="111"/>
              </a:xfrm>
              <a:prstGeom prst="line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432" name="Line 96">
                <a:extLst>
                  <a:ext uri="{FF2B5EF4-FFF2-40B4-BE49-F238E27FC236}">
                    <a16:creationId xmlns:a16="http://schemas.microsoft.com/office/drawing/2014/main" id="{8D59DAB7-429B-5A50-5340-AFA2D0BE7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0" y="3580"/>
                <a:ext cx="34" cy="111"/>
              </a:xfrm>
              <a:prstGeom prst="line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433" name="Line 97">
                <a:extLst>
                  <a:ext uri="{FF2B5EF4-FFF2-40B4-BE49-F238E27FC236}">
                    <a16:creationId xmlns:a16="http://schemas.microsoft.com/office/drawing/2014/main" id="{0BFEF6F5-D8EA-A447-6443-0D5F9D7FC7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7" y="3582"/>
                <a:ext cx="34" cy="111"/>
              </a:xfrm>
              <a:prstGeom prst="line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2434" name="Line 98">
                <a:extLst>
                  <a:ext uri="{FF2B5EF4-FFF2-40B4-BE49-F238E27FC236}">
                    <a16:creationId xmlns:a16="http://schemas.microsoft.com/office/drawing/2014/main" id="{5E7FB272-AC69-E6F6-0B56-524ABAA43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5" y="3585"/>
                <a:ext cx="34" cy="111"/>
              </a:xfrm>
              <a:prstGeom prst="line">
                <a:avLst/>
              </a:prstGeom>
              <a:noFill/>
              <a:ln w="19050">
                <a:solidFill>
                  <a:srgbClr val="66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pic>
        <p:nvPicPr>
          <p:cNvPr id="142435" name="Picture 99">
            <a:extLst>
              <a:ext uri="{FF2B5EF4-FFF2-40B4-BE49-F238E27FC236}">
                <a16:creationId xmlns:a16="http://schemas.microsoft.com/office/drawing/2014/main" id="{4FD4F357-2AB5-8473-BA30-A51893575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963988"/>
            <a:ext cx="26606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525" name="Picture 189">
            <a:extLst>
              <a:ext uri="{FF2B5EF4-FFF2-40B4-BE49-F238E27FC236}">
                <a16:creationId xmlns:a16="http://schemas.microsoft.com/office/drawing/2014/main" id="{1F31DD3E-6EF8-37DB-923D-0A946D025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588" y="4038600"/>
            <a:ext cx="366712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526" name="Picture 190">
            <a:extLst>
              <a:ext uri="{FF2B5EF4-FFF2-40B4-BE49-F238E27FC236}">
                <a16:creationId xmlns:a16="http://schemas.microsoft.com/office/drawing/2014/main" id="{2E3C7B89-BF21-D791-E829-093756E0B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949700"/>
            <a:ext cx="484188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527" name="Picture 191">
            <a:extLst>
              <a:ext uri="{FF2B5EF4-FFF2-40B4-BE49-F238E27FC236}">
                <a16:creationId xmlns:a16="http://schemas.microsoft.com/office/drawing/2014/main" id="{592610E5-8723-96E0-A0A8-265D7BE3F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4038600"/>
            <a:ext cx="366713" cy="64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528" name="Picture 192">
            <a:extLst>
              <a:ext uri="{FF2B5EF4-FFF2-40B4-BE49-F238E27FC236}">
                <a16:creationId xmlns:a16="http://schemas.microsoft.com/office/drawing/2014/main" id="{859C25D2-6824-3D6F-B104-B308CF66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13" y="3962400"/>
            <a:ext cx="484187" cy="54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2531" name="Group 195">
            <a:extLst>
              <a:ext uri="{FF2B5EF4-FFF2-40B4-BE49-F238E27FC236}">
                <a16:creationId xmlns:a16="http://schemas.microsoft.com/office/drawing/2014/main" id="{CC34ADB2-E2EE-CC0A-A289-85389AA5FB13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3240088"/>
            <a:ext cx="1905000" cy="2514600"/>
            <a:chOff x="4398" y="2041"/>
            <a:chExt cx="1200" cy="1584"/>
          </a:xfrm>
        </p:grpSpPr>
        <p:sp>
          <p:nvSpPr>
            <p:cNvPr id="142341" name="AutoShape 5">
              <a:extLst>
                <a:ext uri="{FF2B5EF4-FFF2-40B4-BE49-F238E27FC236}">
                  <a16:creationId xmlns:a16="http://schemas.microsoft.com/office/drawing/2014/main" id="{88316CFA-B7C9-768D-46F3-A6403698F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8" y="2041"/>
              <a:ext cx="1200" cy="1584"/>
            </a:xfrm>
            <a:prstGeom prst="cloudCallout">
              <a:avLst>
                <a:gd name="adj1" fmla="val -41000"/>
                <a:gd name="adj2" fmla="val 5543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142529" name="Picture 193">
              <a:extLst>
                <a:ext uri="{FF2B5EF4-FFF2-40B4-BE49-F238E27FC236}">
                  <a16:creationId xmlns:a16="http://schemas.microsoft.com/office/drawing/2014/main" id="{0C7D2C3A-EBF1-30FB-6848-34E18F3BD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784"/>
              <a:ext cx="231" cy="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530" name="Picture 194">
              <a:extLst>
                <a:ext uri="{FF2B5EF4-FFF2-40B4-BE49-F238E27FC236}">
                  <a16:creationId xmlns:a16="http://schemas.microsoft.com/office/drawing/2014/main" id="{8F459458-39BA-ED41-B301-B62DA76AD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8" y="2304"/>
              <a:ext cx="305" cy="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153E4340-9032-8FA4-7729-29092B620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VR motion sickness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C7F5BB4C-D833-BC26-53C1-E13E4FBEF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time delay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move head … lag … display moves</a:t>
            </a:r>
          </a:p>
          <a:p>
            <a:pPr lvl="1">
              <a:lnSpc>
                <a:spcPct val="90000"/>
              </a:lnSpc>
            </a:pPr>
            <a:r>
              <a:rPr lang="en-GB" altLang="en-US" i="1">
                <a:solidFill>
                  <a:srgbClr val="452373"/>
                </a:solidFill>
              </a:rPr>
              <a:t>conflict</a:t>
            </a:r>
            <a:r>
              <a:rPr lang="en-GB" altLang="en-US" i="1"/>
              <a:t>:</a:t>
            </a:r>
            <a:r>
              <a:rPr lang="en-GB" altLang="en-US"/>
              <a:t> head movement vs. eyes</a:t>
            </a:r>
          </a:p>
          <a:p>
            <a:pPr>
              <a:lnSpc>
                <a:spcPct val="90000"/>
              </a:lnSpc>
            </a:pPr>
            <a:r>
              <a:rPr lang="en-GB" altLang="en-US"/>
              <a:t>depth perception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headset gives different stereo distance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but all focused in same plane</a:t>
            </a:r>
          </a:p>
          <a:p>
            <a:pPr lvl="1">
              <a:lnSpc>
                <a:spcPct val="90000"/>
              </a:lnSpc>
            </a:pPr>
            <a:r>
              <a:rPr lang="en-GB" altLang="en-US" i="1">
                <a:solidFill>
                  <a:srgbClr val="452373"/>
                </a:solidFill>
              </a:rPr>
              <a:t>conflict</a:t>
            </a:r>
            <a:r>
              <a:rPr lang="en-GB" altLang="en-US" i="1"/>
              <a:t>:</a:t>
            </a:r>
            <a:r>
              <a:rPr lang="en-GB" altLang="en-US"/>
              <a:t> eye angle vs. focus</a:t>
            </a:r>
          </a:p>
          <a:p>
            <a:pPr>
              <a:lnSpc>
                <a:spcPct val="90000"/>
              </a:lnSpc>
            </a:pPr>
            <a:r>
              <a:rPr lang="en-GB" altLang="en-US"/>
              <a:t>conflicting cues =&gt; sickness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helps motivate improvements in technology</a:t>
            </a:r>
          </a:p>
        </p:txBody>
      </p:sp>
      <p:sp>
        <p:nvSpPr>
          <p:cNvPr id="144388" name="AutoShape 4">
            <a:extLst>
              <a:ext uri="{FF2B5EF4-FFF2-40B4-BE49-F238E27FC236}">
                <a16:creationId xmlns:a16="http://schemas.microsoft.com/office/drawing/2014/main" id="{E5859CBF-1A1D-7E22-7794-A18E499E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943600"/>
            <a:ext cx="685800" cy="685800"/>
          </a:xfrm>
          <a:prstGeom prst="smileyFace">
            <a:avLst>
              <a:gd name="adj" fmla="val -4653"/>
            </a:avLst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A164CDC7-7132-CAB2-F3F6-59E27FE48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simulators and VR caves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25AD0C6-12F2-3590-A6D2-F305F1087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124200"/>
          </a:xfrm>
        </p:spPr>
        <p:txBody>
          <a:bodyPr/>
          <a:lstStyle/>
          <a:p>
            <a:r>
              <a:rPr lang="en-US" altLang="en-US"/>
              <a:t>scenes projected on walls</a:t>
            </a:r>
          </a:p>
          <a:p>
            <a:r>
              <a:rPr lang="en-US" altLang="en-US"/>
              <a:t>realistic environment</a:t>
            </a:r>
          </a:p>
          <a:p>
            <a:r>
              <a:rPr lang="en-US" altLang="en-US"/>
              <a:t>hydraulic rams!</a:t>
            </a:r>
          </a:p>
          <a:p>
            <a:r>
              <a:rPr lang="en-US" altLang="en-US"/>
              <a:t>real controls</a:t>
            </a:r>
          </a:p>
          <a:p>
            <a:r>
              <a:rPr lang="en-US" altLang="en-US"/>
              <a:t>other people</a:t>
            </a:r>
            <a:endParaRPr lang="en-GB" altLang="en-US"/>
          </a:p>
        </p:txBody>
      </p:sp>
      <p:grpSp>
        <p:nvGrpSpPr>
          <p:cNvPr id="145412" name="Group 4">
            <a:extLst>
              <a:ext uri="{FF2B5EF4-FFF2-40B4-BE49-F238E27FC236}">
                <a16:creationId xmlns:a16="http://schemas.microsoft.com/office/drawing/2014/main" id="{05E43876-74DB-2136-8BD5-EDC450411A89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17938"/>
            <a:ext cx="4953000" cy="2381250"/>
            <a:chOff x="1136" y="1603"/>
            <a:chExt cx="3598" cy="1642"/>
          </a:xfrm>
        </p:grpSpPr>
        <p:sp>
          <p:nvSpPr>
            <p:cNvPr id="145413" name="AutoShape 5">
              <a:extLst>
                <a:ext uri="{FF2B5EF4-FFF2-40B4-BE49-F238E27FC236}">
                  <a16:creationId xmlns:a16="http://schemas.microsoft.com/office/drawing/2014/main" id="{979AB342-8214-F823-F747-34985BBC34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136" y="2860"/>
              <a:ext cx="3568" cy="373"/>
            </a:xfrm>
            <a:custGeom>
              <a:avLst/>
              <a:gdLst>
                <a:gd name="G0" fmla="+- 6173 0 0"/>
                <a:gd name="G1" fmla="+- 21600 0 6173"/>
                <a:gd name="G2" fmla="*/ 6173 1 2"/>
                <a:gd name="G3" fmla="+- 21600 0 G2"/>
                <a:gd name="G4" fmla="+/ 6173 21600 2"/>
                <a:gd name="G5" fmla="+/ G1 0 2"/>
                <a:gd name="G6" fmla="*/ 21600 21600 6173"/>
                <a:gd name="G7" fmla="*/ G6 1 2"/>
                <a:gd name="G8" fmla="+- 21600 0 G7"/>
                <a:gd name="G9" fmla="*/ 21600 1 2"/>
                <a:gd name="G10" fmla="+- 6173 0 G9"/>
                <a:gd name="G11" fmla="?: G10 G8 0"/>
                <a:gd name="G12" fmla="?: G10 G7 21600"/>
                <a:gd name="T0" fmla="*/ 18513 w 21600"/>
                <a:gd name="T1" fmla="*/ 10800 h 21600"/>
                <a:gd name="T2" fmla="*/ 10800 w 21600"/>
                <a:gd name="T3" fmla="*/ 21600 h 21600"/>
                <a:gd name="T4" fmla="*/ 3087 w 21600"/>
                <a:gd name="T5" fmla="*/ 10800 h 21600"/>
                <a:gd name="T6" fmla="*/ 10800 w 21600"/>
                <a:gd name="T7" fmla="*/ 0 h 21600"/>
                <a:gd name="T8" fmla="*/ 4887 w 21600"/>
                <a:gd name="T9" fmla="*/ 4887 h 21600"/>
                <a:gd name="T10" fmla="*/ 16713 w 21600"/>
                <a:gd name="T11" fmla="*/ 1671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173" y="21600"/>
                  </a:lnTo>
                  <a:lnTo>
                    <a:pt x="15427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14" name="Rectangle 6">
              <a:extLst>
                <a:ext uri="{FF2B5EF4-FFF2-40B4-BE49-F238E27FC236}">
                  <a16:creationId xmlns:a16="http://schemas.microsoft.com/office/drawing/2014/main" id="{F8348C8C-36B1-FDC3-1521-0A462BA76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937"/>
              <a:ext cx="1437" cy="6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45415" name="Group 7">
              <a:extLst>
                <a:ext uri="{FF2B5EF4-FFF2-40B4-BE49-F238E27FC236}">
                  <a16:creationId xmlns:a16="http://schemas.microsoft.com/office/drawing/2014/main" id="{40F7FFE0-DDD0-AD8F-64B7-61309B7849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5" y="1603"/>
              <a:ext cx="986" cy="1294"/>
              <a:chOff x="4036" y="2135"/>
              <a:chExt cx="1107" cy="1294"/>
            </a:xfrm>
          </p:grpSpPr>
          <p:sp>
            <p:nvSpPr>
              <p:cNvPr id="145416" name="AutoShape 8">
                <a:extLst>
                  <a:ext uri="{FF2B5EF4-FFF2-40B4-BE49-F238E27FC236}">
                    <a16:creationId xmlns:a16="http://schemas.microsoft.com/office/drawing/2014/main" id="{7887C18F-B9DC-AEFC-7D40-49008A78A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943" y="2228"/>
                <a:ext cx="1294" cy="110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aphicFrame>
            <p:nvGraphicFramePr>
              <p:cNvPr id="145417" name="Object 9">
                <a:extLst>
                  <a:ext uri="{FF2B5EF4-FFF2-40B4-BE49-F238E27FC236}">
                    <a16:creationId xmlns:a16="http://schemas.microsoft.com/office/drawing/2014/main" id="{1B40A73A-B22E-C5D0-72C7-622B558CAE6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8" y="2446"/>
              <a:ext cx="457" cy="6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" imgW="7143750" imgH="7143750" progId="MS_ClipArt_Gallery.2">
                      <p:embed/>
                    </p:oleObj>
                  </mc:Choice>
                  <mc:Fallback>
                    <p:oleObj name="Clip" r:id="rId2" imgW="7143750" imgH="7143750" progId="MS_ClipArt_Gallery.2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8" y="2446"/>
                            <a:ext cx="457" cy="6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5418" name="AutoShape 10">
              <a:extLst>
                <a:ext uri="{FF2B5EF4-FFF2-40B4-BE49-F238E27FC236}">
                  <a16:creationId xmlns:a16="http://schemas.microsoft.com/office/drawing/2014/main" id="{183A5AC5-D7A6-B5A9-7F59-A5635B1D03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1018" y="1776"/>
              <a:ext cx="1294" cy="98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45419" name="Object 11">
              <a:extLst>
                <a:ext uri="{FF2B5EF4-FFF2-40B4-BE49-F238E27FC236}">
                  <a16:creationId xmlns:a16="http://schemas.microsoft.com/office/drawing/2014/main" id="{2A8BD99F-BB4C-EC96-A124-3284309213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19" y="2046"/>
            <a:ext cx="289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7143750" imgH="7143750" progId="MS_ClipArt_Gallery.2">
                    <p:embed/>
                  </p:oleObj>
                </mc:Choice>
                <mc:Fallback>
                  <p:oleObj name="Clip" r:id="rId4" imgW="7143750" imgH="7143750" progId="MS_ClipArt_Gallery.2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046"/>
                          <a:ext cx="289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5420" name="Group 12">
              <a:extLst>
                <a:ext uri="{FF2B5EF4-FFF2-40B4-BE49-F238E27FC236}">
                  <a16:creationId xmlns:a16="http://schemas.microsoft.com/office/drawing/2014/main" id="{A42A4065-09BA-A642-32D3-C14B68285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2533"/>
              <a:ext cx="3519" cy="525"/>
              <a:chOff x="1202" y="2533"/>
              <a:chExt cx="3519" cy="525"/>
            </a:xfrm>
          </p:grpSpPr>
          <p:grpSp>
            <p:nvGrpSpPr>
              <p:cNvPr id="145421" name="Group 13">
                <a:extLst>
                  <a:ext uri="{FF2B5EF4-FFF2-40B4-BE49-F238E27FC236}">
                    <a16:creationId xmlns:a16="http://schemas.microsoft.com/office/drawing/2014/main" id="{71316D71-3054-B85D-E923-702C73DA53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2" y="2692"/>
                <a:ext cx="1296" cy="361"/>
                <a:chOff x="1202" y="2723"/>
                <a:chExt cx="1296" cy="315"/>
              </a:xfrm>
            </p:grpSpPr>
            <p:sp>
              <p:nvSpPr>
                <p:cNvPr id="145422" name="Rectangle 14">
                  <a:extLst>
                    <a:ext uri="{FF2B5EF4-FFF2-40B4-BE49-F238E27FC236}">
                      <a16:creationId xmlns:a16="http://schemas.microsoft.com/office/drawing/2014/main" id="{2C752EC2-637F-CC18-CD1B-9119650422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184161">
                  <a:off x="1202" y="2723"/>
                  <a:ext cx="1046" cy="23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423" name="Rectangle 15">
                  <a:extLst>
                    <a:ext uri="{FF2B5EF4-FFF2-40B4-BE49-F238E27FC236}">
                      <a16:creationId xmlns:a16="http://schemas.microsoft.com/office/drawing/2014/main" id="{E57D0937-EDAF-9A56-3255-C5FB9C591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184161">
                  <a:off x="1380" y="2793"/>
                  <a:ext cx="1118" cy="245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45424" name="Group 16">
                <a:extLst>
                  <a:ext uri="{FF2B5EF4-FFF2-40B4-BE49-F238E27FC236}">
                    <a16:creationId xmlns:a16="http://schemas.microsoft.com/office/drawing/2014/main" id="{6FB83A91-1720-C743-B709-5B176ABE92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425" y="2696"/>
                <a:ext cx="1296" cy="362"/>
                <a:chOff x="1202" y="2723"/>
                <a:chExt cx="1296" cy="315"/>
              </a:xfrm>
            </p:grpSpPr>
            <p:sp>
              <p:nvSpPr>
                <p:cNvPr id="145425" name="Rectangle 17">
                  <a:extLst>
                    <a:ext uri="{FF2B5EF4-FFF2-40B4-BE49-F238E27FC236}">
                      <a16:creationId xmlns:a16="http://schemas.microsoft.com/office/drawing/2014/main" id="{383A1978-732C-5567-A575-C1C755B0C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184161">
                  <a:off x="1202" y="2723"/>
                  <a:ext cx="1046" cy="230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426" name="Rectangle 18">
                  <a:extLst>
                    <a:ext uri="{FF2B5EF4-FFF2-40B4-BE49-F238E27FC236}">
                      <a16:creationId xmlns:a16="http://schemas.microsoft.com/office/drawing/2014/main" id="{6C734709-F323-C954-7F9D-545B222038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184161">
                  <a:off x="1380" y="2793"/>
                  <a:ext cx="1118" cy="245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2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5427" name="Rectangle 19">
                <a:extLst>
                  <a:ext uri="{FF2B5EF4-FFF2-40B4-BE49-F238E27FC236}">
                    <a16:creationId xmlns:a16="http://schemas.microsoft.com/office/drawing/2014/main" id="{86879146-58A2-C1F5-657B-5C4C5EAE3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4" y="2533"/>
                <a:ext cx="1629" cy="420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45428" name="AutoShape 20">
              <a:extLst>
                <a:ext uri="{FF2B5EF4-FFF2-40B4-BE49-F238E27FC236}">
                  <a16:creationId xmlns:a16="http://schemas.microsoft.com/office/drawing/2014/main" id="{8A2CCBFC-D83E-8582-77E5-EB2F3F769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" y="2868"/>
              <a:ext cx="273" cy="374"/>
            </a:xfrm>
            <a:prstGeom prst="flowChartManualInpu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29" name="AutoShape 21">
              <a:extLst>
                <a:ext uri="{FF2B5EF4-FFF2-40B4-BE49-F238E27FC236}">
                  <a16:creationId xmlns:a16="http://schemas.microsoft.com/office/drawing/2014/main" id="{9AFEC50A-19FB-5049-93F4-F376B4CD3F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70" y="2871"/>
              <a:ext cx="273" cy="374"/>
            </a:xfrm>
            <a:prstGeom prst="flowChartManualInpu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30" name="Line 22">
              <a:extLst>
                <a:ext uri="{FF2B5EF4-FFF2-40B4-BE49-F238E27FC236}">
                  <a16:creationId xmlns:a16="http://schemas.microsoft.com/office/drawing/2014/main" id="{66AA9DB4-DF9E-BC74-2F4C-A62CAFD7AC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0" y="2688"/>
              <a:ext cx="811" cy="27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31" name="Line 23">
              <a:extLst>
                <a:ext uri="{FF2B5EF4-FFF2-40B4-BE49-F238E27FC236}">
                  <a16:creationId xmlns:a16="http://schemas.microsoft.com/office/drawing/2014/main" id="{CA512553-F4E6-779E-5B10-26E66ADA5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0" y="2543"/>
              <a:ext cx="990" cy="3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32" name="Line 24">
              <a:extLst>
                <a:ext uri="{FF2B5EF4-FFF2-40B4-BE49-F238E27FC236}">
                  <a16:creationId xmlns:a16="http://schemas.microsoft.com/office/drawing/2014/main" id="{5BC40582-C8D0-E6DB-11AF-231BEE227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6" y="2525"/>
              <a:ext cx="56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33" name="Line 25">
              <a:extLst>
                <a:ext uri="{FF2B5EF4-FFF2-40B4-BE49-F238E27FC236}">
                  <a16:creationId xmlns:a16="http://schemas.microsoft.com/office/drawing/2014/main" id="{36C80B0D-FF8B-2DAF-25E8-C3CCD91C5D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80" y="2684"/>
              <a:ext cx="779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34" name="Line 26">
              <a:extLst>
                <a:ext uri="{FF2B5EF4-FFF2-40B4-BE49-F238E27FC236}">
                  <a16:creationId xmlns:a16="http://schemas.microsoft.com/office/drawing/2014/main" id="{89885AC7-285A-ED18-8908-D9EB682AD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4" y="2532"/>
              <a:ext cx="990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35" name="Line 27">
              <a:extLst>
                <a:ext uri="{FF2B5EF4-FFF2-40B4-BE49-F238E27FC236}">
                  <a16:creationId xmlns:a16="http://schemas.microsoft.com/office/drawing/2014/main" id="{4E9342C3-0270-8EF9-CAEA-28D0D1D0F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3" y="2521"/>
              <a:ext cx="66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36" name="Line 28">
              <a:extLst>
                <a:ext uri="{FF2B5EF4-FFF2-40B4-BE49-F238E27FC236}">
                  <a16:creationId xmlns:a16="http://schemas.microsoft.com/office/drawing/2014/main" id="{EA590DE9-B1BE-3779-533C-13D946978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525"/>
              <a:ext cx="1597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37" name="Line 29">
              <a:extLst>
                <a:ext uri="{FF2B5EF4-FFF2-40B4-BE49-F238E27FC236}">
                  <a16:creationId xmlns:a16="http://schemas.microsoft.com/office/drawing/2014/main" id="{A624E441-CF10-807B-6033-52FD7C37C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6" y="2685"/>
              <a:ext cx="1458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45438" name="Group 30">
              <a:extLst>
                <a:ext uri="{FF2B5EF4-FFF2-40B4-BE49-F238E27FC236}">
                  <a16:creationId xmlns:a16="http://schemas.microsoft.com/office/drawing/2014/main" id="{BEA01DB4-583B-05D4-6A6F-5D4013FCDD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3" y="2185"/>
              <a:ext cx="527" cy="856"/>
              <a:chOff x="2333" y="2185"/>
              <a:chExt cx="1150" cy="1867"/>
            </a:xfrm>
          </p:grpSpPr>
          <p:grpSp>
            <p:nvGrpSpPr>
              <p:cNvPr id="145439" name="Group 31">
                <a:extLst>
                  <a:ext uri="{FF2B5EF4-FFF2-40B4-BE49-F238E27FC236}">
                    <a16:creationId xmlns:a16="http://schemas.microsoft.com/office/drawing/2014/main" id="{AC51D097-155B-B507-5CCB-D4460A4FD9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5" y="2185"/>
                <a:ext cx="499" cy="535"/>
                <a:chOff x="3997" y="3580"/>
                <a:chExt cx="499" cy="535"/>
              </a:xfrm>
            </p:grpSpPr>
            <p:sp>
              <p:nvSpPr>
                <p:cNvPr id="145440" name="Oval 32">
                  <a:extLst>
                    <a:ext uri="{FF2B5EF4-FFF2-40B4-BE49-F238E27FC236}">
                      <a16:creationId xmlns:a16="http://schemas.microsoft.com/office/drawing/2014/main" id="{007A7F10-761C-10CE-F942-022C0A2808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7" y="3655"/>
                  <a:ext cx="499" cy="46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145441" name="Group 33">
                  <a:extLst>
                    <a:ext uri="{FF2B5EF4-FFF2-40B4-BE49-F238E27FC236}">
                      <a16:creationId xmlns:a16="http://schemas.microsoft.com/office/drawing/2014/main" id="{3A393759-EB44-0708-E2C6-FE0F71A939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92" y="3804"/>
                  <a:ext cx="309" cy="53"/>
                  <a:chOff x="4092" y="3804"/>
                  <a:chExt cx="309" cy="53"/>
                </a:xfrm>
              </p:grpSpPr>
              <p:grpSp>
                <p:nvGrpSpPr>
                  <p:cNvPr id="145442" name="Group 34">
                    <a:extLst>
                      <a:ext uri="{FF2B5EF4-FFF2-40B4-BE49-F238E27FC236}">
                        <a16:creationId xmlns:a16="http://schemas.microsoft.com/office/drawing/2014/main" id="{EFE66299-EB8B-5D3C-85EF-5A297AC06BE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13" y="3823"/>
                    <a:ext cx="86" cy="34"/>
                    <a:chOff x="4113" y="3823"/>
                    <a:chExt cx="86" cy="34"/>
                  </a:xfrm>
                </p:grpSpPr>
                <p:sp>
                  <p:nvSpPr>
                    <p:cNvPr id="145443" name="Oval 35">
                      <a:extLst>
                        <a:ext uri="{FF2B5EF4-FFF2-40B4-BE49-F238E27FC236}">
                          <a16:creationId xmlns:a16="http://schemas.microsoft.com/office/drawing/2014/main" id="{0273E597-3275-C495-09B9-4614455CAB2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13" y="3823"/>
                      <a:ext cx="86" cy="3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44" name="Oval 36">
                      <a:extLst>
                        <a:ext uri="{FF2B5EF4-FFF2-40B4-BE49-F238E27FC236}">
                          <a16:creationId xmlns:a16="http://schemas.microsoft.com/office/drawing/2014/main" id="{F318FA3D-50B8-AF94-6505-99D7853D77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40" y="3823"/>
                      <a:ext cx="32" cy="34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45" name="Oval 37">
                      <a:extLst>
                        <a:ext uri="{FF2B5EF4-FFF2-40B4-BE49-F238E27FC236}">
                          <a16:creationId xmlns:a16="http://schemas.microsoft.com/office/drawing/2014/main" id="{6CE781EC-33AC-EA60-F45F-498895D454A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51" y="3834"/>
                      <a:ext cx="10" cy="1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45446" name="Group 38">
                    <a:extLst>
                      <a:ext uri="{FF2B5EF4-FFF2-40B4-BE49-F238E27FC236}">
                        <a16:creationId xmlns:a16="http://schemas.microsoft.com/office/drawing/2014/main" id="{959FEA44-196D-19C2-8620-F11A89FFD1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V="1">
                    <a:off x="4092" y="3804"/>
                    <a:ext cx="129" cy="23"/>
                    <a:chOff x="1945" y="3182"/>
                    <a:chExt cx="723" cy="198"/>
                  </a:xfrm>
                </p:grpSpPr>
                <p:sp>
                  <p:nvSpPr>
                    <p:cNvPr id="145447" name="Line 39">
                      <a:extLst>
                        <a:ext uri="{FF2B5EF4-FFF2-40B4-BE49-F238E27FC236}">
                          <a16:creationId xmlns:a16="http://schemas.microsoft.com/office/drawing/2014/main" id="{5BB064BA-E20E-1AF9-D37F-7BD5F2D6C05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32" y="3246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48" name="Line 40">
                      <a:extLst>
                        <a:ext uri="{FF2B5EF4-FFF2-40B4-BE49-F238E27FC236}">
                          <a16:creationId xmlns:a16="http://schemas.microsoft.com/office/drawing/2014/main" id="{08C31F01-BD3D-835F-2CCA-25DF9AB6EA3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444" y="3226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49" name="Line 41">
                      <a:extLst>
                        <a:ext uri="{FF2B5EF4-FFF2-40B4-BE49-F238E27FC236}">
                          <a16:creationId xmlns:a16="http://schemas.microsoft.com/office/drawing/2014/main" id="{9A4CCB25-C634-AEAB-4202-069E9AC6624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6" y="3184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50" name="Line 42">
                      <a:extLst>
                        <a:ext uri="{FF2B5EF4-FFF2-40B4-BE49-F238E27FC236}">
                          <a16:creationId xmlns:a16="http://schemas.microsoft.com/office/drawing/2014/main" id="{5644FC6A-7A20-ECC1-2ADA-D434AB91099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4" y="3207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51" name="Line 43">
                      <a:extLst>
                        <a:ext uri="{FF2B5EF4-FFF2-40B4-BE49-F238E27FC236}">
                          <a16:creationId xmlns:a16="http://schemas.microsoft.com/office/drawing/2014/main" id="{4B54E58B-11A4-55B6-9DD9-3AF25E31BD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93" y="3239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52" name="Line 44">
                      <a:extLst>
                        <a:ext uri="{FF2B5EF4-FFF2-40B4-BE49-F238E27FC236}">
                          <a16:creationId xmlns:a16="http://schemas.microsoft.com/office/drawing/2014/main" id="{A4FB5607-C17C-8069-45E6-548979E5E34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9" y="3244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53" name="Line 45">
                      <a:extLst>
                        <a:ext uri="{FF2B5EF4-FFF2-40B4-BE49-F238E27FC236}">
                          <a16:creationId xmlns:a16="http://schemas.microsoft.com/office/drawing/2014/main" id="{18CAC39B-D7B3-D3F9-2044-66374E2B661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99" y="3224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54" name="Line 46">
                      <a:extLst>
                        <a:ext uri="{FF2B5EF4-FFF2-40B4-BE49-F238E27FC236}">
                          <a16:creationId xmlns:a16="http://schemas.microsoft.com/office/drawing/2014/main" id="{59ABA3DB-3973-8837-7A59-BD23CA975AE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45" y="3182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55" name="Line 47">
                      <a:extLst>
                        <a:ext uri="{FF2B5EF4-FFF2-40B4-BE49-F238E27FC236}">
                          <a16:creationId xmlns:a16="http://schemas.microsoft.com/office/drawing/2014/main" id="{F42F8F62-138A-69C0-BF20-F00F6F485E2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21" y="3205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56" name="Line 48">
                      <a:extLst>
                        <a:ext uri="{FF2B5EF4-FFF2-40B4-BE49-F238E27FC236}">
                          <a16:creationId xmlns:a16="http://schemas.microsoft.com/office/drawing/2014/main" id="{E45589F7-73FA-4CBD-33D6-2E406E83850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77" y="3237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45457" name="Group 49">
                    <a:extLst>
                      <a:ext uri="{FF2B5EF4-FFF2-40B4-BE49-F238E27FC236}">
                        <a16:creationId xmlns:a16="http://schemas.microsoft.com/office/drawing/2014/main" id="{7C4869DF-D98A-26F7-BA74-0DCACE71CCD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93" y="3823"/>
                    <a:ext cx="86" cy="34"/>
                    <a:chOff x="4293" y="3823"/>
                    <a:chExt cx="86" cy="34"/>
                  </a:xfrm>
                </p:grpSpPr>
                <p:sp>
                  <p:nvSpPr>
                    <p:cNvPr id="145458" name="Oval 50">
                      <a:extLst>
                        <a:ext uri="{FF2B5EF4-FFF2-40B4-BE49-F238E27FC236}">
                          <a16:creationId xmlns:a16="http://schemas.microsoft.com/office/drawing/2014/main" id="{BF2DE72B-2309-2395-34EF-B66A6880A7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293" y="3823"/>
                      <a:ext cx="86" cy="3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59" name="Oval 51">
                      <a:extLst>
                        <a:ext uri="{FF2B5EF4-FFF2-40B4-BE49-F238E27FC236}">
                          <a16:creationId xmlns:a16="http://schemas.microsoft.com/office/drawing/2014/main" id="{649802B3-B87C-7B32-BD1D-1F79F749FA5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20" y="3823"/>
                      <a:ext cx="32" cy="34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60" name="Oval 52">
                      <a:extLst>
                        <a:ext uri="{FF2B5EF4-FFF2-40B4-BE49-F238E27FC236}">
                          <a16:creationId xmlns:a16="http://schemas.microsoft.com/office/drawing/2014/main" id="{F6347425-D308-7249-D04A-03502D1E05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31" y="3834"/>
                      <a:ext cx="10" cy="1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45461" name="Group 53">
                    <a:extLst>
                      <a:ext uri="{FF2B5EF4-FFF2-40B4-BE49-F238E27FC236}">
                        <a16:creationId xmlns:a16="http://schemas.microsoft.com/office/drawing/2014/main" id="{278A3204-B7D8-C36F-4E83-91113CE47A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V="1">
                    <a:off x="4272" y="3804"/>
                    <a:ext cx="129" cy="23"/>
                    <a:chOff x="1945" y="3182"/>
                    <a:chExt cx="723" cy="198"/>
                  </a:xfrm>
                </p:grpSpPr>
                <p:sp>
                  <p:nvSpPr>
                    <p:cNvPr id="145462" name="Line 54">
                      <a:extLst>
                        <a:ext uri="{FF2B5EF4-FFF2-40B4-BE49-F238E27FC236}">
                          <a16:creationId xmlns:a16="http://schemas.microsoft.com/office/drawing/2014/main" id="{31AE22B8-1CB9-B2B4-A321-4C2489322F5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32" y="3246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63" name="Line 55">
                      <a:extLst>
                        <a:ext uri="{FF2B5EF4-FFF2-40B4-BE49-F238E27FC236}">
                          <a16:creationId xmlns:a16="http://schemas.microsoft.com/office/drawing/2014/main" id="{C7E5BFA9-28C2-394E-CEBE-6D8987F99DB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444" y="3226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64" name="Line 56">
                      <a:extLst>
                        <a:ext uri="{FF2B5EF4-FFF2-40B4-BE49-F238E27FC236}">
                          <a16:creationId xmlns:a16="http://schemas.microsoft.com/office/drawing/2014/main" id="{12E87EF9-8ABD-E519-CAAF-4ADA846250F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6" y="3184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65" name="Line 57">
                      <a:extLst>
                        <a:ext uri="{FF2B5EF4-FFF2-40B4-BE49-F238E27FC236}">
                          <a16:creationId xmlns:a16="http://schemas.microsoft.com/office/drawing/2014/main" id="{79C0A4B4-75DC-D175-D9CC-E78AFF312D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4" y="3207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66" name="Line 58">
                      <a:extLst>
                        <a:ext uri="{FF2B5EF4-FFF2-40B4-BE49-F238E27FC236}">
                          <a16:creationId xmlns:a16="http://schemas.microsoft.com/office/drawing/2014/main" id="{5FCB9F5D-579A-3964-6B45-F8E5DEAC30F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93" y="3239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67" name="Line 59">
                      <a:extLst>
                        <a:ext uri="{FF2B5EF4-FFF2-40B4-BE49-F238E27FC236}">
                          <a16:creationId xmlns:a16="http://schemas.microsoft.com/office/drawing/2014/main" id="{0629E711-433F-4C75-15A5-34AFDC1CF27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9" y="3244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68" name="Line 60">
                      <a:extLst>
                        <a:ext uri="{FF2B5EF4-FFF2-40B4-BE49-F238E27FC236}">
                          <a16:creationId xmlns:a16="http://schemas.microsoft.com/office/drawing/2014/main" id="{05178D3D-BBA9-2784-55C5-816C32F63C2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99" y="3224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69" name="Line 61">
                      <a:extLst>
                        <a:ext uri="{FF2B5EF4-FFF2-40B4-BE49-F238E27FC236}">
                          <a16:creationId xmlns:a16="http://schemas.microsoft.com/office/drawing/2014/main" id="{E1FE519C-C0DF-475B-FA66-C3FE913B611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45" y="3182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70" name="Line 62">
                      <a:extLst>
                        <a:ext uri="{FF2B5EF4-FFF2-40B4-BE49-F238E27FC236}">
                          <a16:creationId xmlns:a16="http://schemas.microsoft.com/office/drawing/2014/main" id="{E20D6D71-7B7A-D523-675D-DEB96C1FE31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21" y="3205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471" name="Line 63">
                      <a:extLst>
                        <a:ext uri="{FF2B5EF4-FFF2-40B4-BE49-F238E27FC236}">
                          <a16:creationId xmlns:a16="http://schemas.microsoft.com/office/drawing/2014/main" id="{8500DD85-372B-ED12-BE7E-A39CEEF6C4B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77" y="3237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145472" name="Line 64">
                  <a:extLst>
                    <a:ext uri="{FF2B5EF4-FFF2-40B4-BE49-F238E27FC236}">
                      <a16:creationId xmlns:a16="http://schemas.microsoft.com/office/drawing/2014/main" id="{9ED9B7CB-78B8-2A90-33E7-DE9C5D5D82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36" y="3870"/>
                  <a:ext cx="44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145473" name="Group 65">
                  <a:extLst>
                    <a:ext uri="{FF2B5EF4-FFF2-40B4-BE49-F238E27FC236}">
                      <a16:creationId xmlns:a16="http://schemas.microsoft.com/office/drawing/2014/main" id="{D109015B-9C4B-CF17-4451-2C91C7476D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4148" y="3972"/>
                  <a:ext cx="198" cy="49"/>
                  <a:chOff x="3728" y="3496"/>
                  <a:chExt cx="323" cy="66"/>
                </a:xfrm>
              </p:grpSpPr>
              <p:sp>
                <p:nvSpPr>
                  <p:cNvPr id="145474" name="Arc 66">
                    <a:extLst>
                      <a:ext uri="{FF2B5EF4-FFF2-40B4-BE49-F238E27FC236}">
                        <a16:creationId xmlns:a16="http://schemas.microsoft.com/office/drawing/2014/main" id="{DFDFCEAA-10B0-A2E6-3309-68F2C85FF5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90" y="3496"/>
                    <a:ext cx="161" cy="6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9586"/>
                      <a:gd name="T1" fmla="*/ 0 h 21600"/>
                      <a:gd name="T2" fmla="*/ 19586 w 19586"/>
                      <a:gd name="T3" fmla="*/ 12493 h 21600"/>
                      <a:gd name="T4" fmla="*/ 0 w 1958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586" h="21600" fill="none" extrusionOk="0">
                        <a:moveTo>
                          <a:pt x="0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</a:path>
                      <a:path w="19586" h="21600" stroke="0" extrusionOk="0">
                        <a:moveTo>
                          <a:pt x="0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5475" name="Arc 67">
                    <a:extLst>
                      <a:ext uri="{FF2B5EF4-FFF2-40B4-BE49-F238E27FC236}">
                        <a16:creationId xmlns:a16="http://schemas.microsoft.com/office/drawing/2014/main" id="{D3A3CAD4-A7FB-B0FC-6C11-18F6CF07E9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28" y="3496"/>
                    <a:ext cx="161" cy="6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9586"/>
                      <a:gd name="T1" fmla="*/ 0 h 21600"/>
                      <a:gd name="T2" fmla="*/ 19586 w 19586"/>
                      <a:gd name="T3" fmla="*/ 12493 h 21600"/>
                      <a:gd name="T4" fmla="*/ 0 w 1958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586" h="21600" fill="none" extrusionOk="0">
                        <a:moveTo>
                          <a:pt x="0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</a:path>
                      <a:path w="19586" h="21600" stroke="0" extrusionOk="0">
                        <a:moveTo>
                          <a:pt x="0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45476" name="Group 68">
                  <a:extLst>
                    <a:ext uri="{FF2B5EF4-FFF2-40B4-BE49-F238E27FC236}">
                      <a16:creationId xmlns:a16="http://schemas.microsoft.com/office/drawing/2014/main" id="{812D737E-D211-0366-AA1B-356E0DC052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84" y="3580"/>
                  <a:ext cx="115" cy="116"/>
                  <a:chOff x="4184" y="3580"/>
                  <a:chExt cx="115" cy="116"/>
                </a:xfrm>
              </p:grpSpPr>
              <p:sp>
                <p:nvSpPr>
                  <p:cNvPr id="145477" name="Line 69">
                    <a:extLst>
                      <a:ext uri="{FF2B5EF4-FFF2-40B4-BE49-F238E27FC236}">
                        <a16:creationId xmlns:a16="http://schemas.microsoft.com/office/drawing/2014/main" id="{E2A37032-00B5-3D2F-5544-EAB84D60F9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84" y="3582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5478" name="Line 70">
                    <a:extLst>
                      <a:ext uri="{FF2B5EF4-FFF2-40B4-BE49-F238E27FC236}">
                        <a16:creationId xmlns:a16="http://schemas.microsoft.com/office/drawing/2014/main" id="{4958872A-14C1-0500-7FD4-9E3CC6BBD59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10" y="3580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5479" name="Line 71">
                    <a:extLst>
                      <a:ext uri="{FF2B5EF4-FFF2-40B4-BE49-F238E27FC236}">
                        <a16:creationId xmlns:a16="http://schemas.microsoft.com/office/drawing/2014/main" id="{BCFA8A5A-D03F-BC9F-8997-48391EF505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7" y="3582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5480" name="Line 72">
                    <a:extLst>
                      <a:ext uri="{FF2B5EF4-FFF2-40B4-BE49-F238E27FC236}">
                        <a16:creationId xmlns:a16="http://schemas.microsoft.com/office/drawing/2014/main" id="{0B6FA26E-07F2-78AC-367F-CFDBE886AB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5" y="3585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45481" name="Group 73">
                <a:extLst>
                  <a:ext uri="{FF2B5EF4-FFF2-40B4-BE49-F238E27FC236}">
                    <a16:creationId xmlns:a16="http://schemas.microsoft.com/office/drawing/2014/main" id="{91035C83-33F5-D12E-A3D0-E2D861DF1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7" y="2735"/>
                <a:ext cx="852" cy="1294"/>
                <a:chOff x="2517" y="2735"/>
                <a:chExt cx="852" cy="1294"/>
              </a:xfrm>
            </p:grpSpPr>
            <p:sp>
              <p:nvSpPr>
                <p:cNvPr id="145482" name="Line 74">
                  <a:extLst>
                    <a:ext uri="{FF2B5EF4-FFF2-40B4-BE49-F238E27FC236}">
                      <a16:creationId xmlns:a16="http://schemas.microsoft.com/office/drawing/2014/main" id="{B02C908C-CA53-AD2F-40E6-4A7E7E8923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22" y="2735"/>
                  <a:ext cx="8" cy="577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483" name="Line 75">
                  <a:extLst>
                    <a:ext uri="{FF2B5EF4-FFF2-40B4-BE49-F238E27FC236}">
                      <a16:creationId xmlns:a16="http://schemas.microsoft.com/office/drawing/2014/main" id="{B944DD6A-34F5-5EA8-3335-34D0808141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0" y="2891"/>
                  <a:ext cx="382" cy="335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484" name="Line 76">
                  <a:extLst>
                    <a:ext uri="{FF2B5EF4-FFF2-40B4-BE49-F238E27FC236}">
                      <a16:creationId xmlns:a16="http://schemas.microsoft.com/office/drawing/2014/main" id="{6FD82E7B-29C8-0961-9AC4-BD610A748C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40" y="2839"/>
                  <a:ext cx="429" cy="63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485" name="Line 77">
                  <a:extLst>
                    <a:ext uri="{FF2B5EF4-FFF2-40B4-BE49-F238E27FC236}">
                      <a16:creationId xmlns:a16="http://schemas.microsoft.com/office/drawing/2014/main" id="{475742AD-848B-9291-A3BE-B42A2203C6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30" y="3328"/>
                  <a:ext cx="257" cy="265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486" name="Line 78">
                  <a:extLst>
                    <a:ext uri="{FF2B5EF4-FFF2-40B4-BE49-F238E27FC236}">
                      <a16:creationId xmlns:a16="http://schemas.microsoft.com/office/drawing/2014/main" id="{A9789331-4673-5F5D-C19A-427F9C30A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7" y="3593"/>
                  <a:ext cx="94" cy="428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487" name="Line 79">
                  <a:extLst>
                    <a:ext uri="{FF2B5EF4-FFF2-40B4-BE49-F238E27FC236}">
                      <a16:creationId xmlns:a16="http://schemas.microsoft.com/office/drawing/2014/main" id="{B33F8B98-0AD1-8849-FE62-DB9C274A67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34" y="3320"/>
                  <a:ext cx="288" cy="358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488" name="Line 80">
                  <a:extLst>
                    <a:ext uri="{FF2B5EF4-FFF2-40B4-BE49-F238E27FC236}">
                      <a16:creationId xmlns:a16="http://schemas.microsoft.com/office/drawing/2014/main" id="{1C41F19F-B77D-F46E-56B5-CF9D14A4F3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17" y="3678"/>
                  <a:ext cx="117" cy="351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145489" name="Line 81">
                <a:extLst>
                  <a:ext uri="{FF2B5EF4-FFF2-40B4-BE49-F238E27FC236}">
                    <a16:creationId xmlns:a16="http://schemas.microsoft.com/office/drawing/2014/main" id="{CFFE768B-4CC5-AF73-6578-40101F3D5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3" y="3990"/>
                <a:ext cx="210" cy="6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45490" name="Line 82">
                <a:extLst>
                  <a:ext uri="{FF2B5EF4-FFF2-40B4-BE49-F238E27FC236}">
                    <a16:creationId xmlns:a16="http://schemas.microsoft.com/office/drawing/2014/main" id="{596A1699-204A-54B0-BF7B-8D2F2F5630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3" y="3953"/>
                <a:ext cx="210" cy="6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45491" name="Line 83">
              <a:extLst>
                <a:ext uri="{FF2B5EF4-FFF2-40B4-BE49-F238E27FC236}">
                  <a16:creationId xmlns:a16="http://schemas.microsoft.com/office/drawing/2014/main" id="{6E178667-3924-41CD-9087-2C73DBBD4D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8" y="2953"/>
              <a:ext cx="1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92" name="Line 84">
              <a:extLst>
                <a:ext uri="{FF2B5EF4-FFF2-40B4-BE49-F238E27FC236}">
                  <a16:creationId xmlns:a16="http://schemas.microsoft.com/office/drawing/2014/main" id="{2C81E026-1212-1800-9D46-D5619AABB8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2694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93" name="Line 85">
              <a:extLst>
                <a:ext uri="{FF2B5EF4-FFF2-40B4-BE49-F238E27FC236}">
                  <a16:creationId xmlns:a16="http://schemas.microsoft.com/office/drawing/2014/main" id="{C8507B6D-9A41-999D-8DD8-902707EDE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2683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494" name="Line 86">
              <a:extLst>
                <a:ext uri="{FF2B5EF4-FFF2-40B4-BE49-F238E27FC236}">
                  <a16:creationId xmlns:a16="http://schemas.microsoft.com/office/drawing/2014/main" id="{2B4E2EDB-194E-171F-04BF-157782635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76" y="2953"/>
              <a:ext cx="774" cy="2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45495" name="Group 87">
              <a:extLst>
                <a:ext uri="{FF2B5EF4-FFF2-40B4-BE49-F238E27FC236}">
                  <a16:creationId xmlns:a16="http://schemas.microsoft.com/office/drawing/2014/main" id="{C73EC952-4DD8-1536-83A0-68129250D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0" y="2242"/>
              <a:ext cx="457" cy="823"/>
              <a:chOff x="3060" y="2242"/>
              <a:chExt cx="457" cy="823"/>
            </a:xfrm>
          </p:grpSpPr>
          <p:grpSp>
            <p:nvGrpSpPr>
              <p:cNvPr id="145496" name="Group 88">
                <a:extLst>
                  <a:ext uri="{FF2B5EF4-FFF2-40B4-BE49-F238E27FC236}">
                    <a16:creationId xmlns:a16="http://schemas.microsoft.com/office/drawing/2014/main" id="{E19DEDCF-8FAD-FCD1-3B63-F4106870B3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6" y="2242"/>
                <a:ext cx="229" cy="245"/>
                <a:chOff x="3997" y="3580"/>
                <a:chExt cx="499" cy="535"/>
              </a:xfrm>
            </p:grpSpPr>
            <p:sp>
              <p:nvSpPr>
                <p:cNvPr id="145497" name="Oval 89">
                  <a:extLst>
                    <a:ext uri="{FF2B5EF4-FFF2-40B4-BE49-F238E27FC236}">
                      <a16:creationId xmlns:a16="http://schemas.microsoft.com/office/drawing/2014/main" id="{4AFEFFED-E922-6898-F71F-B81C3E4F0E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97" y="3655"/>
                  <a:ext cx="499" cy="460"/>
                </a:xfrm>
                <a:prstGeom prst="ellipse">
                  <a:avLst/>
                </a:prstGeom>
                <a:solidFill>
                  <a:srgbClr val="FFCC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145498" name="Group 90">
                  <a:extLst>
                    <a:ext uri="{FF2B5EF4-FFF2-40B4-BE49-F238E27FC236}">
                      <a16:creationId xmlns:a16="http://schemas.microsoft.com/office/drawing/2014/main" id="{04F3DC4D-7784-80FB-D5FF-F478608F02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92" y="3804"/>
                  <a:ext cx="309" cy="53"/>
                  <a:chOff x="4092" y="3804"/>
                  <a:chExt cx="309" cy="53"/>
                </a:xfrm>
              </p:grpSpPr>
              <p:grpSp>
                <p:nvGrpSpPr>
                  <p:cNvPr id="145499" name="Group 91">
                    <a:extLst>
                      <a:ext uri="{FF2B5EF4-FFF2-40B4-BE49-F238E27FC236}">
                        <a16:creationId xmlns:a16="http://schemas.microsoft.com/office/drawing/2014/main" id="{85282FDB-58BA-0B6C-31E8-DE2143D2BC1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113" y="3823"/>
                    <a:ext cx="86" cy="34"/>
                    <a:chOff x="4113" y="3823"/>
                    <a:chExt cx="86" cy="34"/>
                  </a:xfrm>
                </p:grpSpPr>
                <p:sp>
                  <p:nvSpPr>
                    <p:cNvPr id="145500" name="Oval 92">
                      <a:extLst>
                        <a:ext uri="{FF2B5EF4-FFF2-40B4-BE49-F238E27FC236}">
                          <a16:creationId xmlns:a16="http://schemas.microsoft.com/office/drawing/2014/main" id="{FDA4B07C-74C5-C41E-86E8-C276354F0F8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13" y="3823"/>
                      <a:ext cx="86" cy="3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01" name="Oval 93">
                      <a:extLst>
                        <a:ext uri="{FF2B5EF4-FFF2-40B4-BE49-F238E27FC236}">
                          <a16:creationId xmlns:a16="http://schemas.microsoft.com/office/drawing/2014/main" id="{E955569F-2AB2-01FD-B6AA-107186B785B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40" y="3823"/>
                      <a:ext cx="32" cy="34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02" name="Oval 94">
                      <a:extLst>
                        <a:ext uri="{FF2B5EF4-FFF2-40B4-BE49-F238E27FC236}">
                          <a16:creationId xmlns:a16="http://schemas.microsoft.com/office/drawing/2014/main" id="{C541AF14-1E3B-9CB8-8240-E5FF32D58E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151" y="3834"/>
                      <a:ext cx="10" cy="1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45503" name="Group 95">
                    <a:extLst>
                      <a:ext uri="{FF2B5EF4-FFF2-40B4-BE49-F238E27FC236}">
                        <a16:creationId xmlns:a16="http://schemas.microsoft.com/office/drawing/2014/main" id="{35326676-3FBD-BB86-3880-53997BC379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V="1">
                    <a:off x="4092" y="3804"/>
                    <a:ext cx="129" cy="23"/>
                    <a:chOff x="1945" y="3182"/>
                    <a:chExt cx="723" cy="198"/>
                  </a:xfrm>
                </p:grpSpPr>
                <p:sp>
                  <p:nvSpPr>
                    <p:cNvPr id="145504" name="Line 96">
                      <a:extLst>
                        <a:ext uri="{FF2B5EF4-FFF2-40B4-BE49-F238E27FC236}">
                          <a16:creationId xmlns:a16="http://schemas.microsoft.com/office/drawing/2014/main" id="{820C56A8-89FA-58B2-A041-5848A00DF1E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32" y="3246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05" name="Line 97">
                      <a:extLst>
                        <a:ext uri="{FF2B5EF4-FFF2-40B4-BE49-F238E27FC236}">
                          <a16:creationId xmlns:a16="http://schemas.microsoft.com/office/drawing/2014/main" id="{B934A05A-BC87-43B7-7B8F-C31B0810E2B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444" y="3226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06" name="Line 98">
                      <a:extLst>
                        <a:ext uri="{FF2B5EF4-FFF2-40B4-BE49-F238E27FC236}">
                          <a16:creationId xmlns:a16="http://schemas.microsoft.com/office/drawing/2014/main" id="{62144CFD-995A-4BB9-30A1-8B74CAD855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6" y="3184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07" name="Line 99">
                      <a:extLst>
                        <a:ext uri="{FF2B5EF4-FFF2-40B4-BE49-F238E27FC236}">
                          <a16:creationId xmlns:a16="http://schemas.microsoft.com/office/drawing/2014/main" id="{EE2F9B74-1B09-3366-B198-62F6B6B2AEA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4" y="3207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08" name="Line 100">
                      <a:extLst>
                        <a:ext uri="{FF2B5EF4-FFF2-40B4-BE49-F238E27FC236}">
                          <a16:creationId xmlns:a16="http://schemas.microsoft.com/office/drawing/2014/main" id="{4B20B288-393B-90F3-3835-0C0CCFE28F4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93" y="3239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09" name="Line 101">
                      <a:extLst>
                        <a:ext uri="{FF2B5EF4-FFF2-40B4-BE49-F238E27FC236}">
                          <a16:creationId xmlns:a16="http://schemas.microsoft.com/office/drawing/2014/main" id="{46506E3E-4A61-8827-DD2D-9BCD3AE00F6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9" y="3244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10" name="Line 102">
                      <a:extLst>
                        <a:ext uri="{FF2B5EF4-FFF2-40B4-BE49-F238E27FC236}">
                          <a16:creationId xmlns:a16="http://schemas.microsoft.com/office/drawing/2014/main" id="{0E4969FF-2059-95D1-B611-CF69A9B3673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99" y="3224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11" name="Line 103">
                      <a:extLst>
                        <a:ext uri="{FF2B5EF4-FFF2-40B4-BE49-F238E27FC236}">
                          <a16:creationId xmlns:a16="http://schemas.microsoft.com/office/drawing/2014/main" id="{E938A514-55AF-6104-3B1E-20DD8876035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45" y="3182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12" name="Line 104">
                      <a:extLst>
                        <a:ext uri="{FF2B5EF4-FFF2-40B4-BE49-F238E27FC236}">
                          <a16:creationId xmlns:a16="http://schemas.microsoft.com/office/drawing/2014/main" id="{C5C81CB5-E2FA-19E5-6004-BD1F65DD4E9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21" y="3205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13" name="Line 105">
                      <a:extLst>
                        <a:ext uri="{FF2B5EF4-FFF2-40B4-BE49-F238E27FC236}">
                          <a16:creationId xmlns:a16="http://schemas.microsoft.com/office/drawing/2014/main" id="{0C074330-2174-F29D-E408-5B881707E7B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77" y="3237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45514" name="Group 106">
                    <a:extLst>
                      <a:ext uri="{FF2B5EF4-FFF2-40B4-BE49-F238E27FC236}">
                        <a16:creationId xmlns:a16="http://schemas.microsoft.com/office/drawing/2014/main" id="{7B708C31-E01E-2488-F8DA-8525DE8EC5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293" y="3823"/>
                    <a:ext cx="86" cy="34"/>
                    <a:chOff x="4293" y="3823"/>
                    <a:chExt cx="86" cy="34"/>
                  </a:xfrm>
                </p:grpSpPr>
                <p:sp>
                  <p:nvSpPr>
                    <p:cNvPr id="145515" name="Oval 107">
                      <a:extLst>
                        <a:ext uri="{FF2B5EF4-FFF2-40B4-BE49-F238E27FC236}">
                          <a16:creationId xmlns:a16="http://schemas.microsoft.com/office/drawing/2014/main" id="{359C1CA3-CFAE-B451-608A-E83CB3FCC78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293" y="3823"/>
                      <a:ext cx="86" cy="34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16" name="Oval 108">
                      <a:extLst>
                        <a:ext uri="{FF2B5EF4-FFF2-40B4-BE49-F238E27FC236}">
                          <a16:creationId xmlns:a16="http://schemas.microsoft.com/office/drawing/2014/main" id="{AEA271D6-B622-32A0-0C6E-F842F0E25B7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20" y="3823"/>
                      <a:ext cx="32" cy="34"/>
                    </a:xfrm>
                    <a:prstGeom prst="ellipse">
                      <a:avLst/>
                    </a:prstGeom>
                    <a:solidFill>
                      <a:schemeClr val="hlink"/>
                    </a:solidFill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17" name="Oval 109">
                      <a:extLst>
                        <a:ext uri="{FF2B5EF4-FFF2-40B4-BE49-F238E27FC236}">
                          <a16:creationId xmlns:a16="http://schemas.microsoft.com/office/drawing/2014/main" id="{2D80069E-5846-7A3E-DE8C-BBC1FD437FA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flipV="1">
                      <a:off x="4331" y="3834"/>
                      <a:ext cx="10" cy="1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45518" name="Group 110">
                    <a:extLst>
                      <a:ext uri="{FF2B5EF4-FFF2-40B4-BE49-F238E27FC236}">
                        <a16:creationId xmlns:a16="http://schemas.microsoft.com/office/drawing/2014/main" id="{FB51B1C9-2D07-FA78-6097-3B853AE376D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V="1">
                    <a:off x="4272" y="3804"/>
                    <a:ext cx="129" cy="23"/>
                    <a:chOff x="1945" y="3182"/>
                    <a:chExt cx="723" cy="198"/>
                  </a:xfrm>
                </p:grpSpPr>
                <p:sp>
                  <p:nvSpPr>
                    <p:cNvPr id="145519" name="Line 111">
                      <a:extLst>
                        <a:ext uri="{FF2B5EF4-FFF2-40B4-BE49-F238E27FC236}">
                          <a16:creationId xmlns:a16="http://schemas.microsoft.com/office/drawing/2014/main" id="{0FC57384-A688-8525-E848-B6D66BE8694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32" y="3246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20" name="Line 112">
                      <a:extLst>
                        <a:ext uri="{FF2B5EF4-FFF2-40B4-BE49-F238E27FC236}">
                          <a16:creationId xmlns:a16="http://schemas.microsoft.com/office/drawing/2014/main" id="{168D73CE-2BE5-C696-B79D-1F1160750BE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444" y="3226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21" name="Line 113">
                      <a:extLst>
                        <a:ext uri="{FF2B5EF4-FFF2-40B4-BE49-F238E27FC236}">
                          <a16:creationId xmlns:a16="http://schemas.microsoft.com/office/drawing/2014/main" id="{22CB5841-A34C-A0CB-0B07-FA872488ACB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6" y="3184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22" name="Line 114">
                      <a:extLst>
                        <a:ext uri="{FF2B5EF4-FFF2-40B4-BE49-F238E27FC236}">
                          <a16:creationId xmlns:a16="http://schemas.microsoft.com/office/drawing/2014/main" id="{B437D2A2-16BB-6679-D09B-E16602D3728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4" y="3207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23" name="Line 115">
                      <a:extLst>
                        <a:ext uri="{FF2B5EF4-FFF2-40B4-BE49-F238E27FC236}">
                          <a16:creationId xmlns:a16="http://schemas.microsoft.com/office/drawing/2014/main" id="{9A7CD3A9-9B7F-151C-F223-54F301A130E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2393" y="3239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24" name="Line 116">
                      <a:extLst>
                        <a:ext uri="{FF2B5EF4-FFF2-40B4-BE49-F238E27FC236}">
                          <a16:creationId xmlns:a16="http://schemas.microsoft.com/office/drawing/2014/main" id="{F77A2304-7020-47F7-ED25-3F84B46ACF9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9" y="3244"/>
                      <a:ext cx="22" cy="13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25" name="Line 117">
                      <a:extLst>
                        <a:ext uri="{FF2B5EF4-FFF2-40B4-BE49-F238E27FC236}">
                          <a16:creationId xmlns:a16="http://schemas.microsoft.com/office/drawing/2014/main" id="{5398A1D2-2080-A909-31EC-C4513D9ED69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99" y="3224"/>
                      <a:ext cx="70" cy="1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26" name="Line 118">
                      <a:extLst>
                        <a:ext uri="{FF2B5EF4-FFF2-40B4-BE49-F238E27FC236}">
                          <a16:creationId xmlns:a16="http://schemas.microsoft.com/office/drawing/2014/main" id="{3B4D75D6-B3E4-45B9-D7EA-ED6ACF14F74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945" y="3182"/>
                      <a:ext cx="142" cy="1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27" name="Line 119">
                      <a:extLst>
                        <a:ext uri="{FF2B5EF4-FFF2-40B4-BE49-F238E27FC236}">
                          <a16:creationId xmlns:a16="http://schemas.microsoft.com/office/drawing/2014/main" id="{E0FA0F57-865E-3188-EBC6-908699EE451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21" y="3205"/>
                      <a:ext cx="108" cy="11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5528" name="Line 120">
                      <a:extLst>
                        <a:ext uri="{FF2B5EF4-FFF2-40B4-BE49-F238E27FC236}">
                          <a16:creationId xmlns:a16="http://schemas.microsoft.com/office/drawing/2014/main" id="{D271A692-E702-EB97-4571-72810F6A841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77" y="3237"/>
                      <a:ext cx="43" cy="12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GB"/>
                    </a:p>
                  </p:txBody>
                </p:sp>
              </p:grpSp>
            </p:grpSp>
            <p:sp>
              <p:nvSpPr>
                <p:cNvPr id="145529" name="Line 121">
                  <a:extLst>
                    <a:ext uri="{FF2B5EF4-FFF2-40B4-BE49-F238E27FC236}">
                      <a16:creationId xmlns:a16="http://schemas.microsoft.com/office/drawing/2014/main" id="{235F01C3-6CF7-BBC9-9E56-06F0E6BC7F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36" y="3870"/>
                  <a:ext cx="44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grpSp>
              <p:nvGrpSpPr>
                <p:cNvPr id="145530" name="Group 122">
                  <a:extLst>
                    <a:ext uri="{FF2B5EF4-FFF2-40B4-BE49-F238E27FC236}">
                      <a16:creationId xmlns:a16="http://schemas.microsoft.com/office/drawing/2014/main" id="{DA527055-BB98-972B-9E65-144422EC7A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4148" y="3972"/>
                  <a:ext cx="198" cy="49"/>
                  <a:chOff x="3728" y="3496"/>
                  <a:chExt cx="323" cy="66"/>
                </a:xfrm>
              </p:grpSpPr>
              <p:sp>
                <p:nvSpPr>
                  <p:cNvPr id="145531" name="Arc 123">
                    <a:extLst>
                      <a:ext uri="{FF2B5EF4-FFF2-40B4-BE49-F238E27FC236}">
                        <a16:creationId xmlns:a16="http://schemas.microsoft.com/office/drawing/2014/main" id="{164B8E8A-1DA9-8D61-4A0D-2693CDA9F7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90" y="3496"/>
                    <a:ext cx="161" cy="6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9586"/>
                      <a:gd name="T1" fmla="*/ 0 h 21600"/>
                      <a:gd name="T2" fmla="*/ 19586 w 19586"/>
                      <a:gd name="T3" fmla="*/ 12493 h 21600"/>
                      <a:gd name="T4" fmla="*/ 0 w 1958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586" h="21600" fill="none" extrusionOk="0">
                        <a:moveTo>
                          <a:pt x="0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</a:path>
                      <a:path w="19586" h="21600" stroke="0" extrusionOk="0">
                        <a:moveTo>
                          <a:pt x="0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5532" name="Arc 124">
                    <a:extLst>
                      <a:ext uri="{FF2B5EF4-FFF2-40B4-BE49-F238E27FC236}">
                        <a16:creationId xmlns:a16="http://schemas.microsoft.com/office/drawing/2014/main" id="{1BC69E01-D9EF-5A5B-F420-49ADAC4DE2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28" y="3496"/>
                    <a:ext cx="161" cy="66"/>
                  </a:xfrm>
                  <a:custGeom>
                    <a:avLst/>
                    <a:gdLst>
                      <a:gd name="G0" fmla="+- 0 0 0"/>
                      <a:gd name="G1" fmla="+- 21600 0 0"/>
                      <a:gd name="G2" fmla="+- 21600 0 0"/>
                      <a:gd name="T0" fmla="*/ 0 w 19586"/>
                      <a:gd name="T1" fmla="*/ 0 h 21600"/>
                      <a:gd name="T2" fmla="*/ 19586 w 19586"/>
                      <a:gd name="T3" fmla="*/ 12493 h 21600"/>
                      <a:gd name="T4" fmla="*/ 0 w 1958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586" h="21600" fill="none" extrusionOk="0">
                        <a:moveTo>
                          <a:pt x="0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</a:path>
                      <a:path w="19586" h="21600" stroke="0" extrusionOk="0">
                        <a:moveTo>
                          <a:pt x="0" y="0"/>
                        </a:moveTo>
                        <a:cubicBezTo>
                          <a:pt x="8402" y="0"/>
                          <a:pt x="16043" y="4873"/>
                          <a:pt x="19586" y="12492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CC99"/>
                  </a:solidFill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45533" name="Group 125">
                  <a:extLst>
                    <a:ext uri="{FF2B5EF4-FFF2-40B4-BE49-F238E27FC236}">
                      <a16:creationId xmlns:a16="http://schemas.microsoft.com/office/drawing/2014/main" id="{E3818B67-D2DD-7344-75E9-192F744A84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84" y="3580"/>
                  <a:ext cx="115" cy="116"/>
                  <a:chOff x="4184" y="3580"/>
                  <a:chExt cx="115" cy="116"/>
                </a:xfrm>
              </p:grpSpPr>
              <p:sp>
                <p:nvSpPr>
                  <p:cNvPr id="145534" name="Line 126">
                    <a:extLst>
                      <a:ext uri="{FF2B5EF4-FFF2-40B4-BE49-F238E27FC236}">
                        <a16:creationId xmlns:a16="http://schemas.microsoft.com/office/drawing/2014/main" id="{2041FCE7-26E1-5FFB-E508-BCFC73CEC6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84" y="3582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5535" name="Line 127">
                    <a:extLst>
                      <a:ext uri="{FF2B5EF4-FFF2-40B4-BE49-F238E27FC236}">
                        <a16:creationId xmlns:a16="http://schemas.microsoft.com/office/drawing/2014/main" id="{2ADACBDF-6EBB-A0C1-4A04-7916DC6A2B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10" y="3580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5536" name="Line 128">
                    <a:extLst>
                      <a:ext uri="{FF2B5EF4-FFF2-40B4-BE49-F238E27FC236}">
                        <a16:creationId xmlns:a16="http://schemas.microsoft.com/office/drawing/2014/main" id="{6A449D66-9BD9-81AC-973A-727FFA8B3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37" y="3582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  <p:sp>
                <p:nvSpPr>
                  <p:cNvPr id="145537" name="Line 129">
                    <a:extLst>
                      <a:ext uri="{FF2B5EF4-FFF2-40B4-BE49-F238E27FC236}">
                        <a16:creationId xmlns:a16="http://schemas.microsoft.com/office/drawing/2014/main" id="{84EFF905-901B-0B12-E55D-85B382B020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65" y="3585"/>
                    <a:ext cx="34" cy="111"/>
                  </a:xfrm>
                  <a:prstGeom prst="line">
                    <a:avLst/>
                  </a:prstGeom>
                  <a:noFill/>
                  <a:ln w="19050">
                    <a:solidFill>
                      <a:srgbClr val="66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GB"/>
                  </a:p>
                </p:txBody>
              </p:sp>
            </p:grpSp>
          </p:grpSp>
          <p:grpSp>
            <p:nvGrpSpPr>
              <p:cNvPr id="145538" name="Group 130">
                <a:extLst>
                  <a:ext uri="{FF2B5EF4-FFF2-40B4-BE49-F238E27FC236}">
                    <a16:creationId xmlns:a16="http://schemas.microsoft.com/office/drawing/2014/main" id="{6B52626D-F0CA-0F0A-9E34-51483C016B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60" y="2494"/>
                <a:ext cx="457" cy="571"/>
                <a:chOff x="3060" y="2494"/>
                <a:chExt cx="457" cy="571"/>
              </a:xfrm>
            </p:grpSpPr>
            <p:sp>
              <p:nvSpPr>
                <p:cNvPr id="145539" name="Line 131">
                  <a:extLst>
                    <a:ext uri="{FF2B5EF4-FFF2-40B4-BE49-F238E27FC236}">
                      <a16:creationId xmlns:a16="http://schemas.microsoft.com/office/drawing/2014/main" id="{EEB5202F-18AC-78ED-F85D-2C172336E7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6" y="2753"/>
                  <a:ext cx="0" cy="162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540" name="AutoShape 132">
                  <a:extLst>
                    <a:ext uri="{FF2B5EF4-FFF2-40B4-BE49-F238E27FC236}">
                      <a16:creationId xmlns:a16="http://schemas.microsoft.com/office/drawing/2014/main" id="{DEBEA7E3-D762-F54C-B2BC-F190218E7B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154" y="2750"/>
                  <a:ext cx="363" cy="129"/>
                </a:xfrm>
                <a:prstGeom prst="parallelogram">
                  <a:avLst>
                    <a:gd name="adj" fmla="val 110760"/>
                  </a:avLst>
                </a:prstGeom>
                <a:solidFill>
                  <a:srgbClr val="663300"/>
                </a:solidFill>
                <a:ln w="9525">
                  <a:solidFill>
                    <a:srgbClr val="66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541" name="Line 133">
                  <a:extLst>
                    <a:ext uri="{FF2B5EF4-FFF2-40B4-BE49-F238E27FC236}">
                      <a16:creationId xmlns:a16="http://schemas.microsoft.com/office/drawing/2014/main" id="{3467D844-BD25-2B49-07C0-56802557BC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0" y="2494"/>
                  <a:ext cx="4" cy="264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542" name="Line 134">
                  <a:extLst>
                    <a:ext uri="{FF2B5EF4-FFF2-40B4-BE49-F238E27FC236}">
                      <a16:creationId xmlns:a16="http://schemas.microsoft.com/office/drawing/2014/main" id="{7431A659-3244-7083-EFA4-22C91E5433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51" y="2565"/>
                  <a:ext cx="79" cy="145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543" name="Line 135">
                  <a:extLst>
                    <a:ext uri="{FF2B5EF4-FFF2-40B4-BE49-F238E27FC236}">
                      <a16:creationId xmlns:a16="http://schemas.microsoft.com/office/drawing/2014/main" id="{36C181FE-B72D-A096-6698-BD21BA9E96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41" y="2571"/>
                  <a:ext cx="120" cy="195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544" name="Line 136">
                  <a:extLst>
                    <a:ext uri="{FF2B5EF4-FFF2-40B4-BE49-F238E27FC236}">
                      <a16:creationId xmlns:a16="http://schemas.microsoft.com/office/drawing/2014/main" id="{9C4DCFE6-41FE-BB70-D438-55F56BBA5F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35" y="2758"/>
                  <a:ext cx="114" cy="134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545" name="Line 137">
                  <a:extLst>
                    <a:ext uri="{FF2B5EF4-FFF2-40B4-BE49-F238E27FC236}">
                      <a16:creationId xmlns:a16="http://schemas.microsoft.com/office/drawing/2014/main" id="{3EAE379D-008C-9462-9D01-51E181CADC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12" y="2884"/>
                  <a:ext cx="23" cy="172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546" name="Line 138">
                  <a:extLst>
                    <a:ext uri="{FF2B5EF4-FFF2-40B4-BE49-F238E27FC236}">
                      <a16:creationId xmlns:a16="http://schemas.microsoft.com/office/drawing/2014/main" id="{44A273E2-8746-634B-FAE9-F985F4BED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4" y="2762"/>
                  <a:ext cx="156" cy="79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547" name="Line 139">
                  <a:extLst>
                    <a:ext uri="{FF2B5EF4-FFF2-40B4-BE49-F238E27FC236}">
                      <a16:creationId xmlns:a16="http://schemas.microsoft.com/office/drawing/2014/main" id="{88FF4157-B6FF-F207-B990-E0B5518824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47" y="2831"/>
                  <a:ext cx="31" cy="232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548" name="Line 140">
                  <a:extLst>
                    <a:ext uri="{FF2B5EF4-FFF2-40B4-BE49-F238E27FC236}">
                      <a16:creationId xmlns:a16="http://schemas.microsoft.com/office/drawing/2014/main" id="{58BA856E-68CF-2903-A1DD-77B16E42F6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7" y="3016"/>
                  <a:ext cx="105" cy="28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549" name="Line 141">
                  <a:extLst>
                    <a:ext uri="{FF2B5EF4-FFF2-40B4-BE49-F238E27FC236}">
                      <a16:creationId xmlns:a16="http://schemas.microsoft.com/office/drawing/2014/main" id="{F58962D1-97BF-705A-B610-8F0C220071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60" y="3053"/>
                  <a:ext cx="109" cy="12"/>
                </a:xfrm>
                <a:prstGeom prst="line">
                  <a:avLst/>
                </a:prstGeom>
                <a:noFill/>
                <a:ln w="762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550" name="Line 142">
                  <a:extLst>
                    <a:ext uri="{FF2B5EF4-FFF2-40B4-BE49-F238E27FC236}">
                      <a16:creationId xmlns:a16="http://schemas.microsoft.com/office/drawing/2014/main" id="{0A0358CF-C23E-6475-9C1D-7F5A01D60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2" y="2640"/>
                  <a:ext cx="124" cy="51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551" name="Line 143">
                  <a:extLst>
                    <a:ext uri="{FF2B5EF4-FFF2-40B4-BE49-F238E27FC236}">
                      <a16:creationId xmlns:a16="http://schemas.microsoft.com/office/drawing/2014/main" id="{D61E8336-DE1A-BF47-2009-3E0570EC1D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02" y="2874"/>
                  <a:ext cx="0" cy="162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552" name="Line 144">
                  <a:extLst>
                    <a:ext uri="{FF2B5EF4-FFF2-40B4-BE49-F238E27FC236}">
                      <a16:creationId xmlns:a16="http://schemas.microsoft.com/office/drawing/2014/main" id="{BFBFF772-4832-D2F7-8C16-8F25708B98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6" y="2878"/>
                  <a:ext cx="0" cy="162"/>
                </a:xfrm>
                <a:prstGeom prst="line">
                  <a:avLst/>
                </a:prstGeom>
                <a:noFill/>
                <a:ln w="38100">
                  <a:solidFill>
                    <a:srgbClr val="66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45553" name="AutoShape 145">
              <a:extLst>
                <a:ext uri="{FF2B5EF4-FFF2-40B4-BE49-F238E27FC236}">
                  <a16:creationId xmlns:a16="http://schemas.microsoft.com/office/drawing/2014/main" id="{88E149BC-C511-EBC7-6974-D2D3E4499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2443"/>
              <a:ext cx="514" cy="141"/>
            </a:xfrm>
            <a:prstGeom prst="triangle">
              <a:avLst>
                <a:gd name="adj" fmla="val 50000"/>
              </a:avLst>
            </a:prstGeom>
            <a:solidFill>
              <a:srgbClr val="663300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554" name="AutoShape 146">
              <a:extLst>
                <a:ext uri="{FF2B5EF4-FFF2-40B4-BE49-F238E27FC236}">
                  <a16:creationId xmlns:a16="http://schemas.microsoft.com/office/drawing/2014/main" id="{228A7A7B-B946-47D0-61E5-5126E5012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2262"/>
              <a:ext cx="514" cy="141"/>
            </a:xfrm>
            <a:prstGeom prst="triangle">
              <a:avLst>
                <a:gd name="adj" fmla="val 50000"/>
              </a:avLst>
            </a:prstGeom>
            <a:solidFill>
              <a:srgbClr val="663300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graphicFrame>
          <p:nvGraphicFramePr>
            <p:cNvPr id="145555" name="Object 147">
              <a:extLst>
                <a:ext uri="{FF2B5EF4-FFF2-40B4-BE49-F238E27FC236}">
                  <a16:creationId xmlns:a16="http://schemas.microsoft.com/office/drawing/2014/main" id="{C7E1017D-E453-A3EE-639C-800787DABF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4" y="1890"/>
            <a:ext cx="47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7143750" imgH="7143750" progId="MS_ClipArt_Gallery.2">
                    <p:embed/>
                  </p:oleObj>
                </mc:Choice>
                <mc:Fallback>
                  <p:oleObj name="Clip" r:id="rId5" imgW="7143750" imgH="7143750" progId="MS_ClipArt_Gallery.2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1890"/>
                          <a:ext cx="47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D865F99-88D4-D2C5-6137-B4F377C74B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GB" altLang="en-US" sz="3600"/>
              <a:t>physical controls, sensors etc.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26EC03F3-D0CA-D818-92F6-925169D676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en-US" sz="2800"/>
              <a:t>special displays and gauges</a:t>
            </a:r>
          </a:p>
          <a:p>
            <a:r>
              <a:rPr lang="en-GB" altLang="en-US" sz="2800"/>
              <a:t>sound, touch, feel, smell</a:t>
            </a:r>
          </a:p>
          <a:p>
            <a:r>
              <a:rPr lang="en-GB" altLang="en-US" sz="2800"/>
              <a:t>physical controls</a:t>
            </a:r>
          </a:p>
          <a:p>
            <a:r>
              <a:rPr lang="en-GB" altLang="en-US" sz="2800"/>
              <a:t>environmental and bio-sensing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7012BB66-06C8-38D6-088A-E805969CB2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dedicated displays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86FD510F-C5B7-9D38-C973-BDC49D3FE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analogue representations: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dials, gauges, lights, etc.</a:t>
            </a:r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r>
              <a:rPr lang="en-GB" altLang="en-US"/>
              <a:t>digital displays: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small LCD screens, LED lights, etc.</a:t>
            </a:r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r>
              <a:rPr lang="en-GB" altLang="en-US"/>
              <a:t>head-up displays 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found in aircraft cockpits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show most important controls</a:t>
            </a:r>
            <a:br>
              <a:rPr lang="en-GB" altLang="en-US"/>
            </a:br>
            <a:r>
              <a:rPr lang="en-GB" altLang="en-US"/>
              <a:t>			… depending on context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9595FB3-D050-0808-D42D-71CF17CC5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Sounds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510091AB-0C0F-AD5C-5481-B92B2238F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beeps, bongs, clonks, whistles and whirrs</a:t>
            </a:r>
          </a:p>
          <a:p>
            <a:endParaRPr lang="en-GB" altLang="en-US"/>
          </a:p>
          <a:p>
            <a:r>
              <a:rPr lang="en-GB" altLang="en-US"/>
              <a:t>used for error indications</a:t>
            </a:r>
          </a:p>
          <a:p>
            <a:endParaRPr lang="en-GB" altLang="en-US"/>
          </a:p>
          <a:p>
            <a:r>
              <a:rPr lang="en-GB" altLang="en-US"/>
              <a:t>confirmation of actions e.g. keyclick</a:t>
            </a:r>
          </a:p>
          <a:p>
            <a:endParaRPr lang="en-GB" altLang="en-US"/>
          </a:p>
          <a:p>
            <a:pPr lvl="4" algn="r">
              <a:buFontTx/>
              <a:buChar char=" "/>
            </a:pPr>
            <a:r>
              <a:rPr lang="en-GB" altLang="en-US" sz="1400"/>
              <a:t>also see chapter 10</a:t>
            </a:r>
            <a:endParaRPr lang="en-GB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5904C10F-38D8-4CFA-CCBA-092FB7E31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Touch, feel, smell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75C26A1-2DFE-C561-B461-5DDA4D7115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touch and feeling important</a:t>
            </a:r>
          </a:p>
          <a:p>
            <a:pPr lvl="1"/>
            <a:r>
              <a:rPr lang="en-GB" altLang="en-US"/>
              <a:t>in games … vibration, force feedback</a:t>
            </a:r>
          </a:p>
          <a:p>
            <a:pPr lvl="1"/>
            <a:r>
              <a:rPr lang="en-GB" altLang="en-US"/>
              <a:t>in simulation … feel of surgical instruments</a:t>
            </a:r>
          </a:p>
          <a:p>
            <a:pPr lvl="1"/>
            <a:r>
              <a:rPr lang="en-GB" altLang="en-US"/>
              <a:t>called </a:t>
            </a:r>
            <a:r>
              <a:rPr lang="en-GB" altLang="en-US" i="1"/>
              <a:t>haptic</a:t>
            </a:r>
            <a:r>
              <a:rPr lang="en-GB" altLang="en-US"/>
              <a:t> devices</a:t>
            </a:r>
          </a:p>
          <a:p>
            <a:endParaRPr lang="en-GB" altLang="en-US"/>
          </a:p>
          <a:p>
            <a:r>
              <a:rPr lang="en-GB" altLang="en-US"/>
              <a:t>texture, smell, taste</a:t>
            </a:r>
          </a:p>
          <a:p>
            <a:pPr lvl="1"/>
            <a:r>
              <a:rPr lang="en-GB" altLang="en-US"/>
              <a:t>current technology very limited</a:t>
            </a:r>
          </a:p>
          <a:p>
            <a:endParaRPr lang="en-GB" altLang="en-US" sz="12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40ABB36E-4DD5-5970-FD0F-653490A568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BMW iDrive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D269B316-1F37-8F68-7271-D6AE05FCE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for controlling menus</a:t>
            </a:r>
          </a:p>
          <a:p>
            <a:r>
              <a:rPr lang="en-GB" altLang="en-US" sz="2400"/>
              <a:t>feel small ‘bumps’ for each item</a:t>
            </a:r>
          </a:p>
          <a:p>
            <a:r>
              <a:rPr lang="en-GB" altLang="en-US" sz="2400"/>
              <a:t>makes it easier to select options by feel </a:t>
            </a:r>
          </a:p>
          <a:p>
            <a:r>
              <a:rPr lang="en-GB" altLang="en-US" sz="2400"/>
              <a:t>uses haptic technology from Immersion Corp.</a:t>
            </a:r>
          </a:p>
        </p:txBody>
      </p:sp>
      <p:pic>
        <p:nvPicPr>
          <p:cNvPr id="147460" name="Picture 4">
            <a:extLst>
              <a:ext uri="{FF2B5EF4-FFF2-40B4-BE49-F238E27FC236}">
                <a16:creationId xmlns:a16="http://schemas.microsoft.com/office/drawing/2014/main" id="{32B959FD-768A-4CBE-8BA3-DE87FB20D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461" name="Picture 5">
            <a:extLst>
              <a:ext uri="{FF2B5EF4-FFF2-40B4-BE49-F238E27FC236}">
                <a16:creationId xmlns:a16="http://schemas.microsoft.com/office/drawing/2014/main" id="{662E516F-A7C1-CB75-B232-418A06FE5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267200"/>
            <a:ext cx="7065963" cy="194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462" name="Rectangle 6">
            <a:extLst>
              <a:ext uri="{FF2B5EF4-FFF2-40B4-BE49-F238E27FC236}">
                <a16:creationId xmlns:a16="http://schemas.microsoft.com/office/drawing/2014/main" id="{CD7DC634-E329-3028-F1F5-C77229D8D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172200"/>
            <a:ext cx="77724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2DA3D8D-A00C-8763-EBC6-99D6A8AD7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physical controls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9B966164-5119-7307-A76E-C5A510E60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r>
              <a:rPr lang="en-GB" altLang="en-US"/>
              <a:t>specialist controls needed …</a:t>
            </a:r>
          </a:p>
          <a:p>
            <a:pPr lvl="1"/>
            <a:r>
              <a:rPr lang="en-GB" altLang="en-US"/>
              <a:t>industrial controls,  consumer products, etc.</a:t>
            </a:r>
          </a:p>
          <a:p>
            <a:endParaRPr lang="en-GB" altLang="en-US"/>
          </a:p>
        </p:txBody>
      </p:sp>
      <p:pic>
        <p:nvPicPr>
          <p:cNvPr id="101380" name="Picture 4">
            <a:extLst>
              <a:ext uri="{FF2B5EF4-FFF2-40B4-BE49-F238E27FC236}">
                <a16:creationId xmlns:a16="http://schemas.microsoft.com/office/drawing/2014/main" id="{2D29A01A-8117-CA12-056E-747751902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276600"/>
            <a:ext cx="1576388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381" name="Picture 5">
            <a:extLst>
              <a:ext uri="{FF2B5EF4-FFF2-40B4-BE49-F238E27FC236}">
                <a16:creationId xmlns:a16="http://schemas.microsoft.com/office/drawing/2014/main" id="{FE707CA9-935C-7D89-A7D9-939CB75AC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86400"/>
            <a:ext cx="276225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382" name="Picture 6">
            <a:extLst>
              <a:ext uri="{FF2B5EF4-FFF2-40B4-BE49-F238E27FC236}">
                <a16:creationId xmlns:a16="http://schemas.microsoft.com/office/drawing/2014/main" id="{99477B60-808B-F08B-E61A-DDB721D0C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37338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383" name="Text Box 7">
            <a:extLst>
              <a:ext uri="{FF2B5EF4-FFF2-40B4-BE49-F238E27FC236}">
                <a16:creationId xmlns:a16="http://schemas.microsoft.com/office/drawing/2014/main" id="{6C088097-75E7-1112-B9EA-03881F3F3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1965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sp>
        <p:nvSpPr>
          <p:cNvPr id="101384" name="Text Box 8">
            <a:extLst>
              <a:ext uri="{FF2B5EF4-FFF2-40B4-BE49-F238E27FC236}">
                <a16:creationId xmlns:a16="http://schemas.microsoft.com/office/drawing/2014/main" id="{C75DAE79-9909-4F13-F9D4-0187E3C37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029200"/>
            <a:ext cx="176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large buttons</a:t>
            </a:r>
          </a:p>
        </p:txBody>
      </p:sp>
      <p:sp>
        <p:nvSpPr>
          <p:cNvPr id="101385" name="Text Box 9">
            <a:extLst>
              <a:ext uri="{FF2B5EF4-FFF2-40B4-BE49-F238E27FC236}">
                <a16:creationId xmlns:a16="http://schemas.microsoft.com/office/drawing/2014/main" id="{D8305BA4-B082-8607-3A09-452E85AB6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57800"/>
            <a:ext cx="142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clear dials</a:t>
            </a:r>
          </a:p>
        </p:txBody>
      </p:sp>
      <p:sp>
        <p:nvSpPr>
          <p:cNvPr id="101387" name="Oval 11">
            <a:extLst>
              <a:ext uri="{FF2B5EF4-FFF2-40B4-BE49-F238E27FC236}">
                <a16:creationId xmlns:a16="http://schemas.microsoft.com/office/drawing/2014/main" id="{DE02E967-A5D5-910D-5B77-C716CFF74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12954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88" name="Oval 12">
            <a:extLst>
              <a:ext uri="{FF2B5EF4-FFF2-40B4-BE49-F238E27FC236}">
                <a16:creationId xmlns:a16="http://schemas.microsoft.com/office/drawing/2014/main" id="{7EC85D50-3AFE-6A83-A50C-FAE156973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862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89" name="Line 13">
            <a:extLst>
              <a:ext uri="{FF2B5EF4-FFF2-40B4-BE49-F238E27FC236}">
                <a16:creationId xmlns:a16="http://schemas.microsoft.com/office/drawing/2014/main" id="{76226C17-DFA4-7977-91A8-B001F11B8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4495800"/>
            <a:ext cx="152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90" name="Line 14">
            <a:extLst>
              <a:ext uri="{FF2B5EF4-FFF2-40B4-BE49-F238E27FC236}">
                <a16:creationId xmlns:a16="http://schemas.microsoft.com/office/drawing/2014/main" id="{4119E86E-7217-CB2D-CDFC-9F6909EEA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4648200"/>
            <a:ext cx="3810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91" name="Text Box 15">
            <a:extLst>
              <a:ext uri="{FF2B5EF4-FFF2-40B4-BE49-F238E27FC236}">
                <a16:creationId xmlns:a16="http://schemas.microsoft.com/office/drawing/2014/main" id="{3B1B3DAE-FEB8-CF2C-16DD-92BA78FD9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6019800"/>
            <a:ext cx="163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/>
              <a:t>tiny buttons</a:t>
            </a:r>
          </a:p>
        </p:txBody>
      </p:sp>
      <p:sp>
        <p:nvSpPr>
          <p:cNvPr id="101392" name="Text Box 16">
            <a:extLst>
              <a:ext uri="{FF2B5EF4-FFF2-40B4-BE49-F238E27FC236}">
                <a16:creationId xmlns:a16="http://schemas.microsoft.com/office/drawing/2014/main" id="{5940A9AA-4BFF-4D8F-C0C3-FBC82268F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495800"/>
            <a:ext cx="19415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/>
              <a:t>multi-function</a:t>
            </a:r>
            <a:br>
              <a:rPr lang="en-GB" altLang="en-US"/>
            </a:br>
            <a:r>
              <a:rPr lang="en-GB" altLang="en-US"/>
              <a:t>control</a:t>
            </a:r>
          </a:p>
        </p:txBody>
      </p:sp>
      <p:sp>
        <p:nvSpPr>
          <p:cNvPr id="101393" name="Text Box 17">
            <a:extLst>
              <a:ext uri="{FF2B5EF4-FFF2-40B4-BE49-F238E27FC236}">
                <a16:creationId xmlns:a16="http://schemas.microsoft.com/office/drawing/2014/main" id="{470CDD1B-3900-0E01-4CCC-278B90A4A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588" y="3276600"/>
            <a:ext cx="2054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/>
              <a:t>easy-clean</a:t>
            </a:r>
          </a:p>
          <a:p>
            <a:pPr algn="ctr"/>
            <a:r>
              <a:rPr lang="en-GB" altLang="en-US"/>
              <a:t>smooth buttons</a:t>
            </a:r>
          </a:p>
        </p:txBody>
      </p:sp>
      <p:sp>
        <p:nvSpPr>
          <p:cNvPr id="101394" name="Oval 18">
            <a:extLst>
              <a:ext uri="{FF2B5EF4-FFF2-40B4-BE49-F238E27FC236}">
                <a16:creationId xmlns:a16="http://schemas.microsoft.com/office/drawing/2014/main" id="{DC249348-1EF8-61FD-8F54-6F0FA4ED6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791200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95" name="Line 19">
            <a:extLst>
              <a:ext uri="{FF2B5EF4-FFF2-40B4-BE49-F238E27FC236}">
                <a16:creationId xmlns:a16="http://schemas.microsoft.com/office/drawing/2014/main" id="{5FC87B43-D1B1-0A48-42A8-FE5CC2ABD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257800"/>
            <a:ext cx="2286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96" name="Oval 20">
            <a:extLst>
              <a:ext uri="{FF2B5EF4-FFF2-40B4-BE49-F238E27FC236}">
                <a16:creationId xmlns:a16="http://schemas.microsoft.com/office/drawing/2014/main" id="{D3833179-10EF-46F5-89F5-D71FB479C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867400"/>
            <a:ext cx="1066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97" name="Line 21">
            <a:extLst>
              <a:ext uri="{FF2B5EF4-FFF2-40B4-BE49-F238E27FC236}">
                <a16:creationId xmlns:a16="http://schemas.microsoft.com/office/drawing/2014/main" id="{258A7D54-7262-EB72-3850-2B8AC1360F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6096000"/>
            <a:ext cx="914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98" name="Oval 22">
            <a:extLst>
              <a:ext uri="{FF2B5EF4-FFF2-40B4-BE49-F238E27FC236}">
                <a16:creationId xmlns:a16="http://schemas.microsoft.com/office/drawing/2014/main" id="{66E60A1B-7871-B212-C1C3-D85A35487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648200"/>
            <a:ext cx="8382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399" name="Line 23">
            <a:extLst>
              <a:ext uri="{FF2B5EF4-FFF2-40B4-BE49-F238E27FC236}">
                <a16:creationId xmlns:a16="http://schemas.microsoft.com/office/drawing/2014/main" id="{8075BFD7-6036-324C-1C61-F81DD82A5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038600"/>
            <a:ext cx="1295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DB4FC556-1F07-D601-2158-7D65C8427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How many computers …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875B37AF-1568-5B14-0400-B03CF11634D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FontTx/>
              <a:buChar char=" "/>
            </a:pPr>
            <a:r>
              <a:rPr lang="en-GB" altLang="en-US" sz="2400"/>
              <a:t>in your house?</a:t>
            </a:r>
          </a:p>
          <a:p>
            <a:pPr marL="476250" lvl="1"/>
            <a:endParaRPr lang="en-GB" altLang="en-US" sz="1200"/>
          </a:p>
          <a:p>
            <a:pPr marL="476250" lvl="1"/>
            <a:r>
              <a:rPr lang="en-GB" altLang="en-US" sz="2000"/>
              <a:t>PC</a:t>
            </a:r>
          </a:p>
          <a:p>
            <a:pPr marL="476250" lvl="1"/>
            <a:r>
              <a:rPr lang="en-GB" altLang="en-US" sz="2000"/>
              <a:t>TV, VCR, DVD, HiFi, cable/satellite TV</a:t>
            </a:r>
          </a:p>
          <a:p>
            <a:pPr marL="476250" lvl="1"/>
            <a:r>
              <a:rPr lang="en-GB" altLang="en-US" sz="2000"/>
              <a:t>microwave, cooker, washing machine</a:t>
            </a:r>
          </a:p>
          <a:p>
            <a:pPr marL="476250" lvl="1"/>
            <a:r>
              <a:rPr lang="en-GB" altLang="en-US" sz="2000"/>
              <a:t>central heating</a:t>
            </a:r>
          </a:p>
          <a:p>
            <a:pPr marL="476250" lvl="1"/>
            <a:r>
              <a:rPr lang="en-GB" altLang="en-US" sz="2000"/>
              <a:t>security system</a:t>
            </a:r>
          </a:p>
          <a:p>
            <a:pPr marL="0" indent="0"/>
            <a:endParaRPr lang="en-GB" altLang="en-US" sz="2400"/>
          </a:p>
          <a:p>
            <a:pPr marL="476250" lvl="1">
              <a:buFontTx/>
              <a:buChar char=" "/>
            </a:pPr>
            <a:r>
              <a:rPr lang="en-GB" altLang="en-US" sz="2000"/>
              <a:t>can you think of more?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D35BEC96-48E7-D906-7A1D-59387B9A118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Tx/>
              <a:buChar char=" "/>
            </a:pPr>
            <a:r>
              <a:rPr lang="en-GB" altLang="en-US" sz="2400"/>
              <a:t>in your pockets?</a:t>
            </a:r>
          </a:p>
          <a:p>
            <a:pPr lvl="1"/>
            <a:endParaRPr lang="en-GB" altLang="en-US" sz="1200"/>
          </a:p>
          <a:p>
            <a:pPr lvl="1"/>
            <a:r>
              <a:rPr lang="en-GB" altLang="en-US" sz="2000"/>
              <a:t>PDA</a:t>
            </a:r>
          </a:p>
          <a:p>
            <a:pPr lvl="1"/>
            <a:r>
              <a:rPr lang="en-GB" altLang="en-US" sz="2000"/>
              <a:t>phone, camera</a:t>
            </a:r>
          </a:p>
          <a:p>
            <a:pPr lvl="1"/>
            <a:r>
              <a:rPr lang="en-GB" altLang="en-US" sz="2000"/>
              <a:t>smart card, card with magnetic strip?</a:t>
            </a:r>
          </a:p>
          <a:p>
            <a:pPr lvl="1"/>
            <a:r>
              <a:rPr lang="en-GB" altLang="en-US" sz="2000"/>
              <a:t>electronic car key</a:t>
            </a:r>
          </a:p>
          <a:p>
            <a:pPr lvl="1"/>
            <a:r>
              <a:rPr lang="en-GB" altLang="en-US" sz="2000"/>
              <a:t>USB memory</a:t>
            </a:r>
          </a:p>
          <a:p>
            <a:endParaRPr lang="en-GB" altLang="en-US" sz="2400"/>
          </a:p>
          <a:p>
            <a:pPr lvl="1">
              <a:buFontTx/>
              <a:buChar char=" "/>
            </a:pPr>
            <a:r>
              <a:rPr lang="en-GB" altLang="en-US" sz="2000"/>
              <a:t>try your pockets and bags</a:t>
            </a:r>
          </a:p>
        </p:txBody>
      </p:sp>
      <p:pic>
        <p:nvPicPr>
          <p:cNvPr id="135174" name="Picture 6">
            <a:extLst>
              <a:ext uri="{FF2B5EF4-FFF2-40B4-BE49-F238E27FC236}">
                <a16:creationId xmlns:a16="http://schemas.microsoft.com/office/drawing/2014/main" id="{F7704E48-A860-C2FD-888F-A8A357AF3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096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B595AC09-601E-D697-CC2C-5FD5F5642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Environment and bio-sensing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518760D-D716-7601-6CD0-0A459DB056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sensors all around us</a:t>
            </a:r>
          </a:p>
          <a:p>
            <a:pPr lvl="1"/>
            <a:r>
              <a:rPr lang="en-GB" altLang="en-US"/>
              <a:t>car courtesy light – small switch on door</a:t>
            </a:r>
          </a:p>
          <a:p>
            <a:pPr lvl="1"/>
            <a:r>
              <a:rPr lang="en-GB" altLang="en-US"/>
              <a:t>ultrasound detectors – security, washbasins</a:t>
            </a:r>
          </a:p>
          <a:p>
            <a:pPr lvl="1"/>
            <a:r>
              <a:rPr lang="en-GB" altLang="en-US"/>
              <a:t>RFID security tags in shops</a:t>
            </a:r>
          </a:p>
          <a:p>
            <a:pPr lvl="1"/>
            <a:r>
              <a:rPr lang="en-GB" altLang="en-US"/>
              <a:t>temperature, weight, location </a:t>
            </a:r>
          </a:p>
          <a:p>
            <a:endParaRPr lang="en-GB" altLang="en-US" sz="1200"/>
          </a:p>
          <a:p>
            <a:r>
              <a:rPr lang="en-GB" altLang="en-US"/>
              <a:t>… and even our own bodies …</a:t>
            </a:r>
          </a:p>
          <a:p>
            <a:pPr lvl="1"/>
            <a:r>
              <a:rPr lang="en-GB" altLang="en-US"/>
              <a:t>iris scanners, body temperature, heart rate, galvanic skin response, blink rate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41844C3-CD61-B8C1-C6E6-22DDD2E6662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GB" altLang="en-US" sz="3600"/>
              <a:t>paper: printing and scanning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A64B16AF-A761-0148-0512-DD6BDA835C8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en-US" sz="2800"/>
              <a:t>print technology</a:t>
            </a:r>
          </a:p>
          <a:p>
            <a:r>
              <a:rPr lang="en-GB" altLang="en-US" sz="2800"/>
              <a:t>fonts, page description, WYSIWYG</a:t>
            </a:r>
          </a:p>
          <a:p>
            <a:r>
              <a:rPr lang="en-GB" altLang="en-US" sz="2800"/>
              <a:t>scanning, OCR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C897E5C-5D82-FF98-90E0-F4D0357C85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Printing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786148E-27A1-5740-0296-5E7727D96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image made from small dots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allows any character set or graphic to be printed,</a:t>
            </a:r>
          </a:p>
          <a:p>
            <a:pPr>
              <a:lnSpc>
                <a:spcPct val="90000"/>
              </a:lnSpc>
            </a:pPr>
            <a:r>
              <a:rPr lang="en-GB" altLang="en-US"/>
              <a:t>critical features: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resolution</a:t>
            </a:r>
          </a:p>
          <a:p>
            <a:pPr lvl="2">
              <a:lnSpc>
                <a:spcPct val="90000"/>
              </a:lnSpc>
            </a:pPr>
            <a:r>
              <a:rPr lang="en-GB" altLang="en-US"/>
              <a:t>size and spacing of the dots</a:t>
            </a:r>
          </a:p>
          <a:p>
            <a:pPr lvl="2">
              <a:lnSpc>
                <a:spcPct val="90000"/>
              </a:lnSpc>
            </a:pPr>
            <a:r>
              <a:rPr lang="en-GB" altLang="en-US"/>
              <a:t>measured in dots per inch (dpi)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speed</a:t>
            </a:r>
          </a:p>
          <a:p>
            <a:pPr lvl="2">
              <a:lnSpc>
                <a:spcPct val="90000"/>
              </a:lnSpc>
            </a:pPr>
            <a:r>
              <a:rPr lang="en-GB" altLang="en-US"/>
              <a:t>usually measured in pages per minute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cost!!</a:t>
            </a:r>
          </a:p>
        </p:txBody>
      </p:sp>
      <p:grpSp>
        <p:nvGrpSpPr>
          <p:cNvPr id="103467" name="Group 43">
            <a:extLst>
              <a:ext uri="{FF2B5EF4-FFF2-40B4-BE49-F238E27FC236}">
                <a16:creationId xmlns:a16="http://schemas.microsoft.com/office/drawing/2014/main" id="{827EC152-F860-8F8E-3180-2B7B18049540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33400"/>
            <a:ext cx="3276600" cy="1295400"/>
            <a:chOff x="2400" y="336"/>
            <a:chExt cx="2064" cy="816"/>
          </a:xfrm>
        </p:grpSpPr>
        <p:sp>
          <p:nvSpPr>
            <p:cNvPr id="103428" name="Oval 4">
              <a:extLst>
                <a:ext uri="{FF2B5EF4-FFF2-40B4-BE49-F238E27FC236}">
                  <a16:creationId xmlns:a16="http://schemas.microsoft.com/office/drawing/2014/main" id="{DEF118BD-70C9-893A-2F25-EF5663C56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52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29" name="Oval 5">
              <a:extLst>
                <a:ext uri="{FF2B5EF4-FFF2-40B4-BE49-F238E27FC236}">
                  <a16:creationId xmlns:a16="http://schemas.microsoft.com/office/drawing/2014/main" id="{8DF96D17-226A-44FA-1E98-3FF0929BA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43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30" name="Oval 6">
              <a:extLst>
                <a:ext uri="{FF2B5EF4-FFF2-40B4-BE49-F238E27FC236}">
                  <a16:creationId xmlns:a16="http://schemas.microsoft.com/office/drawing/2014/main" id="{73B71E11-1493-AFD8-1836-524F20F00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43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31" name="Oval 7">
              <a:extLst>
                <a:ext uri="{FF2B5EF4-FFF2-40B4-BE49-F238E27FC236}">
                  <a16:creationId xmlns:a16="http://schemas.microsoft.com/office/drawing/2014/main" id="{A93019E4-E944-04C7-CC98-C34F98316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52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32" name="Oval 8">
              <a:extLst>
                <a:ext uri="{FF2B5EF4-FFF2-40B4-BE49-F238E27FC236}">
                  <a16:creationId xmlns:a16="http://schemas.microsoft.com/office/drawing/2014/main" id="{AFA5E1CB-09D5-F3CF-FA2B-5EC6B0938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67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33" name="Oval 9">
              <a:extLst>
                <a:ext uri="{FF2B5EF4-FFF2-40B4-BE49-F238E27FC236}">
                  <a16:creationId xmlns:a16="http://schemas.microsoft.com/office/drawing/2014/main" id="{9C7BC642-0050-F435-C5DF-4DF0AB977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720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34" name="Oval 10">
              <a:extLst>
                <a:ext uri="{FF2B5EF4-FFF2-40B4-BE49-F238E27FC236}">
                  <a16:creationId xmlns:a16="http://schemas.microsoft.com/office/drawing/2014/main" id="{6B57DD6A-20DF-8173-79BD-AA4E0A229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35" name="Oval 11">
              <a:extLst>
                <a:ext uri="{FF2B5EF4-FFF2-40B4-BE49-F238E27FC236}">
                  <a16:creationId xmlns:a16="http://schemas.microsoft.com/office/drawing/2014/main" id="{12DF9CD1-C0FF-3602-95DC-5635E3072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36" name="Oval 12">
              <a:extLst>
                <a:ext uri="{FF2B5EF4-FFF2-40B4-BE49-F238E27FC236}">
                  <a16:creationId xmlns:a16="http://schemas.microsoft.com/office/drawing/2014/main" id="{DF608B11-917D-CC24-519E-2B8740418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37" name="Oval 13">
              <a:extLst>
                <a:ext uri="{FF2B5EF4-FFF2-40B4-BE49-F238E27FC236}">
                  <a16:creationId xmlns:a16="http://schemas.microsoft.com/office/drawing/2014/main" id="{21A1BA8D-65C4-D156-4309-29D873060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38" name="Oval 14">
              <a:extLst>
                <a:ext uri="{FF2B5EF4-FFF2-40B4-BE49-F238E27FC236}">
                  <a16:creationId xmlns:a16="http://schemas.microsoft.com/office/drawing/2014/main" id="{CA548F09-69C4-4911-9278-1109EFFA7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39" name="Oval 15">
              <a:extLst>
                <a:ext uri="{FF2B5EF4-FFF2-40B4-BE49-F238E27FC236}">
                  <a16:creationId xmlns:a16="http://schemas.microsoft.com/office/drawing/2014/main" id="{0E78A9CD-636E-0394-E341-AAE138168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40" name="Oval 16">
              <a:extLst>
                <a:ext uri="{FF2B5EF4-FFF2-40B4-BE49-F238E27FC236}">
                  <a16:creationId xmlns:a16="http://schemas.microsoft.com/office/drawing/2014/main" id="{0FD51E07-1B3E-2A0E-AC28-4C047DDC2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864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41" name="Oval 17">
              <a:extLst>
                <a:ext uri="{FF2B5EF4-FFF2-40B4-BE49-F238E27FC236}">
                  <a16:creationId xmlns:a16="http://schemas.microsoft.com/office/drawing/2014/main" id="{D426AEBF-942B-AE68-0470-E5F5CC91E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720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42" name="Oval 18">
              <a:extLst>
                <a:ext uri="{FF2B5EF4-FFF2-40B4-BE49-F238E27FC236}">
                  <a16:creationId xmlns:a16="http://schemas.microsoft.com/office/drawing/2014/main" id="{F9AB8DCA-2EA3-F168-8235-24AE30932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76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43" name="Oval 19">
              <a:extLst>
                <a:ext uri="{FF2B5EF4-FFF2-40B4-BE49-F238E27FC236}">
                  <a16:creationId xmlns:a16="http://schemas.microsoft.com/office/drawing/2014/main" id="{73AD8D1A-397B-1D53-5E9A-54A8C3057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43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44" name="Oval 20">
              <a:extLst>
                <a:ext uri="{FF2B5EF4-FFF2-40B4-BE49-F238E27FC236}">
                  <a16:creationId xmlns:a16="http://schemas.microsoft.com/office/drawing/2014/main" id="{7523B3D3-E819-BDDC-EAA8-EC51E0DC6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576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45" name="Oval 21">
              <a:extLst>
                <a:ext uri="{FF2B5EF4-FFF2-40B4-BE49-F238E27FC236}">
                  <a16:creationId xmlns:a16="http://schemas.microsoft.com/office/drawing/2014/main" id="{CFC9203F-3135-8FE7-C118-9388987D0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576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46" name="Oval 22">
              <a:extLst>
                <a:ext uri="{FF2B5EF4-FFF2-40B4-BE49-F238E27FC236}">
                  <a16:creationId xmlns:a16="http://schemas.microsoft.com/office/drawing/2014/main" id="{4CF7CD6C-49D7-BC09-A34C-143BE1046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52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47" name="Oval 23">
              <a:extLst>
                <a:ext uri="{FF2B5EF4-FFF2-40B4-BE49-F238E27FC236}">
                  <a16:creationId xmlns:a16="http://schemas.microsoft.com/office/drawing/2014/main" id="{D5E8AA0B-DABE-E9C9-0A49-030BD7B49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52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48" name="Oval 24">
              <a:extLst>
                <a:ext uri="{FF2B5EF4-FFF2-40B4-BE49-F238E27FC236}">
                  <a16:creationId xmlns:a16="http://schemas.microsoft.com/office/drawing/2014/main" id="{AEC4F53D-4C2D-A30C-46CD-D6209741B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624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49" name="Oval 25">
              <a:extLst>
                <a:ext uri="{FF2B5EF4-FFF2-40B4-BE49-F238E27FC236}">
                  <a16:creationId xmlns:a16="http://schemas.microsoft.com/office/drawing/2014/main" id="{18F1352A-79B6-F9F4-2404-645176CAD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50" name="Oval 26">
              <a:extLst>
                <a:ext uri="{FF2B5EF4-FFF2-40B4-BE49-F238E27FC236}">
                  <a16:creationId xmlns:a16="http://schemas.microsoft.com/office/drawing/2014/main" id="{3C507083-DB53-95FD-D01A-7C1B2F194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51" name="Oval 27">
              <a:extLst>
                <a:ext uri="{FF2B5EF4-FFF2-40B4-BE49-F238E27FC236}">
                  <a16:creationId xmlns:a16="http://schemas.microsoft.com/office/drawing/2014/main" id="{A9BD5058-51FA-8097-324E-6D7F664D6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52" name="Oval 28">
              <a:extLst>
                <a:ext uri="{FF2B5EF4-FFF2-40B4-BE49-F238E27FC236}">
                  <a16:creationId xmlns:a16="http://schemas.microsoft.com/office/drawing/2014/main" id="{F4EE7E54-0A73-694F-4564-206E67E06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53" name="Oval 29">
              <a:extLst>
                <a:ext uri="{FF2B5EF4-FFF2-40B4-BE49-F238E27FC236}">
                  <a16:creationId xmlns:a16="http://schemas.microsoft.com/office/drawing/2014/main" id="{764EFDE0-3C01-9884-353D-BF3F1D095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624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54" name="Oval 30">
              <a:extLst>
                <a:ext uri="{FF2B5EF4-FFF2-40B4-BE49-F238E27FC236}">
                  <a16:creationId xmlns:a16="http://schemas.microsoft.com/office/drawing/2014/main" id="{2DA80F00-3087-FF9B-EF24-52ED01CD4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55" name="Oval 31">
              <a:extLst>
                <a:ext uri="{FF2B5EF4-FFF2-40B4-BE49-F238E27FC236}">
                  <a16:creationId xmlns:a16="http://schemas.microsoft.com/office/drawing/2014/main" id="{3794B987-55A0-B961-08F3-FF63C660B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56" name="Oval 32">
              <a:extLst>
                <a:ext uri="{FF2B5EF4-FFF2-40B4-BE49-F238E27FC236}">
                  <a16:creationId xmlns:a16="http://schemas.microsoft.com/office/drawing/2014/main" id="{CB1E2397-E98D-0BE4-DAB8-FA74134E1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67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57" name="Oval 33">
              <a:extLst>
                <a:ext uri="{FF2B5EF4-FFF2-40B4-BE49-F238E27FC236}">
                  <a16:creationId xmlns:a16="http://schemas.microsoft.com/office/drawing/2014/main" id="{34D9D54C-708E-407D-6624-CA6D9CBCC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80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58" name="Oval 34">
              <a:extLst>
                <a:ext uri="{FF2B5EF4-FFF2-40B4-BE49-F238E27FC236}">
                  <a16:creationId xmlns:a16="http://schemas.microsoft.com/office/drawing/2014/main" id="{86F231AF-0A69-CB77-92FF-DEFD5E966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624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59" name="Oval 35">
              <a:extLst>
                <a:ext uri="{FF2B5EF4-FFF2-40B4-BE49-F238E27FC236}">
                  <a16:creationId xmlns:a16="http://schemas.microsoft.com/office/drawing/2014/main" id="{BED40D69-E83B-7FEE-93EB-5C78EFBAB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60" name="Oval 36">
              <a:extLst>
                <a:ext uri="{FF2B5EF4-FFF2-40B4-BE49-F238E27FC236}">
                  <a16:creationId xmlns:a16="http://schemas.microsoft.com/office/drawing/2014/main" id="{61D088E4-E08E-C0E7-E953-C4BB639DE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61" name="Oval 37">
              <a:extLst>
                <a:ext uri="{FF2B5EF4-FFF2-40B4-BE49-F238E27FC236}">
                  <a16:creationId xmlns:a16="http://schemas.microsoft.com/office/drawing/2014/main" id="{4004C4BE-D0D4-E2E1-51BB-2E8413B86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62" name="Oval 38">
              <a:extLst>
                <a:ext uri="{FF2B5EF4-FFF2-40B4-BE49-F238E27FC236}">
                  <a16:creationId xmlns:a16="http://schemas.microsoft.com/office/drawing/2014/main" id="{5E1F8093-AF53-245F-3269-A168EF315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00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63" name="Oval 39">
              <a:extLst>
                <a:ext uri="{FF2B5EF4-FFF2-40B4-BE49-F238E27FC236}">
                  <a16:creationId xmlns:a16="http://schemas.microsoft.com/office/drawing/2014/main" id="{226C841A-2041-0EC5-9332-2B471A4DA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67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64" name="Oval 40">
              <a:extLst>
                <a:ext uri="{FF2B5EF4-FFF2-40B4-BE49-F238E27FC236}">
                  <a16:creationId xmlns:a16="http://schemas.microsoft.com/office/drawing/2014/main" id="{0FE97BE3-E0DA-55BE-2AC9-6BEDF625C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68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65" name="Oval 41">
              <a:extLst>
                <a:ext uri="{FF2B5EF4-FFF2-40B4-BE49-F238E27FC236}">
                  <a16:creationId xmlns:a16="http://schemas.microsoft.com/office/drawing/2014/main" id="{DACEE7FE-D43D-0D2A-676E-FE2EF5352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912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466" name="Oval 42">
              <a:extLst>
                <a:ext uri="{FF2B5EF4-FFF2-40B4-BE49-F238E27FC236}">
                  <a16:creationId xmlns:a16="http://schemas.microsoft.com/office/drawing/2014/main" id="{D8923A17-7505-BDB9-4275-2D41237AB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6"/>
              <a:ext cx="144" cy="144"/>
            </a:xfrm>
            <a:prstGeom prst="ellipse">
              <a:avLst/>
            </a:prstGeom>
            <a:solidFill>
              <a:srgbClr val="45237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979A677-AF21-D37A-93A1-C4273166F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Types of dot-based printers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6DF41423-A296-051A-691E-DCF051643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/>
              <a:t>dot-matrix printers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use inked ribbon (like a typewriter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line of pins that can strike the ribbon, dotting the paper.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typical resolution 80-120 dpi</a:t>
            </a:r>
          </a:p>
          <a:p>
            <a:pPr>
              <a:lnSpc>
                <a:spcPct val="90000"/>
              </a:lnSpc>
            </a:pPr>
            <a:r>
              <a:rPr lang="en-GB" altLang="en-US" sz="2000"/>
              <a:t>ink-jet and bubble-jet printers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tiny blobs of ink sent from print head to paper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typically 300 dpi or better .</a:t>
            </a:r>
          </a:p>
          <a:p>
            <a:pPr>
              <a:lnSpc>
                <a:spcPct val="90000"/>
              </a:lnSpc>
            </a:pPr>
            <a:r>
              <a:rPr lang="en-GB" altLang="en-US" sz="2000"/>
              <a:t>laser printer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like photocopier: dots of electrostatic charge deposited on drum, which picks up toner (black powder form of ink) rolled onto paper which is then fixed with heat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typically 600 dpi or better.</a:t>
            </a:r>
          </a:p>
          <a:p>
            <a:pPr>
              <a:lnSpc>
                <a:spcPct val="90000"/>
              </a:lnSpc>
            </a:pPr>
            <a:endParaRPr lang="en-GB" altLang="en-US" sz="2000"/>
          </a:p>
        </p:txBody>
      </p:sp>
      <p:pic>
        <p:nvPicPr>
          <p:cNvPr id="104452" name="Picture 4">
            <a:extLst>
              <a:ext uri="{FF2B5EF4-FFF2-40B4-BE49-F238E27FC236}">
                <a16:creationId xmlns:a16="http://schemas.microsoft.com/office/drawing/2014/main" id="{1C5C26BD-56F5-E8AF-D27F-D47041D6C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096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E9C702EE-5199-1D77-74DE-FBB28DBED1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Printing in the workplace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7BCF91D-B043-98D8-1608-1913E31F2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shop tills</a:t>
            </a:r>
          </a:p>
          <a:p>
            <a:pPr lvl="1"/>
            <a:r>
              <a:rPr lang="en-GB" altLang="en-US" sz="2000"/>
              <a:t>dot matrix</a:t>
            </a:r>
          </a:p>
          <a:p>
            <a:pPr lvl="1"/>
            <a:r>
              <a:rPr lang="en-GB" altLang="en-US" sz="2000"/>
              <a:t>same print head used for several paper rolls</a:t>
            </a:r>
          </a:p>
          <a:p>
            <a:pPr lvl="1"/>
            <a:r>
              <a:rPr lang="en-GB" altLang="en-US" sz="2000"/>
              <a:t>may also print cheques</a:t>
            </a:r>
          </a:p>
          <a:p>
            <a:endParaRPr lang="en-GB" altLang="en-US" sz="1800"/>
          </a:p>
          <a:p>
            <a:r>
              <a:rPr lang="en-GB" altLang="en-US" sz="2400"/>
              <a:t>thermal printers</a:t>
            </a:r>
          </a:p>
          <a:p>
            <a:pPr lvl="1"/>
            <a:r>
              <a:rPr lang="en-GB" altLang="en-US" sz="2000"/>
              <a:t>special heat-sensitive paper</a:t>
            </a:r>
          </a:p>
          <a:p>
            <a:pPr lvl="1"/>
            <a:r>
              <a:rPr lang="en-GB" altLang="en-US" sz="2000"/>
              <a:t>paper heated by pins makes a dot</a:t>
            </a:r>
          </a:p>
          <a:p>
            <a:pPr lvl="1"/>
            <a:r>
              <a:rPr lang="en-GB" altLang="en-US" sz="2000"/>
              <a:t>poor quality, but simple &amp; low maintenance</a:t>
            </a:r>
          </a:p>
          <a:p>
            <a:pPr lvl="1"/>
            <a:r>
              <a:rPr lang="en-GB" altLang="en-US" sz="2000"/>
              <a:t>used in some fax machines</a:t>
            </a:r>
          </a:p>
        </p:txBody>
      </p:sp>
      <p:pic>
        <p:nvPicPr>
          <p:cNvPr id="105476" name="Picture 4">
            <a:extLst>
              <a:ext uri="{FF2B5EF4-FFF2-40B4-BE49-F238E27FC236}">
                <a16:creationId xmlns:a16="http://schemas.microsoft.com/office/drawing/2014/main" id="{6FB13EF5-2D19-FB6F-03FC-97AEC9EBA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096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B4496D8-1394-66AE-A80B-145EF87B6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Fonts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9C17689D-0634-A485-D825-80264270D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GB" altLang="en-US" sz="2000"/>
              <a:t>Font – the particular style of text</a:t>
            </a:r>
          </a:p>
          <a:p>
            <a:pPr marL="292100" indent="-292100">
              <a:lnSpc>
                <a:spcPct val="90000"/>
              </a:lnSpc>
              <a:buFontTx/>
              <a:buChar char=" "/>
            </a:pPr>
            <a:endParaRPr lang="en-GB" altLang="en-US" sz="1200"/>
          </a:p>
          <a:p>
            <a:pPr marL="292100" indent="-292100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1800">
                <a:latin typeface="Courier" panose="02070309020205020404" pitchFamily="49" charset="0"/>
                <a:cs typeface="Times New Roman" panose="02020603050405020304" pitchFamily="18" charset="0"/>
              </a:rPr>
              <a:t>Courier font</a:t>
            </a:r>
            <a:endParaRPr lang="en-US" altLang="en-US" sz="1200">
              <a:latin typeface="Palatino" pitchFamily="2" charset="77"/>
              <a:cs typeface="Times New Roman" panose="02020603050405020304" pitchFamily="18" charset="0"/>
            </a:endParaRPr>
          </a:p>
          <a:p>
            <a:pPr marL="292100" indent="-292100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1800">
                <a:latin typeface="Helvetica" pitchFamily="2" charset="0"/>
                <a:ea typeface="Helvetica" pitchFamily="2" charset="0"/>
                <a:cs typeface="Helvetica" pitchFamily="2" charset="0"/>
              </a:rPr>
              <a:t>Helvetica font</a:t>
            </a:r>
            <a:endParaRPr lang="en-US" altLang="en-US" sz="1200">
              <a:latin typeface="Palatino" pitchFamily="2" charset="77"/>
              <a:cs typeface="Times New Roman" panose="02020603050405020304" pitchFamily="18" charset="0"/>
            </a:endParaRPr>
          </a:p>
          <a:p>
            <a:pPr marL="292100" indent="-292100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1800">
                <a:latin typeface="Palatino" pitchFamily="2" charset="77"/>
                <a:cs typeface="Times New Roman" panose="02020603050405020304" pitchFamily="18" charset="0"/>
              </a:rPr>
              <a:t>Palatino font</a:t>
            </a:r>
            <a:endParaRPr lang="en-US" altLang="en-US" sz="1200">
              <a:latin typeface="Palatino" pitchFamily="2" charset="77"/>
              <a:cs typeface="Times New Roman" panose="02020603050405020304" pitchFamily="18" charset="0"/>
            </a:endParaRPr>
          </a:p>
          <a:p>
            <a:pPr marL="292100" indent="-292100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1800">
                <a:latin typeface="Times New Roman" panose="02020603050405020304" pitchFamily="18" charset="0"/>
                <a:ea typeface="Times" charset="0"/>
                <a:cs typeface="Times" charset="0"/>
              </a:rPr>
              <a:t>Times Roman font</a:t>
            </a:r>
            <a:endParaRPr lang="en-US" altLang="en-US" sz="1200">
              <a:latin typeface="Palatino" pitchFamily="2" charset="77"/>
              <a:cs typeface="Times New Roman" panose="02020603050405020304" pitchFamily="18" charset="0"/>
            </a:endParaRPr>
          </a:p>
          <a:p>
            <a:pPr marL="292100" indent="-292100" algn="ctr" eaLnBrk="0" hangingPunct="0">
              <a:lnSpc>
                <a:spcPct val="90000"/>
              </a:lnSpc>
              <a:spcBef>
                <a:spcPct val="0"/>
              </a:spcBef>
            </a:pPr>
            <a:r>
              <a:rPr lang="en-US" altLang="en-US" sz="1800">
                <a:latin typeface="Symbol" pitchFamily="2" charset="2"/>
                <a:cs typeface="Times New Roman" panose="02020603050405020304" pitchFamily="18" charset="0"/>
              </a:rPr>
              <a:t>§´µº¿Â Ä¿~ </a:t>
            </a:r>
            <a:r>
              <a:rPr lang="en-US" altLang="en-US" sz="1800">
                <a:latin typeface="Palatino" pitchFamily="2" charset="77"/>
                <a:ea typeface="Helvetica" pitchFamily="2" charset="0"/>
                <a:cs typeface="Helvetica" pitchFamily="2" charset="0"/>
              </a:rPr>
              <a:t> (special symbol)</a:t>
            </a:r>
            <a:endParaRPr lang="en-GB" altLang="en-US" sz="1800">
              <a:latin typeface="Palatino" pitchFamily="2" charset="77"/>
              <a:ea typeface="Helvetica" pitchFamily="2" charset="0"/>
              <a:cs typeface="Helvetica" pitchFamily="2" charset="0"/>
            </a:endParaRPr>
          </a:p>
          <a:p>
            <a:pPr marL="292100" indent="-292100">
              <a:lnSpc>
                <a:spcPct val="90000"/>
              </a:lnSpc>
              <a:buFontTx/>
              <a:buChar char=" "/>
            </a:pPr>
            <a:endParaRPr lang="en-GB" altLang="en-US" sz="1200"/>
          </a:p>
          <a:p>
            <a:pPr marL="292100" indent="-292100">
              <a:lnSpc>
                <a:spcPct val="90000"/>
              </a:lnSpc>
            </a:pPr>
            <a:r>
              <a:rPr lang="en-GB" altLang="en-US" sz="1800"/>
              <a:t>Size of a font measured in points (1 pt about 1/72”)</a:t>
            </a:r>
            <a:br>
              <a:rPr lang="en-GB" altLang="en-US" sz="1800"/>
            </a:br>
            <a:r>
              <a:rPr lang="en-GB" altLang="en-US" sz="1800"/>
              <a:t>(vaguely) related to its height</a:t>
            </a:r>
          </a:p>
          <a:p>
            <a:pPr marL="292100" indent="-292100">
              <a:lnSpc>
                <a:spcPct val="90000"/>
              </a:lnSpc>
              <a:buFontTx/>
              <a:buChar char=" "/>
            </a:pPr>
            <a:endParaRPr lang="en-GB" altLang="en-US" sz="800"/>
          </a:p>
          <a:p>
            <a:pPr marL="292100" indent="-292100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1000">
                <a:latin typeface="Helvetica" pitchFamily="2" charset="0"/>
                <a:ea typeface="Helvetica" pitchFamily="2" charset="0"/>
                <a:cs typeface="Helvetica" pitchFamily="2" charset="0"/>
              </a:rPr>
              <a:t>This is ten point Helvetica</a:t>
            </a:r>
            <a:endParaRPr lang="en-US" altLang="en-US" sz="1200">
              <a:latin typeface="Helvetica" pitchFamily="2" charset="0"/>
              <a:cs typeface="Times New Roman" panose="02020603050405020304" pitchFamily="18" charset="0"/>
            </a:endParaRPr>
          </a:p>
          <a:p>
            <a:pPr marL="292100" indent="-292100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1200">
                <a:latin typeface="Helvetica" pitchFamily="2" charset="0"/>
                <a:ea typeface="Helvetica" pitchFamily="2" charset="0"/>
                <a:cs typeface="Helvetica" pitchFamily="2" charset="0"/>
              </a:rPr>
              <a:t>This is twelve point</a:t>
            </a:r>
            <a:endParaRPr lang="en-US" altLang="en-US" sz="1200">
              <a:latin typeface="Helvetica" pitchFamily="2" charset="0"/>
              <a:cs typeface="Times New Roman" panose="02020603050405020304" pitchFamily="18" charset="0"/>
            </a:endParaRPr>
          </a:p>
          <a:p>
            <a:pPr marL="292100" indent="-292100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1400">
                <a:latin typeface="Helvetica" pitchFamily="2" charset="0"/>
                <a:ea typeface="Helvetica" pitchFamily="2" charset="0"/>
                <a:cs typeface="Helvetica" pitchFamily="2" charset="0"/>
              </a:rPr>
              <a:t>This is fourteen point</a:t>
            </a:r>
            <a:endParaRPr lang="en-US" altLang="en-US" sz="1200">
              <a:latin typeface="Helvetica" pitchFamily="2" charset="0"/>
              <a:cs typeface="Times New Roman" panose="02020603050405020304" pitchFamily="18" charset="0"/>
            </a:endParaRPr>
          </a:p>
          <a:p>
            <a:pPr marL="292100" indent="-292100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1800">
                <a:latin typeface="Helvetica" pitchFamily="2" charset="0"/>
                <a:ea typeface="Helvetica" pitchFamily="2" charset="0"/>
                <a:cs typeface="Helvetica" pitchFamily="2" charset="0"/>
              </a:rPr>
              <a:t>This is eighteen point</a:t>
            </a:r>
            <a:endParaRPr lang="en-US" altLang="en-US" sz="1200">
              <a:latin typeface="Helvetica" pitchFamily="2" charset="0"/>
              <a:cs typeface="Times New Roman" panose="02020603050405020304" pitchFamily="18" charset="0"/>
            </a:endParaRPr>
          </a:p>
          <a:p>
            <a:pPr marL="292100" indent="-292100" algn="ctr" eaLnBrk="0" hangingPunct="0">
              <a:lnSpc>
                <a:spcPct val="90000"/>
              </a:lnSpc>
              <a:spcBef>
                <a:spcPct val="0"/>
              </a:spcBef>
              <a:buFontTx/>
              <a:buChar char=" "/>
            </a:pPr>
            <a:r>
              <a:rPr lang="en-US" altLang="en-US" sz="2400">
                <a:latin typeface="Helvetica" pitchFamily="2" charset="0"/>
                <a:ea typeface="Helvetica" pitchFamily="2" charset="0"/>
                <a:cs typeface="Helvetica" pitchFamily="2" charset="0"/>
              </a:rPr>
              <a:t>and this is twenty-four point</a:t>
            </a:r>
            <a:endParaRPr lang="en-GB" altLang="en-US" sz="2400">
              <a:latin typeface="Helvetica" pitchFamily="2" charset="0"/>
              <a:ea typeface="Helvetica" pitchFamily="2" charset="0"/>
              <a:cs typeface="Helvetica" pitchFamily="2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A0C7975-FECE-EEB3-09F7-188619338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Fonts (ctd)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3726082A-0E8C-57DF-C0B4-6B0FE035D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sz="2400"/>
              <a:t>Pitch</a:t>
            </a:r>
          </a:p>
          <a:p>
            <a:pPr lvl="1"/>
            <a:r>
              <a:rPr lang="en-GB" altLang="en-US" sz="2000"/>
              <a:t>fixed-pitch – every character has the same width</a:t>
            </a:r>
          </a:p>
          <a:p>
            <a:pPr lvl="2">
              <a:buFontTx/>
              <a:buChar char=" "/>
            </a:pPr>
            <a:r>
              <a:rPr lang="en-GB" altLang="en-US" sz="1800"/>
              <a:t>e.g. </a:t>
            </a:r>
            <a:r>
              <a:rPr lang="en-GB" altLang="en-US" sz="1800">
                <a:latin typeface="Courier" panose="02070309020205020404" pitchFamily="49" charset="0"/>
              </a:rPr>
              <a:t>Courier</a:t>
            </a:r>
            <a:endParaRPr lang="en-GB" altLang="en-US" sz="1800"/>
          </a:p>
          <a:p>
            <a:pPr lvl="1"/>
            <a:r>
              <a:rPr lang="en-GB" altLang="en-US" sz="2000"/>
              <a:t>variable-pitched  – some characters wider</a:t>
            </a:r>
          </a:p>
          <a:p>
            <a:pPr lvl="2">
              <a:buFontTx/>
              <a:buChar char=" "/>
            </a:pPr>
            <a:r>
              <a:rPr lang="en-GB" altLang="en-US" sz="1800"/>
              <a:t>e.g. </a:t>
            </a:r>
            <a:r>
              <a:rPr lang="en-GB" altLang="en-US" sz="1800">
                <a:latin typeface="Times New Roman" panose="02020603050405020304" pitchFamily="18" charset="0"/>
              </a:rPr>
              <a:t>Times Roman</a:t>
            </a:r>
            <a:r>
              <a:rPr lang="en-GB" altLang="en-US" sz="1800"/>
              <a:t> </a:t>
            </a:r>
            <a:r>
              <a:rPr lang="en-GB" altLang="en-US" sz="1600"/>
              <a:t>– compare the ‘i’ and the “m”</a:t>
            </a:r>
            <a:endParaRPr lang="en-GB" altLang="en-US" sz="1800"/>
          </a:p>
          <a:p>
            <a:pPr>
              <a:buFontTx/>
              <a:buNone/>
            </a:pPr>
            <a:r>
              <a:rPr lang="en-GB" altLang="en-US" sz="2400"/>
              <a:t>Serif or Sans-serif</a:t>
            </a:r>
          </a:p>
          <a:p>
            <a:pPr lvl="1"/>
            <a:r>
              <a:rPr lang="en-GB" altLang="en-US" sz="2000"/>
              <a:t>sans-serif – square-ended strokes</a:t>
            </a:r>
          </a:p>
          <a:p>
            <a:pPr lvl="2">
              <a:buFontTx/>
              <a:buChar char=" "/>
            </a:pPr>
            <a:r>
              <a:rPr lang="en-GB" altLang="en-US" sz="1800"/>
              <a:t>e.g. </a:t>
            </a:r>
            <a:r>
              <a:rPr lang="en-GB" altLang="en-US" sz="1800">
                <a:latin typeface="Helvetica" pitchFamily="2" charset="0"/>
              </a:rPr>
              <a:t>Helvetica</a:t>
            </a:r>
            <a:endParaRPr lang="en-GB" altLang="en-US" sz="1800"/>
          </a:p>
          <a:p>
            <a:pPr lvl="1"/>
            <a:r>
              <a:rPr lang="en-GB" altLang="en-US" sz="2000"/>
              <a:t>serif  –  with splayed ends (such as)</a:t>
            </a:r>
          </a:p>
          <a:p>
            <a:pPr lvl="2">
              <a:buFontTx/>
              <a:buChar char=" "/>
            </a:pPr>
            <a:r>
              <a:rPr lang="en-GB" altLang="en-US" sz="1800"/>
              <a:t>e.g. </a:t>
            </a:r>
            <a:r>
              <a:rPr lang="en-GB" altLang="en-US" sz="1800">
                <a:latin typeface="Times New Roman" panose="02020603050405020304" pitchFamily="18" charset="0"/>
              </a:rPr>
              <a:t>Times Roman</a:t>
            </a:r>
            <a:r>
              <a:rPr lang="en-GB" altLang="en-US" sz="1800"/>
              <a:t> or </a:t>
            </a:r>
            <a:r>
              <a:rPr lang="en-GB" altLang="en-US" sz="1800">
                <a:latin typeface="Palatino" pitchFamily="2" charset="77"/>
              </a:rPr>
              <a:t>Palatino</a:t>
            </a:r>
          </a:p>
        </p:txBody>
      </p:sp>
      <p:pic>
        <p:nvPicPr>
          <p:cNvPr id="107524" name="Picture 4">
            <a:extLst>
              <a:ext uri="{FF2B5EF4-FFF2-40B4-BE49-F238E27FC236}">
                <a16:creationId xmlns:a16="http://schemas.microsoft.com/office/drawing/2014/main" id="{D9E9BF62-817A-BB80-24D4-FDCAB9822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486400"/>
            <a:ext cx="50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5" name="Picture 5">
            <a:extLst>
              <a:ext uri="{FF2B5EF4-FFF2-40B4-BE49-F238E27FC236}">
                <a16:creationId xmlns:a16="http://schemas.microsoft.com/office/drawing/2014/main" id="{CFF85E53-845E-BD99-CB87-4AA67C1D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191000"/>
            <a:ext cx="520700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6" name="Oval 6">
            <a:extLst>
              <a:ext uri="{FF2B5EF4-FFF2-40B4-BE49-F238E27FC236}">
                <a16:creationId xmlns:a16="http://schemas.microsoft.com/office/drawing/2014/main" id="{592C1509-B7AE-BEA6-728F-CCB0E84DF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6482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7527" name="Oval 7">
            <a:extLst>
              <a:ext uri="{FF2B5EF4-FFF2-40B4-BE49-F238E27FC236}">
                <a16:creationId xmlns:a16="http://schemas.microsoft.com/office/drawing/2014/main" id="{DF273FFF-9685-E8BB-89BA-9DABAD46C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340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3CFE59F-EDB8-C5C1-E8EC-078BED080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Readability of text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81F65210-E880-FE89-0527-B9B46DA3E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lowercase</a:t>
            </a:r>
          </a:p>
          <a:p>
            <a:pPr lvl="1"/>
            <a:r>
              <a:rPr lang="en-GB" altLang="en-US"/>
              <a:t>easy to read shape of words</a:t>
            </a:r>
          </a:p>
          <a:p>
            <a:r>
              <a:rPr lang="en-GB" altLang="en-US"/>
              <a:t>UPPERCASE</a:t>
            </a:r>
          </a:p>
          <a:p>
            <a:pPr lvl="1"/>
            <a:r>
              <a:rPr lang="en-GB" altLang="en-US"/>
              <a:t>better for individual letters and non-words</a:t>
            </a:r>
            <a:br>
              <a:rPr lang="en-GB" altLang="en-US"/>
            </a:br>
            <a:r>
              <a:rPr lang="en-GB" altLang="en-US"/>
              <a:t>	</a:t>
            </a:r>
            <a:r>
              <a:rPr lang="en-GB" altLang="en-US" sz="2000"/>
              <a:t>e.g. flight numbers: BA793 vs. ba793</a:t>
            </a:r>
            <a:endParaRPr lang="en-GB" altLang="en-US"/>
          </a:p>
          <a:p>
            <a:pPr lvl="1"/>
            <a:endParaRPr lang="en-GB" altLang="en-US" sz="1200"/>
          </a:p>
          <a:p>
            <a:r>
              <a:rPr lang="en-GB" altLang="en-US"/>
              <a:t>serif fonts</a:t>
            </a:r>
          </a:p>
          <a:p>
            <a:pPr lvl="1"/>
            <a:r>
              <a:rPr lang="en-GB" altLang="en-US" sz="2800">
                <a:latin typeface="Times" charset="0"/>
              </a:rPr>
              <a:t>helps your eye on long lines of printed text</a:t>
            </a:r>
            <a:endParaRPr lang="en-GB" altLang="en-US"/>
          </a:p>
          <a:p>
            <a:pPr lvl="1"/>
            <a:r>
              <a:rPr lang="en-GB" altLang="en-US"/>
              <a:t>but sans serif often better on screen</a:t>
            </a:r>
          </a:p>
        </p:txBody>
      </p:sp>
      <p:pic>
        <p:nvPicPr>
          <p:cNvPr id="109572" name="Picture 4">
            <a:extLst>
              <a:ext uri="{FF2B5EF4-FFF2-40B4-BE49-F238E27FC236}">
                <a16:creationId xmlns:a16="http://schemas.microsoft.com/office/drawing/2014/main" id="{1C8590DC-C22B-BB0E-618F-C58681EE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D9D2F4D4-C16D-8B2A-AAAE-1DC6D1773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Page Description Languages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F0D2353-FFB6-37D2-0924-A2990A1E8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000"/>
              <a:t>Pages very complex</a:t>
            </a:r>
          </a:p>
          <a:p>
            <a:pPr lvl="1"/>
            <a:r>
              <a:rPr lang="en-GB" altLang="en-US" sz="1800"/>
              <a:t>different fonts, bitmaps, lines, digitised photos, etc. </a:t>
            </a:r>
          </a:p>
          <a:p>
            <a:endParaRPr lang="en-GB" altLang="en-US" sz="1200"/>
          </a:p>
          <a:p>
            <a:r>
              <a:rPr lang="en-GB" altLang="en-US" sz="2000"/>
              <a:t>Can convert it all into a bitmap and send to the printer</a:t>
            </a:r>
            <a:br>
              <a:rPr lang="en-GB" altLang="en-US" sz="2000"/>
            </a:br>
            <a:r>
              <a:rPr lang="en-GB" altLang="en-US" sz="2000"/>
              <a:t>	… but often huge !</a:t>
            </a:r>
          </a:p>
          <a:p>
            <a:endParaRPr lang="en-GB" altLang="en-US" sz="1200"/>
          </a:p>
          <a:p>
            <a:r>
              <a:rPr lang="en-GB" altLang="en-US" sz="2000"/>
              <a:t>Alternatively Use a page description language</a:t>
            </a:r>
          </a:p>
          <a:p>
            <a:pPr lvl="1"/>
            <a:r>
              <a:rPr lang="en-GB" altLang="en-US" sz="1800"/>
              <a:t>sends a </a:t>
            </a:r>
            <a:r>
              <a:rPr lang="en-GB" altLang="en-US" sz="1800" i="1"/>
              <a:t>description</a:t>
            </a:r>
            <a:r>
              <a:rPr lang="en-GB" altLang="en-US" sz="1800"/>
              <a:t> of the page can be sent,</a:t>
            </a:r>
          </a:p>
          <a:p>
            <a:pPr lvl="1"/>
            <a:r>
              <a:rPr lang="en-GB" altLang="en-US" sz="1800"/>
              <a:t>instructions for curves, lines, text in different styles, etc.</a:t>
            </a:r>
          </a:p>
          <a:p>
            <a:pPr lvl="1"/>
            <a:r>
              <a:rPr lang="en-GB" altLang="en-US" sz="1800"/>
              <a:t>like a programming language for printing! </a:t>
            </a:r>
          </a:p>
          <a:p>
            <a:endParaRPr lang="en-GB" altLang="en-US" sz="1200"/>
          </a:p>
          <a:p>
            <a:r>
              <a:rPr lang="en-GB" altLang="en-US" sz="2000"/>
              <a:t>PostScript is the most common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F15997D5-C0AA-4501-FCED-081081E1B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Screen and page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2C794BE-8EFC-E62B-BF87-00A16850B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WYSIWYG</a:t>
            </a:r>
          </a:p>
          <a:p>
            <a:pPr lvl="1"/>
            <a:r>
              <a:rPr lang="en-GB" altLang="en-US" sz="2000"/>
              <a:t>what you see is what you get</a:t>
            </a:r>
          </a:p>
          <a:p>
            <a:pPr lvl="1"/>
            <a:r>
              <a:rPr lang="en-GB" altLang="en-US" sz="2000"/>
              <a:t>aim of word processing, etc. </a:t>
            </a:r>
          </a:p>
          <a:p>
            <a:r>
              <a:rPr lang="en-GB" altLang="en-US" sz="2400"/>
              <a:t>but …</a:t>
            </a:r>
          </a:p>
          <a:p>
            <a:pPr lvl="1"/>
            <a:r>
              <a:rPr lang="en-GB" altLang="en-US" sz="2000"/>
              <a:t>screen: 72 dpi, landscape image</a:t>
            </a:r>
          </a:p>
          <a:p>
            <a:pPr lvl="1"/>
            <a:r>
              <a:rPr lang="en-GB" altLang="en-US" sz="2000"/>
              <a:t>print: 600+ dpi, portrait</a:t>
            </a:r>
          </a:p>
          <a:p>
            <a:r>
              <a:rPr lang="en-GB" altLang="en-US" sz="2400"/>
              <a:t>can try to make them similar</a:t>
            </a:r>
            <a:br>
              <a:rPr lang="en-GB" altLang="en-US" sz="2400"/>
            </a:br>
            <a:r>
              <a:rPr lang="en-GB" altLang="en-US" sz="2400"/>
              <a:t>	but never quite the same</a:t>
            </a:r>
          </a:p>
          <a:p>
            <a:r>
              <a:rPr lang="en-GB" altLang="en-US" sz="2400"/>
              <a:t>so … need different designs, graphics etc, for screen and print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9893F39-6D9D-88AA-D441-53B7C32DD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Interactivity?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38ED7C3-9216-42CA-DFAC-0FA947F40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altLang="en-US" sz="2000"/>
              <a:t>Long ago in a galaxy far away … </a:t>
            </a:r>
            <a:r>
              <a:rPr lang="en-GB" altLang="en-US" sz="2000" i="1"/>
              <a:t>batch</a:t>
            </a:r>
            <a:r>
              <a:rPr lang="en-GB" altLang="en-US" sz="2000"/>
              <a:t> processing</a:t>
            </a:r>
          </a:p>
          <a:p>
            <a:pPr marL="565150" lvl="1"/>
            <a:r>
              <a:rPr lang="en-GB" altLang="en-US" sz="1800"/>
              <a:t>punched card stacks or large data files prepared</a:t>
            </a:r>
          </a:p>
          <a:p>
            <a:pPr marL="565150" lvl="1"/>
            <a:r>
              <a:rPr lang="en-GB" altLang="en-US" sz="1800"/>
              <a:t>long wait ….</a:t>
            </a:r>
          </a:p>
          <a:p>
            <a:pPr marL="565150" lvl="1"/>
            <a:r>
              <a:rPr lang="en-GB" altLang="en-US" sz="1800"/>
              <a:t>line printer output</a:t>
            </a:r>
          </a:p>
          <a:p>
            <a:pPr marL="565150" lvl="1">
              <a:buFontTx/>
              <a:buChar char=" "/>
            </a:pPr>
            <a:r>
              <a:rPr lang="en-GB" altLang="en-US" sz="1800"/>
              <a:t>… and if it is not right …</a:t>
            </a:r>
          </a:p>
          <a:p>
            <a:pPr marL="565150" lvl="1">
              <a:buFontTx/>
              <a:buChar char=" "/>
            </a:pPr>
            <a:endParaRPr lang="en-GB" altLang="en-US" sz="1200"/>
          </a:p>
          <a:p>
            <a:pPr marL="0" indent="0">
              <a:buFontTx/>
              <a:buChar char=" "/>
            </a:pPr>
            <a:r>
              <a:rPr lang="en-GB" altLang="en-US" sz="2000"/>
              <a:t>Now most computing is interactive</a:t>
            </a:r>
          </a:p>
          <a:p>
            <a:pPr marL="565150" lvl="1"/>
            <a:r>
              <a:rPr lang="en-GB" altLang="en-US" sz="1800"/>
              <a:t>rapid feedback</a:t>
            </a:r>
          </a:p>
          <a:p>
            <a:pPr marL="565150" lvl="1"/>
            <a:r>
              <a:rPr lang="en-GB" altLang="en-US" sz="1800"/>
              <a:t>the user in control (most of the time)</a:t>
            </a:r>
          </a:p>
          <a:p>
            <a:pPr marL="565150" lvl="1"/>
            <a:r>
              <a:rPr lang="en-GB" altLang="en-US" sz="1800"/>
              <a:t>doing rather than thinking …</a:t>
            </a:r>
          </a:p>
          <a:p>
            <a:pPr marL="0" indent="0"/>
            <a:endParaRPr lang="en-GB" altLang="en-US" sz="1000"/>
          </a:p>
          <a:p>
            <a:pPr marL="0" indent="0">
              <a:buFontTx/>
              <a:buNone/>
            </a:pPr>
            <a:r>
              <a:rPr lang="en-GB" altLang="en-US" sz="2000"/>
              <a:t>Is faster always better?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EA4CFC3F-7B18-BF46-6E7C-36E9027B5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Scanners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A5E1CBDB-BF18-BB3F-C258-09239B12E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000"/>
              <a:t>Take paper and convert it into a bitmap</a:t>
            </a:r>
          </a:p>
          <a:p>
            <a:endParaRPr lang="en-GB" altLang="en-US" sz="1000"/>
          </a:p>
          <a:p>
            <a:r>
              <a:rPr lang="en-GB" altLang="en-US" sz="2000"/>
              <a:t>Two sorts of scanner</a:t>
            </a:r>
          </a:p>
          <a:p>
            <a:pPr lvl="1"/>
            <a:r>
              <a:rPr lang="en-GB" altLang="en-US" sz="1800"/>
              <a:t>flat-bed: paper placed on a glass plate, whole page converted into bitmap</a:t>
            </a:r>
          </a:p>
          <a:p>
            <a:pPr lvl="1"/>
            <a:r>
              <a:rPr lang="en-GB" altLang="en-US" sz="1800"/>
              <a:t>hand-held: scanner passed over paper, digitising strip typically 3-4” wide</a:t>
            </a:r>
          </a:p>
          <a:p>
            <a:endParaRPr lang="en-GB" altLang="en-US" sz="1000"/>
          </a:p>
          <a:p>
            <a:r>
              <a:rPr lang="en-GB" altLang="en-US" sz="2000"/>
              <a:t>Shines light at paper and note intensity of reflection</a:t>
            </a:r>
          </a:p>
          <a:p>
            <a:pPr lvl="1"/>
            <a:r>
              <a:rPr lang="en-GB" altLang="en-US" sz="1800"/>
              <a:t>colour or greyscale</a:t>
            </a:r>
          </a:p>
          <a:p>
            <a:endParaRPr lang="en-GB" altLang="en-US" sz="1000"/>
          </a:p>
          <a:p>
            <a:r>
              <a:rPr lang="en-GB" altLang="en-US" sz="2000"/>
              <a:t>Typical resolutions from 600–2400 dpi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67826F23-5117-2CB0-79B9-E873895F7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Scanners (ctd)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B28D7D9-4DCE-2475-19CE-B7DB83699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/>
              <a:t>Used in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1400"/>
          </a:p>
          <a:p>
            <a:pPr marL="946150" lvl="1" indent="-374650">
              <a:lnSpc>
                <a:spcPct val="90000"/>
              </a:lnSpc>
            </a:pPr>
            <a:r>
              <a:rPr lang="en-GB" altLang="en-US"/>
              <a:t>desktop publishing for incorporating photographs and other images</a:t>
            </a:r>
          </a:p>
          <a:p>
            <a:pPr marL="946150" lvl="1" indent="-374650">
              <a:lnSpc>
                <a:spcPct val="90000"/>
              </a:lnSpc>
            </a:pPr>
            <a:endParaRPr lang="en-GB" altLang="en-US" sz="1400"/>
          </a:p>
          <a:p>
            <a:pPr marL="946150" lvl="1" indent="-374650">
              <a:lnSpc>
                <a:spcPct val="90000"/>
              </a:lnSpc>
            </a:pPr>
            <a:r>
              <a:rPr lang="en-GB" altLang="en-US"/>
              <a:t>document storage and retrieval systems, doing away with paper storage</a:t>
            </a:r>
          </a:p>
          <a:p>
            <a:pPr marL="946150" lvl="1" indent="-374650">
              <a:lnSpc>
                <a:spcPct val="90000"/>
              </a:lnSpc>
            </a:pPr>
            <a:endParaRPr lang="en-GB" altLang="en-US" sz="1200"/>
          </a:p>
          <a:p>
            <a:pPr marL="946150" lvl="1" indent="-374650">
              <a:lnSpc>
                <a:spcPct val="90000"/>
              </a:lnSpc>
              <a:buFontTx/>
              <a:buChar char="+"/>
            </a:pPr>
            <a:r>
              <a:rPr lang="en-GB" altLang="en-US"/>
              <a:t>special scanners for slides and photographic negatives</a:t>
            </a:r>
          </a:p>
          <a:p>
            <a:pPr>
              <a:lnSpc>
                <a:spcPct val="90000"/>
              </a:lnSpc>
            </a:pPr>
            <a:endParaRPr lang="en-GB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8D8C3164-8FFD-B81C-8AC9-35766B73B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Optical character recognition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5852663-C2EC-5D73-3051-F3E1A445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OCR converts bitmap back into text</a:t>
            </a:r>
          </a:p>
          <a:p>
            <a:r>
              <a:rPr lang="en-GB" altLang="en-US"/>
              <a:t>different fonts</a:t>
            </a:r>
          </a:p>
          <a:p>
            <a:pPr lvl="1"/>
            <a:r>
              <a:rPr lang="en-GB" altLang="en-US"/>
              <a:t>create problems for simple “template matching” algorithms</a:t>
            </a:r>
          </a:p>
          <a:p>
            <a:pPr lvl="1"/>
            <a:r>
              <a:rPr lang="en-GB" altLang="en-US"/>
              <a:t>more complex systems segment text, decompose it into lines and arcs, and decipher characters that way</a:t>
            </a:r>
          </a:p>
          <a:p>
            <a:r>
              <a:rPr lang="en-GB" altLang="en-US"/>
              <a:t>page format</a:t>
            </a:r>
          </a:p>
          <a:p>
            <a:pPr lvl="1"/>
            <a:r>
              <a:rPr lang="en-GB" altLang="en-US"/>
              <a:t>columns, pictures, headers and footers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9037A26-CFA8-8CB8-BA01-B8E8B0326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Paper-based interaction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B795195E-380F-F033-B72E-B4B9AEBA7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/>
              <a:t>paper usually regarded as </a:t>
            </a:r>
            <a:r>
              <a:rPr lang="en-GB" altLang="en-US" sz="2000" i="1"/>
              <a:t>output</a:t>
            </a:r>
            <a:r>
              <a:rPr lang="en-GB" altLang="en-US" sz="2000"/>
              <a:t> only</a:t>
            </a:r>
          </a:p>
          <a:p>
            <a:pPr>
              <a:lnSpc>
                <a:spcPct val="90000"/>
              </a:lnSpc>
            </a:pPr>
            <a:endParaRPr lang="en-GB" altLang="en-US" sz="1000"/>
          </a:p>
          <a:p>
            <a:pPr>
              <a:lnSpc>
                <a:spcPct val="90000"/>
              </a:lnSpc>
            </a:pPr>
            <a:r>
              <a:rPr lang="en-GB" altLang="en-US" sz="2000"/>
              <a:t>can be </a:t>
            </a:r>
            <a:r>
              <a:rPr lang="en-GB" altLang="en-US" sz="2000" i="1"/>
              <a:t>input</a:t>
            </a:r>
            <a:r>
              <a:rPr lang="en-GB" altLang="en-US" sz="2000"/>
              <a:t> too – OCR, scanning, etc.</a:t>
            </a:r>
          </a:p>
          <a:p>
            <a:pPr>
              <a:lnSpc>
                <a:spcPct val="90000"/>
              </a:lnSpc>
            </a:pPr>
            <a:endParaRPr lang="en-GB" altLang="en-US" sz="1000"/>
          </a:p>
          <a:p>
            <a:pPr>
              <a:lnSpc>
                <a:spcPct val="90000"/>
              </a:lnSpc>
            </a:pPr>
            <a:r>
              <a:rPr lang="en-GB" altLang="en-US" sz="2000"/>
              <a:t>Xerox PaperWorks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glyphs – small patterns of /\\//\\\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used to identify forms etc.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used with scanner and fax to control applications</a:t>
            </a:r>
          </a:p>
          <a:p>
            <a:pPr>
              <a:lnSpc>
                <a:spcPct val="90000"/>
              </a:lnSpc>
            </a:pPr>
            <a:endParaRPr lang="en-GB" altLang="en-US" sz="1000"/>
          </a:p>
          <a:p>
            <a:pPr>
              <a:lnSpc>
                <a:spcPct val="90000"/>
              </a:lnSpc>
            </a:pPr>
            <a:r>
              <a:rPr lang="en-GB" altLang="en-US" sz="2000"/>
              <a:t>more recently</a:t>
            </a:r>
            <a:endParaRPr lang="en-GB" altLang="en-US" sz="2400"/>
          </a:p>
          <a:p>
            <a:pPr lvl="1">
              <a:lnSpc>
                <a:spcPct val="90000"/>
              </a:lnSpc>
            </a:pPr>
            <a:r>
              <a:rPr lang="en-GB" altLang="en-US" sz="2000"/>
              <a:t>papers micro printed - like wattermarks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identify </a:t>
            </a:r>
            <a:r>
              <a:rPr lang="en-GB" altLang="en-US" sz="1800" i="1"/>
              <a:t>which</a:t>
            </a:r>
            <a:r>
              <a:rPr lang="en-GB" altLang="en-US" sz="1800"/>
              <a:t> sheet and </a:t>
            </a:r>
            <a:r>
              <a:rPr lang="en-GB" altLang="en-US" sz="1800" i="1"/>
              <a:t>where</a:t>
            </a:r>
            <a:r>
              <a:rPr lang="en-GB" altLang="en-US" sz="1800"/>
              <a:t> you are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special ‘pen’ can read locations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know where they are writing</a:t>
            </a:r>
          </a:p>
        </p:txBody>
      </p:sp>
      <p:pic>
        <p:nvPicPr>
          <p:cNvPr id="114692" name="Picture 4">
            <a:extLst>
              <a:ext uri="{FF2B5EF4-FFF2-40B4-BE49-F238E27FC236}">
                <a16:creationId xmlns:a16="http://schemas.microsoft.com/office/drawing/2014/main" id="{FF457AE3-A4CD-3C16-49FA-1AF1C701F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096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4BB25E0-162C-C20F-3B65-E14E09CC7C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GB" altLang="en-US" sz="3600"/>
              <a:t>memory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DDA5120-F09F-7230-8D14-44E1BE51331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en-US" sz="2800"/>
              <a:t>short term and long term</a:t>
            </a:r>
          </a:p>
          <a:p>
            <a:r>
              <a:rPr lang="en-GB" altLang="en-US" sz="2800"/>
              <a:t>speed, capacity, compression</a:t>
            </a:r>
          </a:p>
          <a:p>
            <a:r>
              <a:rPr lang="en-GB" altLang="en-US" sz="2800"/>
              <a:t>formats, access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C66F7C4F-8B1E-EF92-6E54-AE0974E1A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Short-term Memory - RAM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3CCB7D99-A667-EA7E-4A03-F45CFB96C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Random access memory (RAM)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on silicon chips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100 nano-second access time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usually volatile (lose information if power turned off)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data transferred at around 100 Mbytes/sec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</a:pPr>
            <a:r>
              <a:rPr lang="en-GB" altLang="en-US" sz="2400"/>
              <a:t>Some </a:t>
            </a:r>
            <a:r>
              <a:rPr lang="en-GB" altLang="en-US" sz="2400" i="1"/>
              <a:t>non-volatile RAM</a:t>
            </a:r>
            <a:r>
              <a:rPr lang="en-GB" altLang="en-US" sz="2400"/>
              <a:t> used to store basic set-up information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</a:pPr>
            <a:r>
              <a:rPr lang="en-GB" altLang="en-US" sz="2400"/>
              <a:t>Typical desktop computers:</a:t>
            </a:r>
            <a:br>
              <a:rPr lang="en-GB" altLang="en-US" sz="2400"/>
            </a:br>
            <a:r>
              <a:rPr lang="en-GB" altLang="en-US" sz="2400"/>
              <a:t>	64 to 256 Mbytes RAM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D284715-3145-6979-E4C4-0E68B986A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Long-term Memory - disks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F219C9F-2992-D3E2-A25A-2CA8531BF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magnetic disks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floppy disks store around 1.4 Mbytes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hard disks typically 40 Gbytes to 100s of Gbytes</a:t>
            </a:r>
            <a:br>
              <a:rPr lang="en-GB" altLang="en-US" sz="2000"/>
            </a:br>
            <a:r>
              <a:rPr lang="en-GB" altLang="en-US" sz="2000"/>
              <a:t>access time ~10ms, transfer rate 100kbytes/s</a:t>
            </a:r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r>
              <a:rPr lang="en-GB" altLang="en-US" sz="2400"/>
              <a:t>optical disks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use lasers to read and sometimes write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more robust that magnetic media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CD-ROM</a:t>
            </a:r>
            <a:br>
              <a:rPr lang="en-GB" altLang="en-US" sz="2000"/>
            </a:br>
            <a:r>
              <a:rPr lang="en-GB" altLang="en-US" sz="2000"/>
              <a:t>	-  same technology as home audio, ~ 600 Gbytes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DVD - for AV applications, or very large files 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E1B1CDF2-9723-9A7E-9492-80A1CFB66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Blurring boundaries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4875AE3D-5913-E174-6F96-6541D5714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PDAs</a:t>
            </a:r>
          </a:p>
          <a:p>
            <a:pPr lvl="1"/>
            <a:r>
              <a:rPr lang="en-GB" altLang="en-US"/>
              <a:t>often use RAM for their main memory</a:t>
            </a:r>
          </a:p>
          <a:p>
            <a:endParaRPr lang="en-GB" altLang="en-US"/>
          </a:p>
          <a:p>
            <a:r>
              <a:rPr lang="en-GB" altLang="en-US"/>
              <a:t>Flash-Memory</a:t>
            </a:r>
          </a:p>
          <a:p>
            <a:pPr lvl="1"/>
            <a:r>
              <a:rPr lang="en-GB" altLang="en-US"/>
              <a:t>used in PDAs, cameras etc.</a:t>
            </a:r>
          </a:p>
          <a:p>
            <a:pPr lvl="1"/>
            <a:r>
              <a:rPr lang="en-GB" altLang="en-US"/>
              <a:t>silicon based but persistent</a:t>
            </a:r>
          </a:p>
          <a:p>
            <a:pPr lvl="1"/>
            <a:r>
              <a:rPr lang="en-GB" altLang="en-US"/>
              <a:t>plug-in USB devices for data transfer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8C2CD6CD-4EB3-8A38-06AC-178F26BC6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speed and capacity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C205EA5D-8285-B85E-B8E5-4F70CD107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what do the numbers mean?</a:t>
            </a:r>
          </a:p>
          <a:p>
            <a:endParaRPr lang="en-GB" altLang="en-US" sz="1800"/>
          </a:p>
          <a:p>
            <a:r>
              <a:rPr lang="en-GB" altLang="en-US" sz="2400"/>
              <a:t>some sizes </a:t>
            </a:r>
            <a:r>
              <a:rPr lang="en-GB" altLang="en-US" sz="1800"/>
              <a:t>(all uncompressed)</a:t>
            </a:r>
            <a:r>
              <a:rPr lang="en-GB" altLang="en-US" sz="2400"/>
              <a:t> …</a:t>
            </a:r>
          </a:p>
          <a:p>
            <a:pPr lvl="1"/>
            <a:r>
              <a:rPr lang="en-GB" altLang="en-US" sz="2000"/>
              <a:t>this book, text only ~ 320,000 words, 2Mb</a:t>
            </a:r>
          </a:p>
          <a:p>
            <a:pPr lvl="1"/>
            <a:r>
              <a:rPr lang="en-GB" altLang="en-US" sz="2000"/>
              <a:t>the Bible ~ 4.5 Mbytes</a:t>
            </a:r>
          </a:p>
          <a:p>
            <a:pPr lvl="1"/>
            <a:r>
              <a:rPr lang="en-GB" altLang="en-US" sz="2000"/>
              <a:t>scanned page ~ 128 Mbytes</a:t>
            </a:r>
          </a:p>
          <a:p>
            <a:pPr lvl="2"/>
            <a:r>
              <a:rPr lang="en-GB" altLang="en-US" sz="1800"/>
              <a:t>(11x8 inches, 1200 dpi, 8bit greyscale)</a:t>
            </a:r>
          </a:p>
          <a:p>
            <a:pPr lvl="1"/>
            <a:r>
              <a:rPr lang="en-GB" altLang="en-US" sz="2000"/>
              <a:t>digital photo ~ 10 Mbytes</a:t>
            </a:r>
          </a:p>
          <a:p>
            <a:pPr lvl="2"/>
            <a:r>
              <a:rPr lang="en-GB" altLang="en-US" sz="1800"/>
              <a:t>(2–4 mega pixels, 24 bit colour) </a:t>
            </a:r>
          </a:p>
          <a:p>
            <a:pPr lvl="1"/>
            <a:r>
              <a:rPr lang="en-GB" altLang="en-US" sz="2000"/>
              <a:t>video ~ 10 Mbytes </a:t>
            </a:r>
            <a:r>
              <a:rPr lang="en-GB" altLang="en-US" sz="2000" i="1"/>
              <a:t>per second</a:t>
            </a:r>
          </a:p>
          <a:p>
            <a:pPr lvl="2"/>
            <a:r>
              <a:rPr lang="en-GB" altLang="en-US" sz="1800"/>
              <a:t>(512x512, 12 bit colour, 25 frames per sec)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EDBE066-4687-C034-AA9D-6EAD5EC77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virtual memory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541BC6FA-045A-841B-DB7D-06B542048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Problem: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running lots of programs + each program large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not enough RAM</a:t>
            </a:r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r>
              <a:rPr lang="en-GB" altLang="en-US" sz="2400"/>
              <a:t>Solution - Virtual memory :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store some programs temporarily on disk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makes RAM appear bigger</a:t>
            </a:r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r>
              <a:rPr lang="en-GB" altLang="en-US" sz="2400"/>
              <a:t>But … swopping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program on disk needs to run again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copied from disk to RAM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 l o w s     t  h  i  n  g  s        d    o    w    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CCFAF93-4CCD-6020-FAAD-62A267736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Richer interaction</a:t>
            </a:r>
          </a:p>
        </p:txBody>
      </p:sp>
      <p:grpSp>
        <p:nvGrpSpPr>
          <p:cNvPr id="60421" name="Group 5">
            <a:extLst>
              <a:ext uri="{FF2B5EF4-FFF2-40B4-BE49-F238E27FC236}">
                <a16:creationId xmlns:a16="http://schemas.microsoft.com/office/drawing/2014/main" id="{6A9304EB-53DD-4233-3DA7-C299325D5445}"/>
              </a:ext>
            </a:extLst>
          </p:cNvPr>
          <p:cNvGrpSpPr>
            <a:grpSpLocks/>
          </p:cNvGrpSpPr>
          <p:nvPr/>
        </p:nvGrpSpPr>
        <p:grpSpPr bwMode="auto">
          <a:xfrm>
            <a:off x="2654300" y="2608263"/>
            <a:ext cx="838200" cy="1828800"/>
            <a:chOff x="1728" y="1776"/>
            <a:chExt cx="528" cy="1152"/>
          </a:xfrm>
        </p:grpSpPr>
        <p:sp>
          <p:nvSpPr>
            <p:cNvPr id="60422" name="AutoShape 6">
              <a:extLst>
                <a:ext uri="{FF2B5EF4-FFF2-40B4-BE49-F238E27FC236}">
                  <a16:creationId xmlns:a16="http://schemas.microsoft.com/office/drawing/2014/main" id="{2A526894-82AC-4913-EEA9-5D3DA77B9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776"/>
              <a:ext cx="384" cy="384"/>
            </a:xfrm>
            <a:prstGeom prst="smileyFace">
              <a:avLst>
                <a:gd name="adj" fmla="val 4653"/>
              </a:avLst>
            </a:prstGeom>
            <a:solidFill>
              <a:srgbClr val="E1B8B8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423" name="Line 7">
              <a:extLst>
                <a:ext uri="{FF2B5EF4-FFF2-40B4-BE49-F238E27FC236}">
                  <a16:creationId xmlns:a16="http://schemas.microsoft.com/office/drawing/2014/main" id="{5A1CBCB6-2AA9-CD35-A749-1AC83D65F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160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424" name="Line 8">
              <a:extLst>
                <a:ext uri="{FF2B5EF4-FFF2-40B4-BE49-F238E27FC236}">
                  <a16:creationId xmlns:a16="http://schemas.microsoft.com/office/drawing/2014/main" id="{AE0178F1-5CF7-5607-B896-63D8213CB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304"/>
              <a:ext cx="33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425" name="Line 9">
              <a:extLst>
                <a:ext uri="{FF2B5EF4-FFF2-40B4-BE49-F238E27FC236}">
                  <a16:creationId xmlns:a16="http://schemas.microsoft.com/office/drawing/2014/main" id="{79ADB1FC-EAC5-1A0B-F349-A98E6EA0A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2304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426" name="Line 10">
              <a:extLst>
                <a:ext uri="{FF2B5EF4-FFF2-40B4-BE49-F238E27FC236}">
                  <a16:creationId xmlns:a16="http://schemas.microsoft.com/office/drawing/2014/main" id="{F45EA560-3B67-E438-053E-26654E464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544"/>
              <a:ext cx="9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427" name="Line 11">
              <a:extLst>
                <a:ext uri="{FF2B5EF4-FFF2-40B4-BE49-F238E27FC236}">
                  <a16:creationId xmlns:a16="http://schemas.microsoft.com/office/drawing/2014/main" id="{0F6B1A93-25C8-7BC1-AE94-28B0B2921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544"/>
              <a:ext cx="96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0428" name="Rectangle 12">
            <a:extLst>
              <a:ext uri="{FF2B5EF4-FFF2-40B4-BE49-F238E27FC236}">
                <a16:creationId xmlns:a16="http://schemas.microsoft.com/office/drawing/2014/main" id="{AB0225BC-EC94-665D-7F2A-C263930D6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700" y="4513263"/>
            <a:ext cx="25908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60429" name="Group 13">
            <a:extLst>
              <a:ext uri="{FF2B5EF4-FFF2-40B4-BE49-F238E27FC236}">
                <a16:creationId xmlns:a16="http://schemas.microsoft.com/office/drawing/2014/main" id="{077DADF1-B241-AB17-8213-AE2FC26E0AD6}"/>
              </a:ext>
            </a:extLst>
          </p:cNvPr>
          <p:cNvGrpSpPr>
            <a:grpSpLocks/>
          </p:cNvGrpSpPr>
          <p:nvPr/>
        </p:nvGrpSpPr>
        <p:grpSpPr bwMode="auto">
          <a:xfrm rot="-578918">
            <a:off x="4635500" y="2760663"/>
            <a:ext cx="914400" cy="304800"/>
            <a:chOff x="3552" y="1488"/>
            <a:chExt cx="576" cy="192"/>
          </a:xfrm>
        </p:grpSpPr>
        <p:sp>
          <p:nvSpPr>
            <p:cNvPr id="60430" name="AutoShape 14">
              <a:extLst>
                <a:ext uri="{FF2B5EF4-FFF2-40B4-BE49-F238E27FC236}">
                  <a16:creationId xmlns:a16="http://schemas.microsoft.com/office/drawing/2014/main" id="{39D80686-57FD-1B8C-5F05-C753B90A0B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576" y="1464"/>
              <a:ext cx="192" cy="24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431" name="Rectangle 15">
              <a:extLst>
                <a:ext uri="{FF2B5EF4-FFF2-40B4-BE49-F238E27FC236}">
                  <a16:creationId xmlns:a16="http://schemas.microsoft.com/office/drawing/2014/main" id="{49886FE9-CAA7-EE23-27FE-8979BA873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48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60432" name="Line 16">
            <a:extLst>
              <a:ext uri="{FF2B5EF4-FFF2-40B4-BE49-F238E27FC236}">
                <a16:creationId xmlns:a16="http://schemas.microsoft.com/office/drawing/2014/main" id="{937D7A06-472F-0162-2DF7-A9A26AE15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100" y="4589463"/>
            <a:ext cx="1600200" cy="6858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0433" name="Line 17">
            <a:extLst>
              <a:ext uri="{FF2B5EF4-FFF2-40B4-BE49-F238E27FC236}">
                <a16:creationId xmlns:a16="http://schemas.microsoft.com/office/drawing/2014/main" id="{B4632C11-78CF-A703-1626-50F1749E9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5900" y="3675063"/>
            <a:ext cx="2286000" cy="12954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0434" name="Line 18">
            <a:extLst>
              <a:ext uri="{FF2B5EF4-FFF2-40B4-BE49-F238E27FC236}">
                <a16:creationId xmlns:a16="http://schemas.microsoft.com/office/drawing/2014/main" id="{69B53CD4-A76A-C322-2DB2-158B5BD086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276600"/>
            <a:ext cx="1282700" cy="1389063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0435" name="Text Box 19">
            <a:extLst>
              <a:ext uri="{FF2B5EF4-FFF2-40B4-BE49-F238E27FC236}">
                <a16:creationId xmlns:a16="http://schemas.microsoft.com/office/drawing/2014/main" id="{1AFCA316-C6F9-4F4B-BF62-57B670192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4818063"/>
            <a:ext cx="1993900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>
                <a:latin typeface="Verdana" panose="020B0604030504040204" pitchFamily="34" charset="0"/>
              </a:rPr>
              <a:t>sensors</a:t>
            </a:r>
          </a:p>
          <a:p>
            <a:pPr algn="ctr"/>
            <a:r>
              <a:rPr lang="en-GB" altLang="en-US">
                <a:latin typeface="Verdana" panose="020B0604030504040204" pitchFamily="34" charset="0"/>
              </a:rPr>
              <a:t>and devices</a:t>
            </a:r>
          </a:p>
          <a:p>
            <a:pPr algn="ctr"/>
            <a:r>
              <a:rPr lang="en-GB" altLang="en-US">
                <a:latin typeface="Verdana" panose="020B0604030504040204" pitchFamily="34" charset="0"/>
              </a:rPr>
              <a:t>everywhere</a:t>
            </a:r>
          </a:p>
        </p:txBody>
      </p:sp>
      <p:pic>
        <p:nvPicPr>
          <p:cNvPr id="60436" name="Picture 20">
            <a:extLst>
              <a:ext uri="{FF2B5EF4-FFF2-40B4-BE49-F238E27FC236}">
                <a16:creationId xmlns:a16="http://schemas.microsoft.com/office/drawing/2014/main" id="{875D1867-A5BE-2D04-6FCD-193C8DF86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2455863"/>
            <a:ext cx="12573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437" name="Picture 21">
            <a:extLst>
              <a:ext uri="{FF2B5EF4-FFF2-40B4-BE49-F238E27FC236}">
                <a16:creationId xmlns:a16="http://schemas.microsoft.com/office/drawing/2014/main" id="{C0A6936C-7FB2-3F20-E522-AB40F5F51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294063"/>
            <a:ext cx="234950" cy="72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38" name="Line 22">
            <a:extLst>
              <a:ext uri="{FF2B5EF4-FFF2-40B4-BE49-F238E27FC236}">
                <a16:creationId xmlns:a16="http://schemas.microsoft.com/office/drawing/2014/main" id="{3EACFB3D-0843-BF68-472D-D99E72C6A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9500" y="4284663"/>
            <a:ext cx="3505200" cy="1371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FBC0F17-0438-8B5D-57C8-EEECF5847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Compression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97C2EF69-C3C6-A106-B2E9-B24797E10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reduce amount of storage required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lossless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recover exact text or image – e.g. GIF, ZIP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look for commonalities: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text: AAAAAAAAAABBBBBCCCCCCCC            10A5B8C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video:  compare successive frames and store change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lossy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recover something like original – e.g. JPEG, MP3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exploit perception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JPEG: lose rapid changes and some colour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MP3: reduce accuracy of drowned out notes</a:t>
            </a:r>
          </a:p>
        </p:txBody>
      </p:sp>
      <p:sp>
        <p:nvSpPr>
          <p:cNvPr id="119812" name="AutoShape 4">
            <a:extLst>
              <a:ext uri="{FF2B5EF4-FFF2-40B4-BE49-F238E27FC236}">
                <a16:creationId xmlns:a16="http://schemas.microsoft.com/office/drawing/2014/main" id="{BE4A85AD-FC12-1F30-7AB7-0BA8430C3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505200"/>
            <a:ext cx="533400" cy="304800"/>
          </a:xfrm>
          <a:prstGeom prst="rightArrow">
            <a:avLst>
              <a:gd name="adj1" fmla="val 41667"/>
              <a:gd name="adj2" fmla="val 82639"/>
            </a:avLst>
          </a:prstGeom>
          <a:solidFill>
            <a:srgbClr val="5C4A8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043A6355-5A4E-EF00-B309-A1A747D20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Storage formats - text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BA04CD09-6D55-B460-D6B6-07FEF2E3E6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000"/>
              <a:t>ASCII - 7-bit binary code for to each letter and character</a:t>
            </a:r>
          </a:p>
          <a:p>
            <a:r>
              <a:rPr lang="en-GB" altLang="en-US" sz="2000"/>
              <a:t>UTF-8 - 8-bit encoding of 16 bit character set</a:t>
            </a:r>
          </a:p>
          <a:p>
            <a:r>
              <a:rPr lang="en-GB" altLang="en-US" sz="2000"/>
              <a:t>RTF (rich text format)</a:t>
            </a:r>
            <a:br>
              <a:rPr lang="en-GB" altLang="en-US" sz="2000"/>
            </a:br>
            <a:r>
              <a:rPr lang="en-GB" altLang="en-US" sz="2000"/>
              <a:t>	-  text plus formatting and layout information</a:t>
            </a:r>
          </a:p>
          <a:p>
            <a:r>
              <a:rPr lang="en-GB" altLang="en-US" sz="2000"/>
              <a:t>SGML (standardized generalised markup language)</a:t>
            </a:r>
            <a:br>
              <a:rPr lang="en-GB" altLang="en-US" sz="2000"/>
            </a:br>
            <a:r>
              <a:rPr lang="en-GB" altLang="en-US" sz="2000"/>
              <a:t>	-  documents regarded as structured objects </a:t>
            </a:r>
          </a:p>
          <a:p>
            <a:r>
              <a:rPr lang="en-GB" altLang="en-US" sz="2000"/>
              <a:t>XML (extended markup language)</a:t>
            </a:r>
            <a:br>
              <a:rPr lang="en-GB" altLang="en-US" sz="2000"/>
            </a:br>
            <a:r>
              <a:rPr lang="en-GB" altLang="en-US" sz="2000"/>
              <a:t>	-  simpler version of SGML for web applications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D68675C7-FD95-BCA3-889B-639FFAE07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Storage formats - media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EA6352C9-D782-5D0E-BD1E-06B50BB6B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Images: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many storage formats :</a:t>
            </a:r>
            <a:br>
              <a:rPr lang="en-GB" altLang="en-US" sz="2000"/>
            </a:br>
            <a:r>
              <a:rPr lang="en-GB" altLang="en-US" sz="2000"/>
              <a:t>		(PostScript, GIFF, JPEG, TIFF, PICT, etc.)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plus different compression techniques</a:t>
            </a:r>
            <a:br>
              <a:rPr lang="en-GB" altLang="en-US" sz="2000"/>
            </a:br>
            <a:r>
              <a:rPr lang="en-GB" altLang="en-US" sz="2000"/>
              <a:t>		(to reduce their storage requirements)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</a:pPr>
            <a:r>
              <a:rPr lang="en-GB" altLang="en-US" sz="2400"/>
              <a:t>Audio/Video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again lots of formats : </a:t>
            </a:r>
            <a:br>
              <a:rPr lang="en-GB" altLang="en-US" sz="2000"/>
            </a:br>
            <a:r>
              <a:rPr lang="en-GB" altLang="en-US" sz="2000"/>
              <a:t>		(QuickTime, MPEG, WAV, etc.)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compression even more important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also ‘streaming’ formats for network delivery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19B61FF8-19B8-24F8-4572-A05A7CD37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methods of access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2AE6EFAA-E34C-B14D-CE6F-0F3F0E329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large information store</a:t>
            </a:r>
          </a:p>
          <a:p>
            <a:pPr lvl="1"/>
            <a:r>
              <a:rPr lang="en-GB" altLang="en-US" sz="2000"/>
              <a:t>long time to search  =&gt;   use index</a:t>
            </a:r>
          </a:p>
          <a:p>
            <a:pPr lvl="1"/>
            <a:r>
              <a:rPr lang="en-GB" altLang="en-US" sz="2000"/>
              <a:t>what you index    -&gt;   what you can access</a:t>
            </a:r>
          </a:p>
          <a:p>
            <a:r>
              <a:rPr lang="en-GB" altLang="en-US" sz="2400"/>
              <a:t>simple index needs exact match</a:t>
            </a:r>
          </a:p>
          <a:p>
            <a:r>
              <a:rPr lang="en-GB" altLang="en-US" sz="2400"/>
              <a:t>forgiving systems:</a:t>
            </a:r>
          </a:p>
          <a:p>
            <a:pPr lvl="1"/>
            <a:r>
              <a:rPr lang="en-GB" altLang="en-US" sz="2000"/>
              <a:t>Xerox “do what I mean” (DWIM)</a:t>
            </a:r>
          </a:p>
          <a:p>
            <a:pPr lvl="1"/>
            <a:r>
              <a:rPr lang="en-GB" altLang="en-US" sz="2000"/>
              <a:t>SOUNDEX – McCloud ~ MacCleod</a:t>
            </a:r>
          </a:p>
          <a:p>
            <a:r>
              <a:rPr lang="en-GB" altLang="en-US" sz="2400"/>
              <a:t>access without structure …</a:t>
            </a:r>
          </a:p>
          <a:p>
            <a:pPr lvl="1"/>
            <a:r>
              <a:rPr lang="en-GB" altLang="en-US" sz="2000"/>
              <a:t>free text indexing (all the words in a document)</a:t>
            </a:r>
          </a:p>
          <a:p>
            <a:pPr lvl="1"/>
            <a:r>
              <a:rPr lang="en-GB" altLang="en-US" sz="2000"/>
              <a:t>needs lots of space!!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464ECADF-2D98-73FC-398F-B5CD91D983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GB" altLang="en-US" sz="3600"/>
              <a:t>processing and networks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E254090C-ED33-38FB-7946-F2B1C9EADD4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en-US" sz="2800"/>
              <a:t>finite speed </a:t>
            </a:r>
            <a:r>
              <a:rPr lang="en-GB" altLang="en-US"/>
              <a:t>(but also Moore’s law)</a:t>
            </a:r>
          </a:p>
          <a:p>
            <a:r>
              <a:rPr lang="en-GB" altLang="en-US" sz="2800"/>
              <a:t>limits of interaction</a:t>
            </a:r>
          </a:p>
          <a:p>
            <a:r>
              <a:rPr lang="en-GB" altLang="en-US" sz="2800"/>
              <a:t>networked computing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BC7066AE-D55F-4F90-2733-508A2FC46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Finite processing speed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A1C7D102-1C44-C214-B03A-E782794FBF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/>
              <a:t>Designers tend to assume fast processors, and make interfaces more and more complicated</a:t>
            </a:r>
          </a:p>
          <a:p>
            <a:pPr>
              <a:lnSpc>
                <a:spcPct val="90000"/>
              </a:lnSpc>
            </a:pPr>
            <a:endParaRPr lang="en-GB" altLang="en-US" sz="2000"/>
          </a:p>
          <a:p>
            <a:pPr>
              <a:lnSpc>
                <a:spcPct val="90000"/>
              </a:lnSpc>
            </a:pPr>
            <a:r>
              <a:rPr lang="en-GB" altLang="en-US" sz="2000"/>
              <a:t>But problems occur, because processing cannot keep up with all the tasks it needs to do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cursor overshooting because system has buffered keypresses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icon wars - user clicks on icon, nothing happens, clicks on another, then system responds and windows fly everywhere</a:t>
            </a:r>
          </a:p>
          <a:p>
            <a:pPr>
              <a:lnSpc>
                <a:spcPct val="90000"/>
              </a:lnSpc>
            </a:pPr>
            <a:endParaRPr lang="en-GB" altLang="en-US" sz="2000"/>
          </a:p>
          <a:p>
            <a:pPr>
              <a:lnSpc>
                <a:spcPct val="90000"/>
              </a:lnSpc>
            </a:pPr>
            <a:r>
              <a:rPr lang="en-GB" altLang="en-US" sz="2000"/>
              <a:t>Also problems if system is too fast - e.g. help screens may scroll through text much too rapidly to be read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95557817-AF9E-82DD-B3E8-091AE2D80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Moore’s law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390D34A2-7825-EF78-C18F-978058C90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computers get faster and faster!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1965 …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Gordon Moore, co-founder of Intel, noticed a pattern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processor speed doubles every 18 months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PC … 1987: 1.5 Mhz, 2002: 1.5 GHz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similar pattern for memory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but doubles every 12 months!!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hard disk … 1991: 20Mbyte : 2002: 30 Gbyte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baby born today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record all sound and vision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by 70 all life’s memories stored in a grain of dust!</a:t>
            </a:r>
          </a:p>
        </p:txBody>
      </p:sp>
      <p:pic>
        <p:nvPicPr>
          <p:cNvPr id="123908" name="Picture 4">
            <a:extLst>
              <a:ext uri="{FF2B5EF4-FFF2-40B4-BE49-F238E27FC236}">
                <a16:creationId xmlns:a16="http://schemas.microsoft.com/office/drawing/2014/main" id="{46804DA7-7171-48A4-4CFB-710AD8CB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096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909" name="Text Box 5">
            <a:extLst>
              <a:ext uri="{FF2B5EF4-FFF2-40B4-BE49-F238E27FC236}">
                <a16:creationId xmlns:a16="http://schemas.microsoft.com/office/drawing/2014/main" id="{D716F6F2-A5F1-F807-8456-CCE6681EC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324600"/>
            <a:ext cx="26114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600">
                <a:latin typeface="Verdana" panose="020B0604030504040204" pitchFamily="34" charset="0"/>
              </a:rPr>
              <a:t>/e3/online/moores-law/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1D6525A7-EF6A-4B46-AB18-A212913A0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myth of the infinitely </a:t>
            </a:r>
            <a:br>
              <a:rPr lang="en-GB" altLang="en-US"/>
            </a:br>
            <a:r>
              <a:rPr lang="en-GB" altLang="en-US"/>
              <a:t>fast machine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8397DDB5-4363-8434-BEE1-3FA0F0CF6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endParaRPr lang="en-GB" altLang="en-US" sz="1200"/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altLang="en-US" sz="2400"/>
              <a:t>implicit assumption … no delays</a:t>
            </a:r>
            <a:br>
              <a:rPr lang="en-GB" altLang="en-US" sz="2400"/>
            </a:br>
            <a:r>
              <a:rPr lang="en-GB" altLang="en-US" sz="2400"/>
              <a:t>	an infinitely fast machine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altLang="en-US" sz="2400"/>
              <a:t>what is good design for real machines?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GB" altLang="en-US" sz="2400"/>
              <a:t>good example … the telephone :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type keys too fast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hear tones as numbers sent down the line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actually an accident of implementation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emulate in deisgn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en-GB" altLang="en-US" sz="2400"/>
          </a:p>
        </p:txBody>
      </p:sp>
      <p:pic>
        <p:nvPicPr>
          <p:cNvPr id="125956" name="Picture 4">
            <a:extLst>
              <a:ext uri="{FF2B5EF4-FFF2-40B4-BE49-F238E27FC236}">
                <a16:creationId xmlns:a16="http://schemas.microsoft.com/office/drawing/2014/main" id="{CF80D818-DC19-316F-BBC3-F9AB361D8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B6FCCC89-4AF7-6797-60CE-A9BE579B0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Limitations on interactive performance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D5F36505-173D-F06C-526D-F6F5C1250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sz="2000"/>
              <a:t>Computation bound</a:t>
            </a:r>
          </a:p>
          <a:p>
            <a:pPr lvl="1"/>
            <a:r>
              <a:rPr lang="en-GB" altLang="en-US" sz="1800"/>
              <a:t>Computation takes ages, causing frustration for the user</a:t>
            </a:r>
          </a:p>
          <a:p>
            <a:pPr>
              <a:buFontTx/>
              <a:buNone/>
            </a:pPr>
            <a:r>
              <a:rPr lang="en-GB" altLang="en-US" sz="2000"/>
              <a:t>Storage channel bound</a:t>
            </a:r>
          </a:p>
          <a:p>
            <a:pPr lvl="1"/>
            <a:r>
              <a:rPr lang="en-GB" altLang="en-US" sz="1800"/>
              <a:t>Bottleneck in transference of data from disk to memory</a:t>
            </a:r>
          </a:p>
          <a:p>
            <a:pPr>
              <a:buFontTx/>
              <a:buNone/>
            </a:pPr>
            <a:r>
              <a:rPr lang="en-GB" altLang="en-US" sz="2000"/>
              <a:t>Graphics bound</a:t>
            </a:r>
          </a:p>
          <a:p>
            <a:pPr lvl="1"/>
            <a:r>
              <a:rPr lang="en-GB" altLang="en-US" sz="1800"/>
              <a:t>Common bottleneck: updating displays requires a lot of effort - sometimes helped by adding a graphics co-processor optimised to take on the burden</a:t>
            </a:r>
          </a:p>
          <a:p>
            <a:pPr>
              <a:buFontTx/>
              <a:buNone/>
            </a:pPr>
            <a:r>
              <a:rPr lang="en-GB" altLang="en-US" sz="2000"/>
              <a:t>Network capacity</a:t>
            </a:r>
          </a:p>
          <a:p>
            <a:pPr lvl="1"/>
            <a:r>
              <a:rPr lang="en-GB" altLang="en-US" sz="1800"/>
              <a:t>Many computers networked - shared resources and files, access to printers etc. - but interactive performance can be reduced by  slow network speed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C6547ED1-A9AC-17EE-6F14-628084792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Networked computing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8353EAB9-9303-CF27-520B-12CF73B62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 "/>
            </a:pPr>
            <a:r>
              <a:rPr lang="en-GB" altLang="en-US" sz="2400"/>
              <a:t>Networks allow access to  …</a:t>
            </a:r>
          </a:p>
          <a:p>
            <a:pPr lvl="1"/>
            <a:r>
              <a:rPr lang="en-GB" altLang="en-US" sz="2000"/>
              <a:t>large memory and processing</a:t>
            </a:r>
          </a:p>
          <a:p>
            <a:pPr lvl="1"/>
            <a:r>
              <a:rPr lang="en-GB" altLang="en-US" sz="2000"/>
              <a:t>other people (groupware, email)</a:t>
            </a:r>
          </a:p>
          <a:p>
            <a:pPr lvl="1"/>
            <a:r>
              <a:rPr lang="en-GB" altLang="en-US" sz="2000"/>
              <a:t>shared resources – esp. the web</a:t>
            </a:r>
          </a:p>
          <a:p>
            <a:pPr>
              <a:buFontTx/>
              <a:buChar char=" "/>
            </a:pPr>
            <a:endParaRPr lang="en-GB" altLang="en-US" sz="1000"/>
          </a:p>
          <a:p>
            <a:pPr>
              <a:buFontTx/>
              <a:buChar char=" "/>
            </a:pPr>
            <a:r>
              <a:rPr lang="en-GB" altLang="en-US" sz="2400"/>
              <a:t>Issues</a:t>
            </a:r>
          </a:p>
          <a:p>
            <a:pPr lvl="1"/>
            <a:r>
              <a:rPr lang="en-GB" altLang="en-US" sz="2000"/>
              <a:t>network delays – slow feedback</a:t>
            </a:r>
          </a:p>
          <a:p>
            <a:pPr lvl="1"/>
            <a:r>
              <a:rPr lang="en-GB" altLang="en-US" sz="2000"/>
              <a:t>conflicts - many people update data</a:t>
            </a:r>
          </a:p>
          <a:p>
            <a:pPr lvl="1"/>
            <a:r>
              <a:rPr lang="en-GB" altLang="en-US" sz="2000"/>
              <a:t>unpredictability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C9A9910-C7AF-D8C4-7C94-1E538CE6D2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GB" altLang="en-US" sz="3600"/>
              <a:t>text entry devices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6586453E-E5A9-F3E5-3887-8A865B9B00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en-US" sz="2800"/>
              <a:t>keyboards </a:t>
            </a:r>
            <a:r>
              <a:rPr lang="en-GB" altLang="en-US"/>
              <a:t>(QWERTY et al.)</a:t>
            </a:r>
            <a:endParaRPr lang="en-GB" altLang="en-US" sz="2800"/>
          </a:p>
          <a:p>
            <a:r>
              <a:rPr lang="en-GB" altLang="en-US" sz="2800"/>
              <a:t>chord keyboards, phone pads</a:t>
            </a:r>
          </a:p>
          <a:p>
            <a:r>
              <a:rPr lang="en-GB" altLang="en-US" sz="2800"/>
              <a:t>handwriting, speech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659F6182-3E6C-B7B8-F411-EFDE9C43E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internet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7B5A1924-39A9-1783-190B-3AE4BF947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history …</a:t>
            </a:r>
          </a:p>
          <a:p>
            <a:pPr lvl="1"/>
            <a:r>
              <a:rPr lang="en-GB" altLang="en-US" sz="2000"/>
              <a:t>1969: DARPANET US DoD, 4 sites</a:t>
            </a:r>
          </a:p>
          <a:p>
            <a:pPr lvl="1"/>
            <a:r>
              <a:rPr lang="en-GB" altLang="en-US" sz="2000"/>
              <a:t>1971: 23; 1984: 1000; 1989: 10000 </a:t>
            </a:r>
          </a:p>
          <a:p>
            <a:r>
              <a:rPr lang="en-GB" altLang="en-US" sz="2400"/>
              <a:t>common language (protocols):</a:t>
            </a:r>
          </a:p>
          <a:p>
            <a:pPr lvl="1"/>
            <a:r>
              <a:rPr lang="en-GB" altLang="en-US" sz="2000"/>
              <a:t>TCP – Transmission Control protocol</a:t>
            </a:r>
          </a:p>
          <a:p>
            <a:pPr lvl="2"/>
            <a:r>
              <a:rPr lang="en-GB" altLang="en-US" sz="1800"/>
              <a:t>lower level, packets (like letters) between machines</a:t>
            </a:r>
          </a:p>
          <a:p>
            <a:pPr lvl="1"/>
            <a:r>
              <a:rPr lang="en-GB" altLang="en-US" sz="2000"/>
              <a:t>IP – Internet Protocol</a:t>
            </a:r>
          </a:p>
          <a:p>
            <a:pPr lvl="2"/>
            <a:r>
              <a:rPr lang="en-GB" altLang="en-US" sz="1800"/>
              <a:t>reliable channel (like phone call) between programs on machines</a:t>
            </a:r>
          </a:p>
          <a:p>
            <a:pPr lvl="1"/>
            <a:r>
              <a:rPr lang="en-GB" altLang="en-US" sz="2000"/>
              <a:t>email, HTTP, all build on top of these</a:t>
            </a:r>
          </a:p>
        </p:txBody>
      </p:sp>
      <p:pic>
        <p:nvPicPr>
          <p:cNvPr id="129028" name="Picture 4">
            <a:extLst>
              <a:ext uri="{FF2B5EF4-FFF2-40B4-BE49-F238E27FC236}">
                <a16:creationId xmlns:a16="http://schemas.microsoft.com/office/drawing/2014/main" id="{C8C4AC26-56B2-C2D2-2737-80D6FAC7E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096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4422</Words>
  <Application>Microsoft Macintosh PowerPoint</Application>
  <PresentationFormat>On-screen Show (4:3)</PresentationFormat>
  <Paragraphs>829</Paragraphs>
  <Slides>90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2" baseType="lpstr">
      <vt:lpstr>Arial</vt:lpstr>
      <vt:lpstr>Comic Sans MS</vt:lpstr>
      <vt:lpstr>Courier</vt:lpstr>
      <vt:lpstr>Helvetica</vt:lpstr>
      <vt:lpstr>Palatino</vt:lpstr>
      <vt:lpstr>Symbol</vt:lpstr>
      <vt:lpstr>Times</vt:lpstr>
      <vt:lpstr>Times New Roman</vt:lpstr>
      <vt:lpstr>Verdana</vt:lpstr>
      <vt:lpstr>Wingdings</vt:lpstr>
      <vt:lpstr>Blank</vt:lpstr>
      <vt:lpstr>Clip</vt:lpstr>
      <vt:lpstr>chapter 2</vt:lpstr>
      <vt:lpstr>The Computer</vt:lpstr>
      <vt:lpstr>Interacting with computers</vt:lpstr>
      <vt:lpstr>A ‘typical’ computer system</vt:lpstr>
      <vt:lpstr>How many …</vt:lpstr>
      <vt:lpstr>How many computers …</vt:lpstr>
      <vt:lpstr>Interactivity?</vt:lpstr>
      <vt:lpstr>Richer interaction</vt:lpstr>
      <vt:lpstr>text entry devices</vt:lpstr>
      <vt:lpstr>Keyboards</vt:lpstr>
      <vt:lpstr>layout – QWERTY</vt:lpstr>
      <vt:lpstr>QWERTY (ctd)</vt:lpstr>
      <vt:lpstr>alternative keyboard layouts</vt:lpstr>
      <vt:lpstr>special keyboards</vt:lpstr>
      <vt:lpstr>Chord keyboards</vt:lpstr>
      <vt:lpstr>phone pad and T9 entry</vt:lpstr>
      <vt:lpstr>Handwriting recognition</vt:lpstr>
      <vt:lpstr>Speech recognition</vt:lpstr>
      <vt:lpstr>Numeric keypads</vt:lpstr>
      <vt:lpstr>positioning, pointing and drawing</vt:lpstr>
      <vt:lpstr>the Mouse</vt:lpstr>
      <vt:lpstr>the mouse (ctd)</vt:lpstr>
      <vt:lpstr>How does it work?</vt:lpstr>
      <vt:lpstr>Even by foot …</vt:lpstr>
      <vt:lpstr>Touchpad</vt:lpstr>
      <vt:lpstr>Trackball and thumbwheels</vt:lpstr>
      <vt:lpstr>Joystick and keyboard nipple</vt:lpstr>
      <vt:lpstr>Touch-sensitive screen</vt:lpstr>
      <vt:lpstr>Stylus and light pen</vt:lpstr>
      <vt:lpstr>Digitizing tablet</vt:lpstr>
      <vt:lpstr>Eyegaze</vt:lpstr>
      <vt:lpstr>Cursor keys</vt:lpstr>
      <vt:lpstr>Discrete positioning controls</vt:lpstr>
      <vt:lpstr>display devices</vt:lpstr>
      <vt:lpstr>bitmap displays</vt:lpstr>
      <vt:lpstr>resolution and colour depth</vt:lpstr>
      <vt:lpstr>anti-aliasing</vt:lpstr>
      <vt:lpstr>Cathode ray tube</vt:lpstr>
      <vt:lpstr>Health hazards of CRT !</vt:lpstr>
      <vt:lpstr>Health hints …</vt:lpstr>
      <vt:lpstr>Liquid crystal displays</vt:lpstr>
      <vt:lpstr>special displays</vt:lpstr>
      <vt:lpstr>large displays</vt:lpstr>
      <vt:lpstr>situated displays</vt:lpstr>
      <vt:lpstr>Hermes a situated display</vt:lpstr>
      <vt:lpstr>Digital paper</vt:lpstr>
      <vt:lpstr>virtual reality and 3D interaction</vt:lpstr>
      <vt:lpstr>positioning in 3D space</vt:lpstr>
      <vt:lpstr>pitch, yaw and roll</vt:lpstr>
      <vt:lpstr>3D displays</vt:lpstr>
      <vt:lpstr>VR headsets</vt:lpstr>
      <vt:lpstr>VR motion sickness</vt:lpstr>
      <vt:lpstr>simulators and VR caves</vt:lpstr>
      <vt:lpstr>physical controls, sensors etc.</vt:lpstr>
      <vt:lpstr>dedicated displays</vt:lpstr>
      <vt:lpstr>Sounds</vt:lpstr>
      <vt:lpstr>Touch, feel, smell</vt:lpstr>
      <vt:lpstr>BMW iDrive</vt:lpstr>
      <vt:lpstr>physical controls</vt:lpstr>
      <vt:lpstr>Environment and bio-sensing</vt:lpstr>
      <vt:lpstr>paper: printing and scanning</vt:lpstr>
      <vt:lpstr>Printing</vt:lpstr>
      <vt:lpstr>Types of dot-based printers</vt:lpstr>
      <vt:lpstr>Printing in the workplace</vt:lpstr>
      <vt:lpstr>Fonts</vt:lpstr>
      <vt:lpstr>Fonts (ctd)</vt:lpstr>
      <vt:lpstr>Readability of text</vt:lpstr>
      <vt:lpstr>Page Description Languages</vt:lpstr>
      <vt:lpstr>Screen and page</vt:lpstr>
      <vt:lpstr>Scanners</vt:lpstr>
      <vt:lpstr>Scanners (ctd)</vt:lpstr>
      <vt:lpstr>Optical character recognition</vt:lpstr>
      <vt:lpstr>Paper-based interaction</vt:lpstr>
      <vt:lpstr>memory</vt:lpstr>
      <vt:lpstr>Short-term Memory - RAM</vt:lpstr>
      <vt:lpstr>Long-term Memory - disks</vt:lpstr>
      <vt:lpstr>Blurring boundaries</vt:lpstr>
      <vt:lpstr>speed and capacity</vt:lpstr>
      <vt:lpstr>virtual memory</vt:lpstr>
      <vt:lpstr>Compression</vt:lpstr>
      <vt:lpstr>Storage formats - text</vt:lpstr>
      <vt:lpstr>Storage formats - media</vt:lpstr>
      <vt:lpstr>methods of access</vt:lpstr>
      <vt:lpstr>processing and networks</vt:lpstr>
      <vt:lpstr>Finite processing speed</vt:lpstr>
      <vt:lpstr>Moore’s law</vt:lpstr>
      <vt:lpstr>the myth of the infinitely  fast machine</vt:lpstr>
      <vt:lpstr>Limitations on interactive performance</vt:lpstr>
      <vt:lpstr>Networked computing</vt:lpstr>
      <vt:lpstr>The internet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Alan Dix</cp:lastModifiedBy>
  <cp:revision>21</cp:revision>
  <dcterms:created xsi:type="dcterms:W3CDTF">2003-08-07T14:10:51Z</dcterms:created>
  <dcterms:modified xsi:type="dcterms:W3CDTF">2025-03-02T09:46:00Z</dcterms:modified>
</cp:coreProperties>
</file>