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audio1.bin" ContentType="audio/unknown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trictFirstAndLastChars="0" saveSubsetFonts="1" autoCompressPictures="0">
  <p:sldMasterIdLst>
    <p:sldMasterId id="2147483648" r:id="rId1"/>
  </p:sldMasterIdLst>
  <p:notesMasterIdLst>
    <p:notesMasterId r:id="rId72"/>
  </p:notesMasterIdLst>
  <p:sldIdLst>
    <p:sldId id="320" r:id="rId2"/>
    <p:sldId id="349" r:id="rId3"/>
    <p:sldId id="321" r:id="rId4"/>
    <p:sldId id="352" r:id="rId5"/>
    <p:sldId id="350" r:id="rId6"/>
    <p:sldId id="322" r:id="rId7"/>
    <p:sldId id="285" r:id="rId8"/>
    <p:sldId id="286" r:id="rId9"/>
    <p:sldId id="287" r:id="rId10"/>
    <p:sldId id="288" r:id="rId11"/>
    <p:sldId id="323" r:id="rId12"/>
    <p:sldId id="353" r:id="rId13"/>
    <p:sldId id="324" r:id="rId14"/>
    <p:sldId id="326" r:id="rId15"/>
    <p:sldId id="359" r:id="rId16"/>
    <p:sldId id="327" r:id="rId17"/>
    <p:sldId id="328" r:id="rId18"/>
    <p:sldId id="354" r:id="rId19"/>
    <p:sldId id="355" r:id="rId20"/>
    <p:sldId id="358" r:id="rId21"/>
    <p:sldId id="360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61" r:id="rId31"/>
    <p:sldId id="363" r:id="rId32"/>
    <p:sldId id="364" r:id="rId33"/>
    <p:sldId id="337" r:id="rId34"/>
    <p:sldId id="338" r:id="rId35"/>
    <p:sldId id="339" r:id="rId36"/>
    <p:sldId id="340" r:id="rId37"/>
    <p:sldId id="341" r:id="rId38"/>
    <p:sldId id="342" r:id="rId39"/>
    <p:sldId id="343" r:id="rId40"/>
    <p:sldId id="345" r:id="rId41"/>
    <p:sldId id="366" r:id="rId42"/>
    <p:sldId id="347" r:id="rId43"/>
    <p:sldId id="346" r:id="rId44"/>
    <p:sldId id="367" r:id="rId45"/>
    <p:sldId id="368" r:id="rId46"/>
    <p:sldId id="369" r:id="rId47"/>
    <p:sldId id="370" r:id="rId48"/>
    <p:sldId id="372" r:id="rId49"/>
    <p:sldId id="348" r:id="rId50"/>
    <p:sldId id="377" r:id="rId51"/>
    <p:sldId id="378" r:id="rId52"/>
    <p:sldId id="302" r:id="rId53"/>
    <p:sldId id="303" r:id="rId54"/>
    <p:sldId id="304" r:id="rId55"/>
    <p:sldId id="305" r:id="rId56"/>
    <p:sldId id="307" r:id="rId57"/>
    <p:sldId id="373" r:id="rId58"/>
    <p:sldId id="374" r:id="rId59"/>
    <p:sldId id="291" r:id="rId60"/>
    <p:sldId id="292" r:id="rId61"/>
    <p:sldId id="293" r:id="rId62"/>
    <p:sldId id="294" r:id="rId63"/>
    <p:sldId id="295" r:id="rId64"/>
    <p:sldId id="296" r:id="rId65"/>
    <p:sldId id="297" r:id="rId66"/>
    <p:sldId id="298" r:id="rId67"/>
    <p:sldId id="301" r:id="rId68"/>
    <p:sldId id="376" r:id="rId69"/>
    <p:sldId id="300" r:id="rId70"/>
    <p:sldId id="375" r:id="rId71"/>
  </p:sldIdLst>
  <p:sldSz cx="9144000" cy="6858000" type="screen4x3"/>
  <p:notesSz cx="6858000" cy="91440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0929"/>
  </p:normalViewPr>
  <p:slideViewPr>
    <p:cSldViewPr>
      <p:cViewPr varScale="1">
        <p:scale>
          <a:sx n="123" d="100"/>
          <a:sy n="123" d="100"/>
        </p:scale>
        <p:origin x="152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4D4C2F5-7987-DFC4-ADC0-96169826F9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0AA13208-CE36-C690-7E43-5F72329BD5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GB" altLang="en-US"/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8D2EDF46-B331-2A0B-5614-09F9E69D13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74CC6DF0-F7C1-0CE4-6A0F-EA46DB46111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2513375E-048D-76B8-EDE6-ABD477908E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GB" altLang="en-US"/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8221D367-4687-3EF7-8FE0-38F0E4089F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A325B86-FF21-554E-A87D-229A32C74F0D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0C028C7-5AE7-936E-8EBF-3F6A01FEC4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E2170B-7BED-8447-9D96-E337F6FB07DC}" type="slidenum">
              <a:rPr lang="en-GB" altLang="en-US"/>
              <a:pPr/>
              <a:t>52</a:t>
            </a:fld>
            <a:endParaRPr lang="en-GB" altLang="en-US"/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096BC474-8C28-107B-C77B-3C4163903EC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B10A2950-05E2-0055-DBEB-31F19A7841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38751E7-8621-BEC4-CFA6-A363EA4122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C11481-3EE8-854D-8939-A0869943F721}" type="slidenum">
              <a:rPr lang="en-GB" altLang="en-US"/>
              <a:pPr/>
              <a:t>53</a:t>
            </a:fld>
            <a:endParaRPr lang="en-GB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691E3D08-950C-1B28-0780-4C2A05911E2F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230704A-CC99-86E2-8815-A88E4BD7C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CA69F10-E703-DE6D-45D4-5CC4A56619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E664F6-34CC-4A4A-B8D0-301434F67B50}" type="slidenum">
              <a:rPr lang="en-GB" altLang="en-US"/>
              <a:pPr/>
              <a:t>54</a:t>
            </a:fld>
            <a:endParaRPr lang="en-GB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BD8C7DCF-6CB3-620F-3AEE-612537BFDB8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FFE2C8D7-FE7C-3A6E-5A5B-08B2EF8144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27972-CD6E-AEEE-1EE0-EDEA0DFF5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5EE27B-955F-C226-CE49-69ED101F5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F5DE-7DF3-42C3-D836-AADCC681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2E5A9-633D-CCE1-9B27-FE826A744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29A4F9-65C0-40F1-691E-629352821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6685E1-E53B-4849-8902-7A79952EDB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06809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1161-9DF4-9AE1-1873-CBAD1CAD9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70FCDA-1B59-083F-3ECE-7D95D1C6C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37EA6-B774-F41E-B7DC-C840C23F4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B374E-C0F0-8F52-4FDB-695134989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6BBEE-CC6F-8B67-D51A-8B3CEA52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B8CD09-8CC0-4C4F-87C3-43CB5D96E6B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5657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29659F-2FCC-D7FA-534C-D28E3735A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6EFBC-0D08-C9C2-7DDE-41D16A51C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5858C-3697-0D56-C067-5EE01FF3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EBF57-C899-413A-86A4-4E724D4B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E7BB98-B0B3-7CFB-5760-106EAE6B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B2BF48-FD03-5B4D-BA72-ED437AC866E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49115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01859-8C3B-56B3-BB8F-E0C01C18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FA0A0-CCB8-88E1-3C85-90E9B5EF2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A6198-D6F1-12A8-9300-0178E146E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7BDD-3C71-609F-0006-D210BA04C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8936F-C8D0-D943-0821-30B45C02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785E2-8180-294C-8793-38A01713CB2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1953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D9E9-23C4-B0AD-0EF3-A3A17BB97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DD433-2AB2-9A7D-5E61-434B90CEC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85EE3-C603-AAC9-9C11-C1BDE532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0446F-2FD2-71A1-4E61-07E8FF82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221D1-4665-7C4A-CECB-4A55E1A8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B44206-84B8-744C-BFFE-6449E2BCFD9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75334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11A7-D6A2-464B-FD98-82CD0D5F0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2D1FA-B831-45EF-28C4-0293CD88C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D061F4-68C2-2863-5710-9C1904EE5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E01E9B-CB4B-5077-F953-BDE987664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CF655-5C7C-6149-994C-2FADBC69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20C77-7BDA-2067-FBD1-B3854DBDA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40247A-55D6-C24A-A361-C846F4E5F89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046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79A12-4714-3048-18BE-853341708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72E74-1EAD-442A-115E-5B6A0DB7F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237CB-B738-AFBD-D436-8BEB3D28B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4355B-2E30-5499-3342-0B379B1C6B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B196B-9F88-130C-CEB5-532EB17457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3A0F87-8C26-6F82-D4B1-5E7873783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BEC24A-78B4-E88D-4AFC-D43B1AE3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CA3BD-E7E9-25ED-989D-34940068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62FA2C-F75A-9C42-AE67-6EFF8B08451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491075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136BB-0097-1230-A8A1-2F2BD0DB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2F07C-BF31-B8DE-9016-CF1566EDB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BB9B9-D6B9-FAA9-735B-D0872A27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922F7-90D1-D789-5B62-1E443C61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4709DB-C150-8C4C-A200-0ECE9C6DCAF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5681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A92F5-134F-5FF5-355B-E3C0B2896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78F02E-B2FC-5CF5-B0DD-494392D06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9B229-3624-9167-0FAA-FF651D86C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4221C4-AF95-5044-881A-6F1E9FEE17B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042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DE8F5-774C-9C5C-E933-5B3FC7755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5728-61FC-9496-DCF1-52DAFE74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55B62-ACEA-188C-19CD-D141395B8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5C76D-CDCD-B7E5-C216-80FA56F8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217BA-C232-EAF8-0E00-C29573BA3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673F8-F7CF-4834-D8E9-8D880CEA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40A992-1161-7341-9114-7F2124F13A0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75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021C8-5F1C-20DB-6387-D1E5215BD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C3F74-056A-C9AB-C6F8-5774D69F3C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2C760-393B-EF90-E612-032897A3DE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16A36-9136-606D-2D3A-A63EF590C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89CBCE-315E-BD4B-0DDD-18A9AA3B8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E4FCA-E7F3-50F8-F029-66799584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36F705-75D1-8C41-9FDA-11B70B8BEE6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42265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>
            <a:extLst>
              <a:ext uri="{FF2B5EF4-FFF2-40B4-BE49-F238E27FC236}">
                <a16:creationId xmlns:a16="http://schemas.microsoft.com/office/drawing/2014/main" id="{D00888DB-ABAA-0E3E-B597-1AA809F25C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6688" y="1066800"/>
            <a:ext cx="87312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43526912-79D4-33D4-DBA5-13FDF0D3BF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6858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6C4DFBD-D01E-87F0-85FF-FEDE9EF0B8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6FCA186-E0F1-BDB6-CF5C-3BF70840BCB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GB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FA0ACB1-470D-6F44-5C84-A9D38F1C721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4648626-FEB8-F840-AB29-3974AB749D7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CCE56F1-F677-3B4C-97A3-2B7120DE588B}" type="slidenum">
              <a:rPr lang="en-GB" altLang="en-US"/>
              <a:pPr/>
              <a:t>‹#›</a:t>
            </a:fld>
            <a:endParaRPr lang="en-GB" altLang="en-US"/>
          </a:p>
        </p:txBody>
      </p:sp>
      <p:grpSp>
        <p:nvGrpSpPr>
          <p:cNvPr id="1043" name="Group 19">
            <a:extLst>
              <a:ext uri="{FF2B5EF4-FFF2-40B4-BE49-F238E27FC236}">
                <a16:creationId xmlns:a16="http://schemas.microsoft.com/office/drawing/2014/main" id="{9F476DFD-CCC5-EA4A-F2AB-461C4EA3884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228600"/>
            <a:ext cx="9144000" cy="838200"/>
            <a:chOff x="0" y="192"/>
            <a:chExt cx="5760" cy="528"/>
          </a:xfrm>
        </p:grpSpPr>
        <p:sp>
          <p:nvSpPr>
            <p:cNvPr id="1042" name="Rectangle 18">
              <a:extLst>
                <a:ext uri="{FF2B5EF4-FFF2-40B4-BE49-F238E27FC236}">
                  <a16:creationId xmlns:a16="http://schemas.microsoft.com/office/drawing/2014/main" id="{A29FEAF0-F5F9-45FC-6036-04F45E156C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5232" y="528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1" name="Line 17">
              <a:extLst>
                <a:ext uri="{FF2B5EF4-FFF2-40B4-BE49-F238E27FC236}">
                  <a16:creationId xmlns:a16="http://schemas.microsoft.com/office/drawing/2014/main" id="{E0BCCA36-99FF-5984-94A4-498758499664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1872" y="192"/>
              <a:ext cx="2976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1040" name="Picture 16">
              <a:extLst>
                <a:ext uri="{FF2B5EF4-FFF2-40B4-BE49-F238E27FC236}">
                  <a16:creationId xmlns:a16="http://schemas.microsoft.com/office/drawing/2014/main" id="{F87B5129-69BF-B96D-C11B-186EC033EE5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9" y="192"/>
              <a:ext cx="1063" cy="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7" name="Picture 13">
              <a:extLst>
                <a:ext uri="{FF2B5EF4-FFF2-40B4-BE49-F238E27FC236}">
                  <a16:creationId xmlns:a16="http://schemas.microsoft.com/office/drawing/2014/main" id="{C8B256ED-ECC3-BDC1-7100-D0E900BD800D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2"/>
              <a:ext cx="2016" cy="1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8" name="Picture 14">
              <a:extLst>
                <a:ext uri="{FF2B5EF4-FFF2-40B4-BE49-F238E27FC236}">
                  <a16:creationId xmlns:a16="http://schemas.microsoft.com/office/drawing/2014/main" id="{AB46C820-B7F2-88E2-B296-0A1DD737D44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192"/>
              <a:ext cx="1008" cy="4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anose="030F0902030302020204" pitchFamily="66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bin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hyperlink" Target="web/Rock-around-the-Clock" TargetMode="External"/><Relationship Id="rId3" Type="http://schemas.openxmlformats.org/officeDocument/2006/relationships/image" Target="../media/image22.png"/><Relationship Id="rId7" Type="http://schemas.openxmlformats.org/officeDocument/2006/relationships/hyperlink" Target="web/Closed-Cracker" TargetMode="External"/><Relationship Id="rId12" Type="http://schemas.openxmlformats.org/officeDocument/2006/relationships/hyperlink" Target="web/Your-cracker-mask!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hyperlink" Target="web/Open-Cracker" TargetMode="External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5ACB81B5-3A66-AC9D-8CA3-F380961E13B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219200" y="1981200"/>
            <a:ext cx="6629400" cy="1219200"/>
          </a:xfrm>
        </p:spPr>
        <p:txBody>
          <a:bodyPr anchor="ctr"/>
          <a:lstStyle/>
          <a:p>
            <a:pPr>
              <a:spcAft>
                <a:spcPct val="30000"/>
              </a:spcAft>
            </a:pPr>
            <a:r>
              <a:rPr lang="en-GB" altLang="en-US" sz="4000">
                <a:solidFill>
                  <a:srgbClr val="2E005D"/>
                </a:solidFill>
                <a:latin typeface="Verdana" panose="020B0604030504040204" pitchFamily="34" charset="0"/>
              </a:rPr>
              <a:t>chapter 3</a:t>
            </a:r>
            <a:endParaRPr lang="en-GB" altLang="en-US" sz="4000">
              <a:solidFill>
                <a:srgbClr val="2E005D"/>
              </a:solidFill>
            </a:endParaRP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F240CEBE-8A16-8F03-A5DA-54ED6B82FCB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352800"/>
            <a:ext cx="6400800" cy="2286000"/>
          </a:xfrm>
        </p:spPr>
        <p:txBody>
          <a:bodyPr/>
          <a:lstStyle/>
          <a:p>
            <a:r>
              <a:rPr lang="en-GB" altLang="en-US" sz="4400" dirty="0">
                <a:latin typeface="Arial" panose="020B0604020202020204" pitchFamily="34" charset="0"/>
                <a:cs typeface="Arial" panose="020B0604020202020204" pitchFamily="34" charset="0"/>
              </a:rPr>
              <a:t>the interaction</a:t>
            </a:r>
          </a:p>
        </p:txBody>
      </p:sp>
      <p:grpSp>
        <p:nvGrpSpPr>
          <p:cNvPr id="71684" name="Group 4">
            <a:extLst>
              <a:ext uri="{FF2B5EF4-FFF2-40B4-BE49-F238E27FC236}">
                <a16:creationId xmlns:a16="http://schemas.microsoft.com/office/drawing/2014/main" id="{7635EE47-6C2F-5954-923C-202D219BFEC7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71685" name="Rectangle 5">
              <a:extLst>
                <a:ext uri="{FF2B5EF4-FFF2-40B4-BE49-F238E27FC236}">
                  <a16:creationId xmlns:a16="http://schemas.microsoft.com/office/drawing/2014/main" id="{204EB6FA-1E23-72C6-E088-C018CBAE5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528"/>
              <a:ext cx="624" cy="37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686" name="Rectangle 6">
              <a:extLst>
                <a:ext uri="{FF2B5EF4-FFF2-40B4-BE49-F238E27FC236}">
                  <a16:creationId xmlns:a16="http://schemas.microsoft.com/office/drawing/2014/main" id="{14373BB3-48A3-9C43-E13B-884CCD01D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672"/>
            </a:xfrm>
            <a:prstGeom prst="rect">
              <a:avLst/>
            </a:prstGeom>
            <a:solidFill>
              <a:srgbClr val="2E005D"/>
            </a:solidFill>
            <a:ln w="9525">
              <a:solidFill>
                <a:srgbClr val="2E005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pic>
          <p:nvPicPr>
            <p:cNvPr id="71687" name="Picture 7">
              <a:extLst>
                <a:ext uri="{FF2B5EF4-FFF2-40B4-BE49-F238E27FC236}">
                  <a16:creationId xmlns:a16="http://schemas.microsoft.com/office/drawing/2014/main" id="{10F24705-2379-28D4-8C45-DB13043D56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" y="0"/>
              <a:ext cx="326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688" name="Picture 8">
              <a:extLst>
                <a:ext uri="{FF2B5EF4-FFF2-40B4-BE49-F238E27FC236}">
                  <a16:creationId xmlns:a16="http://schemas.microsoft.com/office/drawing/2014/main" id="{598B8AA9-4892-18D1-F613-F34D9B790E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0"/>
              <a:ext cx="6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689" name="Picture 9">
              <a:extLst>
                <a:ext uri="{FF2B5EF4-FFF2-40B4-BE49-F238E27FC236}">
                  <a16:creationId xmlns:a16="http://schemas.microsoft.com/office/drawing/2014/main" id="{94B60A0E-D0E9-49BF-976E-E3BF93222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67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690" name="Picture 10">
              <a:extLst>
                <a:ext uri="{FF2B5EF4-FFF2-40B4-BE49-F238E27FC236}">
                  <a16:creationId xmlns:a16="http://schemas.microsoft.com/office/drawing/2014/main" id="{3A4B4538-9EEE-E732-74EE-41F4D33809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80" y="0"/>
              <a:ext cx="17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1691" name="Picture 11">
              <a:extLst>
                <a:ext uri="{FF2B5EF4-FFF2-40B4-BE49-F238E27FC236}">
                  <a16:creationId xmlns:a16="http://schemas.microsoft.com/office/drawing/2014/main" id="{51048362-6FE3-47C9-D5F9-8A611E5394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4" y="0"/>
              <a:ext cx="17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618B0FBF-0372-5C04-9F28-12A50404FA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68580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execution/evaluation loop</a:t>
            </a:r>
            <a:endParaRPr lang="en-US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A74935C6-0E67-107A-632F-25B8026482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 lvl="2">
              <a:lnSpc>
                <a:spcPct val="90000"/>
              </a:lnSpc>
            </a:pPr>
            <a:endParaRPr lang="en-GB" altLang="en-US" sz="1800"/>
          </a:p>
          <a:p>
            <a:pPr lvl="2">
              <a:lnSpc>
                <a:spcPct val="90000"/>
              </a:lnSpc>
            </a:pPr>
            <a:endParaRPr lang="en-GB" altLang="en-US" sz="1800">
              <a:solidFill>
                <a:schemeClr val="bg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bg2"/>
                </a:solidFill>
              </a:rPr>
              <a:t>user establishes the goal</a:t>
            </a: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bg2"/>
                </a:solidFill>
              </a:rPr>
              <a:t>formulates intention</a:t>
            </a: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bg2"/>
                </a:solidFill>
              </a:rPr>
              <a:t>specifies actions at interface</a:t>
            </a: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bg2"/>
                </a:solidFill>
              </a:rPr>
              <a:t>executes action</a:t>
            </a:r>
            <a:endParaRPr lang="en-GB" altLang="en-US" sz="1800"/>
          </a:p>
          <a:p>
            <a:pPr lvl="2">
              <a:lnSpc>
                <a:spcPct val="90000"/>
              </a:lnSpc>
            </a:pPr>
            <a:r>
              <a:rPr lang="en-GB" altLang="en-US" sz="1800"/>
              <a:t>perceives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interprets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evaluates system state with respect to goal</a:t>
            </a:r>
          </a:p>
        </p:txBody>
      </p:sp>
      <p:grpSp>
        <p:nvGrpSpPr>
          <p:cNvPr id="34820" name="Group 4">
            <a:extLst>
              <a:ext uri="{FF2B5EF4-FFF2-40B4-BE49-F238E27FC236}">
                <a16:creationId xmlns:a16="http://schemas.microsoft.com/office/drawing/2014/main" id="{73DAA8E1-455F-5AE2-D8B8-4A09ABAA8891}"/>
              </a:ext>
            </a:extLst>
          </p:cNvPr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34821" name="Text Box 5">
              <a:extLst>
                <a:ext uri="{FF2B5EF4-FFF2-40B4-BE49-F238E27FC236}">
                  <a16:creationId xmlns:a16="http://schemas.microsoft.com/office/drawing/2014/main" id="{86CB9386-3A16-26F9-CC26-A2B5797A87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34822" name="Text Box 6">
              <a:extLst>
                <a:ext uri="{FF2B5EF4-FFF2-40B4-BE49-F238E27FC236}">
                  <a16:creationId xmlns:a16="http://schemas.microsoft.com/office/drawing/2014/main" id="{30C1AAE4-D1B6-0A18-0DB7-B112C2A89F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34823" name="Text Box 7">
              <a:extLst>
                <a:ext uri="{FF2B5EF4-FFF2-40B4-BE49-F238E27FC236}">
                  <a16:creationId xmlns:a16="http://schemas.microsoft.com/office/drawing/2014/main" id="{8B9FFE51-B54B-920A-2100-C2B808135F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execution</a:t>
              </a:r>
            </a:p>
          </p:txBody>
        </p:sp>
        <p:grpSp>
          <p:nvGrpSpPr>
            <p:cNvPr id="34824" name="Group 8">
              <a:extLst>
                <a:ext uri="{FF2B5EF4-FFF2-40B4-BE49-F238E27FC236}">
                  <a16:creationId xmlns:a16="http://schemas.microsoft.com/office/drawing/2014/main" id="{3FA7559E-BA54-A914-3B19-0D3F5F65F0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34825" name="AutoShape 9">
                <a:extLst>
                  <a:ext uri="{FF2B5EF4-FFF2-40B4-BE49-F238E27FC236}">
                    <a16:creationId xmlns:a16="http://schemas.microsoft.com/office/drawing/2014/main" id="{452E6009-B46F-C48C-54C4-F2D30E976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4826" name="AutoShape 10">
                <a:extLst>
                  <a:ext uri="{FF2B5EF4-FFF2-40B4-BE49-F238E27FC236}">
                    <a16:creationId xmlns:a16="http://schemas.microsoft.com/office/drawing/2014/main" id="{CA4B4F87-4132-ABFE-95EA-5ECA3FE81D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4827" name="Text Box 11">
              <a:extLst>
                <a:ext uri="{FF2B5EF4-FFF2-40B4-BE49-F238E27FC236}">
                  <a16:creationId xmlns:a16="http://schemas.microsoft.com/office/drawing/2014/main" id="{32E08346-E68C-2F64-5EB1-D02E3B18C3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goal</a:t>
              </a:r>
            </a:p>
          </p:txBody>
        </p:sp>
      </p:grpSp>
      <p:sp>
        <p:nvSpPr>
          <p:cNvPr id="34828" name="Oval 12">
            <a:extLst>
              <a:ext uri="{FF2B5EF4-FFF2-40B4-BE49-F238E27FC236}">
                <a16:creationId xmlns:a16="http://schemas.microsoft.com/office/drawing/2014/main" id="{9B54ECC2-2F42-0D91-349B-96AE59CC31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4829" name="Rectangle 13">
            <a:extLst>
              <a:ext uri="{FF2B5EF4-FFF2-40B4-BE49-F238E27FC236}">
                <a16:creationId xmlns:a16="http://schemas.microsoft.com/office/drawing/2014/main" id="{6A010B86-5BD5-D76D-1F29-814294285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4724400"/>
            <a:ext cx="5943600" cy="10668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51AC6AD4-5F06-3F4E-1F77-B37D228408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Using Norman’s model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D87DD4BB-BFEF-C18D-BC9A-71E587C95C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  <a:tabLst>
                <a:tab pos="1801813" algn="l"/>
                <a:tab pos="2471738" algn="l"/>
              </a:tabLst>
            </a:pPr>
            <a:r>
              <a:rPr lang="en-GB" altLang="en-US" sz="2400"/>
              <a:t>Some systems are harder to use than others</a:t>
            </a:r>
          </a:p>
          <a:p>
            <a:pPr>
              <a:buFontTx/>
              <a:buNone/>
              <a:tabLst>
                <a:tab pos="1801813" algn="l"/>
                <a:tab pos="2471738" algn="l"/>
              </a:tabLst>
            </a:pPr>
            <a:endParaRPr lang="en-GB" altLang="en-US" sz="2400"/>
          </a:p>
          <a:p>
            <a:pPr>
              <a:buFontTx/>
              <a:buNone/>
              <a:tabLst>
                <a:tab pos="1801813" algn="l"/>
                <a:tab pos="2471738" algn="l"/>
              </a:tabLst>
            </a:pPr>
            <a:r>
              <a:rPr lang="en-GB" altLang="en-US" sz="2400"/>
              <a:t>Gulf of Execution</a:t>
            </a:r>
          </a:p>
          <a:p>
            <a:pPr lvl="1">
              <a:buFontTx/>
              <a:buNone/>
              <a:tabLst>
                <a:tab pos="1801813" algn="l"/>
                <a:tab pos="2471738" algn="l"/>
              </a:tabLst>
            </a:pPr>
            <a:r>
              <a:rPr lang="en-GB" altLang="en-US" sz="2000"/>
              <a:t>	user’s formulation of actions </a:t>
            </a:r>
            <a:br>
              <a:rPr lang="en-GB" altLang="en-US" sz="2000"/>
            </a:br>
            <a:r>
              <a:rPr lang="en-GB" altLang="en-US" sz="2000"/>
              <a:t>	</a:t>
            </a:r>
            <a:r>
              <a:rPr lang="en-GB" altLang="en-US" sz="2800"/>
              <a:t>≠	</a:t>
            </a:r>
            <a:r>
              <a:rPr lang="en-GB" altLang="en-US" sz="2000"/>
              <a:t>actions allowed by the system</a:t>
            </a:r>
          </a:p>
          <a:p>
            <a:pPr>
              <a:buFontTx/>
              <a:buNone/>
              <a:tabLst>
                <a:tab pos="1801813" algn="l"/>
                <a:tab pos="2471738" algn="l"/>
              </a:tabLst>
            </a:pPr>
            <a:endParaRPr lang="en-GB" altLang="en-US" sz="2400"/>
          </a:p>
          <a:p>
            <a:pPr>
              <a:buFontTx/>
              <a:buNone/>
              <a:tabLst>
                <a:tab pos="1801813" algn="l"/>
                <a:tab pos="2471738" algn="l"/>
              </a:tabLst>
            </a:pPr>
            <a:r>
              <a:rPr lang="en-GB" altLang="en-US" sz="2400"/>
              <a:t>Gulf of Evaluation</a:t>
            </a:r>
          </a:p>
          <a:p>
            <a:pPr lvl="1">
              <a:buFontTx/>
              <a:buNone/>
              <a:tabLst>
                <a:tab pos="1801813" algn="l"/>
                <a:tab pos="2471738" algn="l"/>
              </a:tabLst>
            </a:pPr>
            <a:r>
              <a:rPr lang="en-GB" altLang="en-US" sz="2000"/>
              <a:t>	user’s expectation of changed system state</a:t>
            </a:r>
            <a:br>
              <a:rPr lang="en-GB" altLang="en-US" sz="2000"/>
            </a:br>
            <a:r>
              <a:rPr lang="en-GB" altLang="en-US" sz="2000"/>
              <a:t>	</a:t>
            </a:r>
            <a:r>
              <a:rPr lang="en-GB" altLang="en-US" sz="2800"/>
              <a:t>≠	</a:t>
            </a:r>
            <a:r>
              <a:rPr lang="en-GB" altLang="en-US" sz="2000"/>
              <a:t>actual presentation of this state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75AAF931-7457-7BB2-26E0-75C1E6EE55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z="3200"/>
              <a:t>Human error - slips and mistakes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3AA42FD8-9679-EA57-5B5B-FBD0A763B2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3434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/>
              <a:t>slip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/>
              <a:t>understand system and goal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/>
              <a:t>correct formulation of action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/>
              <a:t>incorrect action</a:t>
            </a:r>
          </a:p>
          <a:p>
            <a:pPr lvl="1">
              <a:lnSpc>
                <a:spcPct val="90000"/>
              </a:lnSpc>
              <a:buFontTx/>
              <a:buChar char=" "/>
            </a:pPr>
            <a:endParaRPr lang="en-GB" altLang="en-US" sz="120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/>
              <a:t>mistake</a:t>
            </a:r>
          </a:p>
          <a:p>
            <a:pPr lvl="1">
              <a:lnSpc>
                <a:spcPct val="90000"/>
              </a:lnSpc>
              <a:buFontTx/>
              <a:buChar char=" "/>
            </a:pPr>
            <a:r>
              <a:rPr lang="en-GB" altLang="en-US"/>
              <a:t>may not even have right goal!</a:t>
            </a:r>
          </a:p>
          <a:p>
            <a:pPr lvl="1">
              <a:lnSpc>
                <a:spcPct val="90000"/>
              </a:lnSpc>
              <a:buFontTx/>
              <a:buChar char=" "/>
            </a:pPr>
            <a:endParaRPr lang="en-GB" altLang="en-US" sz="180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Fixing things?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	slip – better interface design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	mistake – better understanding of system</a:t>
            </a:r>
            <a:endParaRPr lang="en-GB" altLang="en-US"/>
          </a:p>
        </p:txBody>
      </p:sp>
      <p:pic>
        <p:nvPicPr>
          <p:cNvPr id="105476" name="Picture 4">
            <a:extLst>
              <a:ext uri="{FF2B5EF4-FFF2-40B4-BE49-F238E27FC236}">
                <a16:creationId xmlns:a16="http://schemas.microsoft.com/office/drawing/2014/main" id="{DDF675FE-ACBF-A232-59CE-0F322978A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13" y="609600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5477" name="AutoShape 5">
            <a:extLst>
              <a:ext uri="{FF2B5EF4-FFF2-40B4-BE49-F238E27FC236}">
                <a16:creationId xmlns:a16="http://schemas.microsoft.com/office/drawing/2014/main" id="{8FBCFBC0-EC6C-0142-7E53-B6E96FC6D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5146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5478" name="AutoShape 6">
            <a:extLst>
              <a:ext uri="{FF2B5EF4-FFF2-40B4-BE49-F238E27FC236}">
                <a16:creationId xmlns:a16="http://schemas.microsoft.com/office/drawing/2014/main" id="{247CE9C2-C15F-E1A1-2E80-E954D73E6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895600"/>
            <a:ext cx="304800" cy="304800"/>
          </a:xfrm>
          <a:prstGeom prst="smileyFace">
            <a:avLst>
              <a:gd name="adj" fmla="val 4653"/>
            </a:avLst>
          </a:prstGeom>
          <a:solidFill>
            <a:srgbClr val="00FF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5479" name="AutoShape 7">
            <a:extLst>
              <a:ext uri="{FF2B5EF4-FFF2-40B4-BE49-F238E27FC236}">
                <a16:creationId xmlns:a16="http://schemas.microsoft.com/office/drawing/2014/main" id="{B9B24A01-85D1-EAB5-C7CC-5FEE79A23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352800"/>
            <a:ext cx="304800" cy="3048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5480" name="AutoShape 8">
            <a:extLst>
              <a:ext uri="{FF2B5EF4-FFF2-40B4-BE49-F238E27FC236}">
                <a16:creationId xmlns:a16="http://schemas.microsoft.com/office/drawing/2014/main" id="{6A133DB1-BB3F-F1A5-AF08-8E242C8CA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4419600"/>
            <a:ext cx="304800" cy="304800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FE76C746-2731-346A-AD46-429C006923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Abowd and Beale framework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93B609D2-65B8-219A-B0A0-ED8CB2639A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extension of Norman…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their interaction framework has 4 parts</a:t>
            </a:r>
            <a:endParaRPr lang="en-GB" altLang="en-US" sz="2400"/>
          </a:p>
          <a:p>
            <a:pPr marL="819150" lvl="1">
              <a:lnSpc>
                <a:spcPct val="90000"/>
              </a:lnSpc>
            </a:pPr>
            <a:r>
              <a:rPr lang="en-GB" altLang="en-US" sz="2000"/>
              <a:t>user</a:t>
            </a:r>
          </a:p>
          <a:p>
            <a:pPr marL="819150" lvl="1">
              <a:lnSpc>
                <a:spcPct val="90000"/>
              </a:lnSpc>
            </a:pPr>
            <a:r>
              <a:rPr lang="en-GB" altLang="en-US" sz="2000"/>
              <a:t>input</a:t>
            </a:r>
          </a:p>
          <a:p>
            <a:pPr marL="819150" lvl="1">
              <a:lnSpc>
                <a:spcPct val="90000"/>
              </a:lnSpc>
            </a:pPr>
            <a:r>
              <a:rPr lang="en-GB" altLang="en-US" sz="2000"/>
              <a:t>system</a:t>
            </a:r>
          </a:p>
          <a:p>
            <a:pPr marL="819150" lvl="1">
              <a:lnSpc>
                <a:spcPct val="90000"/>
              </a:lnSpc>
            </a:pPr>
            <a:r>
              <a:rPr lang="en-GB" altLang="en-US" sz="2000"/>
              <a:t>output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each has its own unique language</a:t>
            </a:r>
            <a:br>
              <a:rPr lang="en-GB" altLang="en-US" sz="2000"/>
            </a:br>
            <a:br>
              <a:rPr lang="en-GB" altLang="en-US" sz="1200"/>
            </a:br>
            <a:r>
              <a:rPr lang="en-GB" altLang="en-US" sz="2000"/>
              <a:t>interaction </a:t>
            </a:r>
            <a:r>
              <a:rPr lang="en-GB" altLang="en-US" sz="2000">
                <a:sym typeface="Symbol" pitchFamily="2" charset="2"/>
              </a:rPr>
              <a:t></a:t>
            </a:r>
            <a:r>
              <a:rPr lang="en-GB" altLang="en-US" sz="2000"/>
              <a:t>  translation between languages</a:t>
            </a:r>
          </a:p>
          <a:p>
            <a:pPr>
              <a:lnSpc>
                <a:spcPct val="90000"/>
              </a:lnSpc>
              <a:buFontTx/>
              <a:buNone/>
            </a:pPr>
            <a:endParaRPr lang="en-GB" altLang="en-US" sz="120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000"/>
              <a:t>problems in interaction  =  problems in translation</a:t>
            </a:r>
            <a:endParaRPr lang="en-GB" altLang="en-US" sz="2400"/>
          </a:p>
        </p:txBody>
      </p:sp>
      <p:grpSp>
        <p:nvGrpSpPr>
          <p:cNvPr id="75792" name="Group 16">
            <a:extLst>
              <a:ext uri="{FF2B5EF4-FFF2-40B4-BE49-F238E27FC236}">
                <a16:creationId xmlns:a16="http://schemas.microsoft.com/office/drawing/2014/main" id="{782E9573-3229-65AD-2058-3988B0E96F96}"/>
              </a:ext>
            </a:extLst>
          </p:cNvPr>
          <p:cNvGrpSpPr>
            <a:grpSpLocks/>
          </p:cNvGrpSpPr>
          <p:nvPr/>
        </p:nvGrpSpPr>
        <p:grpSpPr bwMode="auto">
          <a:xfrm>
            <a:off x="5480050" y="2057400"/>
            <a:ext cx="3289300" cy="2514600"/>
            <a:chOff x="3452" y="1248"/>
            <a:chExt cx="2072" cy="1584"/>
          </a:xfrm>
        </p:grpSpPr>
        <p:sp>
          <p:nvSpPr>
            <p:cNvPr id="75781" name="Oval 5">
              <a:extLst>
                <a:ext uri="{FF2B5EF4-FFF2-40B4-BE49-F238E27FC236}">
                  <a16:creationId xmlns:a16="http://schemas.microsoft.com/office/drawing/2014/main" id="{7D892705-64AE-2221-7076-C6E9F030F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248"/>
              <a:ext cx="720" cy="1584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782" name="Text Box 6">
              <a:extLst>
                <a:ext uri="{FF2B5EF4-FFF2-40B4-BE49-F238E27FC236}">
                  <a16:creationId xmlns:a16="http://schemas.microsoft.com/office/drawing/2014/main" id="{FF9E06F8-E4B7-5892-B9C2-5EA14FFFF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" y="1852"/>
              <a:ext cx="396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S</a:t>
              </a:r>
            </a:p>
            <a:p>
              <a:pPr algn="ctr"/>
              <a:r>
                <a:rPr lang="en-GB" altLang="en-US" sz="1800">
                  <a:latin typeface="Arial" panose="020B0604020202020204" pitchFamily="34" charset="0"/>
                </a:rPr>
                <a:t>core</a:t>
              </a:r>
              <a:endParaRPr lang="en-GB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5783" name="Text Box 7">
              <a:extLst>
                <a:ext uri="{FF2B5EF4-FFF2-40B4-BE49-F238E27FC236}">
                  <a16:creationId xmlns:a16="http://schemas.microsoft.com/office/drawing/2014/main" id="{902351F2-756B-37D4-F6ED-418249CA95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4" y="1852"/>
              <a:ext cx="380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U</a:t>
              </a:r>
            </a:p>
            <a:p>
              <a:pPr algn="ctr"/>
              <a:r>
                <a:rPr lang="en-GB" altLang="en-US" sz="1800">
                  <a:latin typeface="Arial" panose="020B0604020202020204" pitchFamily="34" charset="0"/>
                </a:rPr>
                <a:t>task</a:t>
              </a:r>
              <a:endParaRPr lang="en-GB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5784" name="Text Box 8">
              <a:extLst>
                <a:ext uri="{FF2B5EF4-FFF2-40B4-BE49-F238E27FC236}">
                  <a16:creationId xmlns:a16="http://schemas.microsoft.com/office/drawing/2014/main" id="{2D239CDE-3E1D-E7AE-EB90-F6CD41E33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344"/>
              <a:ext cx="516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O</a:t>
              </a:r>
            </a:p>
            <a:p>
              <a:pPr algn="ctr"/>
              <a:r>
                <a:rPr lang="en-GB" altLang="en-US" sz="1800">
                  <a:latin typeface="Arial" panose="020B0604020202020204" pitchFamily="34" charset="0"/>
                </a:rPr>
                <a:t>output</a:t>
              </a:r>
              <a:endParaRPr lang="en-GB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5785" name="Text Box 9">
              <a:extLst>
                <a:ext uri="{FF2B5EF4-FFF2-40B4-BE49-F238E27FC236}">
                  <a16:creationId xmlns:a16="http://schemas.microsoft.com/office/drawing/2014/main" id="{B9FFE863-4B86-671E-1918-FAB493022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6" y="2256"/>
              <a:ext cx="428" cy="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b="1">
                  <a:latin typeface="Arial" panose="020B0604020202020204" pitchFamily="34" charset="0"/>
                </a:rPr>
                <a:t>I</a:t>
              </a:r>
            </a:p>
            <a:p>
              <a:pPr algn="ctr"/>
              <a:r>
                <a:rPr lang="en-GB" altLang="en-US" sz="1800">
                  <a:latin typeface="Arial" panose="020B0604020202020204" pitchFamily="34" charset="0"/>
                </a:rPr>
                <a:t>input</a:t>
              </a:r>
              <a:endParaRPr lang="en-GB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5788" name="Line 12">
              <a:extLst>
                <a:ext uri="{FF2B5EF4-FFF2-40B4-BE49-F238E27FC236}">
                  <a16:creationId xmlns:a16="http://schemas.microsoft.com/office/drawing/2014/main" id="{FB28BDBD-37B6-037E-79C9-C7A8D6CBD1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1584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789" name="Line 13">
              <a:extLst>
                <a:ext uri="{FF2B5EF4-FFF2-40B4-BE49-F238E27FC236}">
                  <a16:creationId xmlns:a16="http://schemas.microsoft.com/office/drawing/2014/main" id="{7893196C-0461-F86A-B4D0-E9BE8D1B5F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584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790" name="Line 14">
              <a:extLst>
                <a:ext uri="{FF2B5EF4-FFF2-40B4-BE49-F238E27FC236}">
                  <a16:creationId xmlns:a16="http://schemas.microsoft.com/office/drawing/2014/main" id="{DAE061F2-C062-FCDE-E415-F0D18CC957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112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791" name="Line 15">
              <a:extLst>
                <a:ext uri="{FF2B5EF4-FFF2-40B4-BE49-F238E27FC236}">
                  <a16:creationId xmlns:a16="http://schemas.microsoft.com/office/drawing/2014/main" id="{311CF241-444F-0655-AD05-F0AAD0A06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2112"/>
              <a:ext cx="528" cy="336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A2970A21-9971-6864-B33A-309EB305C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Using Abowd &amp; Beale’s model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FC895EF6-7802-993B-055F-03295B1646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FontTx/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/>
              <a:t>user intentions</a:t>
            </a:r>
            <a:br>
              <a:rPr lang="en-GB" altLang="en-US" sz="2000"/>
            </a:br>
            <a:r>
              <a:rPr lang="en-GB" altLang="en-US" sz="2000"/>
              <a:t>	</a:t>
            </a:r>
            <a:r>
              <a:rPr lang="en-US" altLang="en-US" sz="2000">
                <a:ea typeface="Helvetica" pitchFamily="2" charset="0"/>
                <a:cs typeface="Helvetica" pitchFamily="2" charset="0"/>
                <a:sym typeface="Symbol" pitchFamily="2" charset="2"/>
              </a:rPr>
              <a:t></a:t>
            </a:r>
            <a:r>
              <a:rPr lang="en-GB" altLang="en-US" sz="2000"/>
              <a:t> translated into actions at the interface</a:t>
            </a:r>
            <a:br>
              <a:rPr lang="en-GB" altLang="en-US" sz="2000"/>
            </a:br>
            <a:r>
              <a:rPr lang="en-GB" altLang="en-US" sz="2000"/>
              <a:t> 		</a:t>
            </a:r>
            <a:r>
              <a:rPr lang="en-US" altLang="en-US" sz="2000">
                <a:ea typeface="Helvetica" pitchFamily="2" charset="0"/>
                <a:cs typeface="Helvetica" pitchFamily="2" charset="0"/>
                <a:sym typeface="Symbol" pitchFamily="2" charset="2"/>
              </a:rPr>
              <a:t></a:t>
            </a:r>
            <a:r>
              <a:rPr lang="en-GB" altLang="en-US" sz="2000"/>
              <a:t>  translated into alterations of system state</a:t>
            </a:r>
            <a:br>
              <a:rPr lang="en-GB" altLang="en-US" sz="2000"/>
            </a:br>
            <a:r>
              <a:rPr lang="en-GB" altLang="en-US" sz="2000"/>
              <a:t> 			</a:t>
            </a:r>
            <a:r>
              <a:rPr lang="en-US" altLang="en-US" sz="2000">
                <a:ea typeface="Helvetica" pitchFamily="2" charset="0"/>
                <a:cs typeface="Helvetica" pitchFamily="2" charset="0"/>
                <a:sym typeface="Symbol" pitchFamily="2" charset="2"/>
              </a:rPr>
              <a:t></a:t>
            </a:r>
            <a:r>
              <a:rPr lang="en-GB" altLang="en-US" sz="2000"/>
              <a:t>  reflected in the output display</a:t>
            </a:r>
            <a:br>
              <a:rPr lang="en-GB" altLang="en-US" sz="2000"/>
            </a:br>
            <a:r>
              <a:rPr lang="en-GB" altLang="en-US" sz="2000"/>
              <a:t> 				</a:t>
            </a:r>
            <a:r>
              <a:rPr lang="en-US" altLang="en-US" sz="2000">
                <a:ea typeface="Helvetica" pitchFamily="2" charset="0"/>
                <a:cs typeface="Helvetica" pitchFamily="2" charset="0"/>
                <a:sym typeface="Symbol" pitchFamily="2" charset="2"/>
              </a:rPr>
              <a:t></a:t>
            </a:r>
            <a:r>
              <a:rPr lang="en-GB" altLang="en-US" sz="2000"/>
              <a:t>  interpreted by the user</a:t>
            </a:r>
          </a:p>
          <a:p>
            <a:pPr marL="0" indent="0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/>
          </a:p>
          <a:p>
            <a:pPr marL="0" indent="0">
              <a:lnSpc>
                <a:spcPct val="90000"/>
              </a:lnSpc>
              <a:buFontTx/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/>
          </a:p>
          <a:p>
            <a:pPr marL="0" indent="0">
              <a:lnSpc>
                <a:spcPct val="90000"/>
              </a:lnSpc>
              <a:buFontTx/>
              <a:buNone/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400"/>
              <a:t>general framework for understanding interaction</a:t>
            </a:r>
          </a:p>
          <a:p>
            <a:pPr marL="561975" lvl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/>
              <a:t>not restricted to electronic computer systems</a:t>
            </a:r>
          </a:p>
          <a:p>
            <a:pPr marL="561975" lvl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/>
              <a:t>identifies all major components involved in interaction</a:t>
            </a:r>
          </a:p>
          <a:p>
            <a:pPr marL="561975" lvl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/>
              <a:t>allows comparative assessment of systems</a:t>
            </a:r>
          </a:p>
          <a:p>
            <a:pPr marL="561975" lvl="1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r>
              <a:rPr lang="en-GB" altLang="en-US" sz="2000"/>
              <a:t>an abstraction</a:t>
            </a:r>
          </a:p>
          <a:p>
            <a:pPr marL="0" indent="0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/>
          </a:p>
          <a:p>
            <a:pPr marL="0" indent="0">
              <a:lnSpc>
                <a:spcPct val="90000"/>
              </a:lnSpc>
              <a:tabLst>
                <a:tab pos="377825" algn="l"/>
                <a:tab pos="755650" algn="l"/>
                <a:tab pos="1149350" algn="l"/>
                <a:tab pos="1527175" algn="l"/>
              </a:tabLst>
            </a:pPr>
            <a:endParaRPr lang="en-GB" altLang="en-US" sz="2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8E5FB525-4D3F-23B7-ED79-2EFD35A77CA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GB" altLang="en-US" sz="3600"/>
              <a:t>ergonomics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FA150F54-38EE-D29F-BE9F-B87D9046BA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altLang="en-US" sz="2800"/>
              <a:t>physical aspects of interfaces</a:t>
            </a:r>
          </a:p>
          <a:p>
            <a:r>
              <a:rPr lang="en-GB" altLang="en-US" sz="2800"/>
              <a:t>industrial interfaces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8AF56108-CE30-351D-C174-FDD9C0C6F2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Ergonomics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E6D1E44F-91C1-ABE8-4E05-9002E83D32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Study of the physical characteristics of interaction</a:t>
            </a:r>
          </a:p>
          <a:p>
            <a:endParaRPr lang="en-GB" altLang="en-US" sz="2400"/>
          </a:p>
          <a:p>
            <a:r>
              <a:rPr lang="en-GB" altLang="en-US" sz="2400"/>
              <a:t>Also known as human factors – but this can also be used to mean much of HCI!</a:t>
            </a:r>
          </a:p>
          <a:p>
            <a:endParaRPr lang="en-GB" altLang="en-US" sz="2400"/>
          </a:p>
          <a:p>
            <a:r>
              <a:rPr lang="en-GB" altLang="en-US" sz="2400"/>
              <a:t>Ergonomics good at defining standards and guidelines for constraining the way we design certain aspects of systems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2BC242A4-40F0-0852-7BBC-F5181B6F73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Ergonomics - examples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21DD286-8EB1-28DA-38DD-56B7B445B9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arrangement of controls and displays</a:t>
            </a:r>
          </a:p>
          <a:p>
            <a:pPr marL="1154113" lvl="1" indent="-587375">
              <a:lnSpc>
                <a:spcPct val="90000"/>
              </a:lnSpc>
              <a:buFontTx/>
              <a:buNone/>
            </a:pPr>
            <a:r>
              <a:rPr lang="en-GB" altLang="en-US" sz="2000"/>
              <a:t>e.g.	controls grouped according to function or frequency of use, or sequentially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surrounding environment</a:t>
            </a:r>
          </a:p>
          <a:p>
            <a:pPr marL="1154113" lvl="1" indent="-587375">
              <a:lnSpc>
                <a:spcPct val="90000"/>
              </a:lnSpc>
              <a:buFontTx/>
              <a:buNone/>
            </a:pPr>
            <a:r>
              <a:rPr lang="en-GB" altLang="en-US" sz="2000"/>
              <a:t>e.g.	seating arrangements adaptable to cope with all sizes of user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health issues</a:t>
            </a:r>
          </a:p>
          <a:p>
            <a:pPr marL="1154113" lvl="1" indent="-587375">
              <a:lnSpc>
                <a:spcPct val="90000"/>
              </a:lnSpc>
              <a:buFontTx/>
              <a:buNone/>
            </a:pPr>
            <a:r>
              <a:rPr lang="en-GB" altLang="en-US" sz="2000"/>
              <a:t>e.g.	physical position, environmental conditions (temperature, humidity), lighting, noise,	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use of colour</a:t>
            </a:r>
          </a:p>
          <a:p>
            <a:pPr marL="1154113" lvl="1" indent="-587375">
              <a:lnSpc>
                <a:spcPct val="90000"/>
              </a:lnSpc>
              <a:buFontTx/>
              <a:buNone/>
            </a:pPr>
            <a:r>
              <a:rPr lang="en-GB" altLang="en-US" sz="2000"/>
              <a:t>e.g.	use of red for warning, green for okay,</a:t>
            </a:r>
            <a:br>
              <a:rPr lang="en-GB" altLang="en-US" sz="2000"/>
            </a:br>
            <a:r>
              <a:rPr lang="en-GB" altLang="en-US" sz="2000"/>
              <a:t>awareness of colour-blindness etc.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D4467957-8DAD-36C8-DF78-D13A51079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Industrial interfaces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571C4276-C206-533D-444A-5DBCAA7B0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/>
              <a:t>Office interface vs. industrial interface?</a:t>
            </a:r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 altLang="en-US" sz="1600"/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/>
              <a:t>Context matters!</a:t>
            </a:r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 altLang="en-US" sz="1400"/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sz="2400"/>
              <a:t>		office	 industrial</a:t>
            </a:r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sz="2400"/>
              <a:t> 	type of data	textual	numeric</a:t>
            </a:r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sz="2400"/>
              <a:t>  	rate of change	slow	fast</a:t>
            </a:r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 sz="2400"/>
              <a:t>  	environment	clean	dirty</a:t>
            </a:r>
            <a:r>
              <a:rPr lang="en-GB" altLang="en-US"/>
              <a:t>	</a:t>
            </a:r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endParaRPr lang="en-GB" altLang="en-US"/>
          </a:p>
          <a:p>
            <a:pPr marL="200025" indent="-200025">
              <a:lnSpc>
                <a:spcPct val="90000"/>
              </a:lnSpc>
              <a:buFontTx/>
              <a:buChar char=" "/>
              <a:tabLst>
                <a:tab pos="758825" algn="l"/>
                <a:tab pos="4006850" algn="ctr"/>
                <a:tab pos="5905500" algn="ctr"/>
              </a:tabLst>
            </a:pPr>
            <a:r>
              <a:rPr lang="en-GB" altLang="en-US"/>
              <a:t>…  the oil soaked mouse!</a:t>
            </a:r>
          </a:p>
        </p:txBody>
      </p:sp>
      <p:sp>
        <p:nvSpPr>
          <p:cNvPr id="106500" name="Line 4">
            <a:extLst>
              <a:ext uri="{FF2B5EF4-FFF2-40B4-BE49-F238E27FC236}">
                <a16:creationId xmlns:a16="http://schemas.microsoft.com/office/drawing/2014/main" id="{D643574E-BE32-1606-0C66-E8B5ED23D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429000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6501" name="Line 5">
            <a:extLst>
              <a:ext uri="{FF2B5EF4-FFF2-40B4-BE49-F238E27FC236}">
                <a16:creationId xmlns:a16="http://schemas.microsoft.com/office/drawing/2014/main" id="{3C461AED-070E-0E9B-1D8E-C5A4CEC495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810000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6503" name="Line 7">
            <a:extLst>
              <a:ext uri="{FF2B5EF4-FFF2-40B4-BE49-F238E27FC236}">
                <a16:creationId xmlns:a16="http://schemas.microsoft.com/office/drawing/2014/main" id="{E1F427A6-DADD-C035-9DDE-4E7ADD79E9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5181600"/>
            <a:ext cx="6172200" cy="0"/>
          </a:xfrm>
          <a:prstGeom prst="line">
            <a:avLst/>
          </a:prstGeom>
          <a:noFill/>
          <a:ln w="28575">
            <a:solidFill>
              <a:srgbClr val="26246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pic>
        <p:nvPicPr>
          <p:cNvPr id="106505" name="Picture 9">
            <a:extLst>
              <a:ext uri="{FF2B5EF4-FFF2-40B4-BE49-F238E27FC236}">
                <a16:creationId xmlns:a16="http://schemas.microsoft.com/office/drawing/2014/main" id="{6B798A3C-8E6A-C11B-5E19-EB1327083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609600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36CECB73-93CC-8B7C-99F5-364D402698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Glass interfaces ?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2A84CAF3-CF2A-83F7-DCED-527C605E0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industrial interface:</a:t>
            </a:r>
          </a:p>
          <a:p>
            <a:pPr marL="819150" lvl="1"/>
            <a:r>
              <a:rPr lang="en-GB" altLang="en-US" sz="2000"/>
              <a:t>traditional … dials and knobs</a:t>
            </a:r>
          </a:p>
          <a:p>
            <a:pPr marL="819150" lvl="1"/>
            <a:r>
              <a:rPr lang="en-GB" altLang="en-US" sz="2000"/>
              <a:t>now … screens and keypads</a:t>
            </a:r>
          </a:p>
          <a:p>
            <a:r>
              <a:rPr lang="en-GB" altLang="en-US" sz="2400"/>
              <a:t>glass interface</a:t>
            </a:r>
          </a:p>
          <a:p>
            <a:pPr marL="819150" lvl="1">
              <a:buFontTx/>
              <a:buChar char="+"/>
            </a:pPr>
            <a:r>
              <a:rPr lang="en-GB" altLang="en-US" sz="2000"/>
              <a:t>cheaper, more flexible,</a:t>
            </a:r>
            <a:br>
              <a:rPr lang="en-GB" altLang="en-US" sz="2000"/>
            </a:br>
            <a:r>
              <a:rPr lang="en-GB" altLang="en-US" sz="2000"/>
              <a:t>multiple representations,</a:t>
            </a:r>
            <a:br>
              <a:rPr lang="en-GB" altLang="en-US" sz="2000"/>
            </a:br>
            <a:r>
              <a:rPr lang="en-GB" altLang="en-US" sz="2000"/>
              <a:t>precise values</a:t>
            </a:r>
          </a:p>
          <a:p>
            <a:pPr marL="819150" lvl="1"/>
            <a:r>
              <a:rPr lang="en-GB" altLang="en-US" sz="2000"/>
              <a:t>not physically located,</a:t>
            </a:r>
            <a:br>
              <a:rPr lang="en-GB" altLang="en-US" sz="2000"/>
            </a:br>
            <a:r>
              <a:rPr lang="en-GB" altLang="en-US" sz="2000"/>
              <a:t>loss of context,</a:t>
            </a:r>
            <a:br>
              <a:rPr lang="en-GB" altLang="en-US" sz="2000"/>
            </a:br>
            <a:r>
              <a:rPr lang="en-GB" altLang="en-US" sz="2000"/>
              <a:t>complex interfaces</a:t>
            </a:r>
          </a:p>
          <a:p>
            <a:r>
              <a:rPr lang="en-GB" altLang="en-US" sz="2400"/>
              <a:t>may need both</a:t>
            </a:r>
          </a:p>
        </p:txBody>
      </p:sp>
      <p:pic>
        <p:nvPicPr>
          <p:cNvPr id="107524" name="Picture 4">
            <a:extLst>
              <a:ext uri="{FF2B5EF4-FFF2-40B4-BE49-F238E27FC236}">
                <a16:creationId xmlns:a16="http://schemas.microsoft.com/office/drawing/2014/main" id="{50BE76D0-5655-359D-5723-8F13115E2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609600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7540" name="Group 20">
            <a:extLst>
              <a:ext uri="{FF2B5EF4-FFF2-40B4-BE49-F238E27FC236}">
                <a16:creationId xmlns:a16="http://schemas.microsoft.com/office/drawing/2014/main" id="{6A5757BF-30A0-27EF-B757-E4A990A43332}"/>
              </a:ext>
            </a:extLst>
          </p:cNvPr>
          <p:cNvGrpSpPr>
            <a:grpSpLocks/>
          </p:cNvGrpSpPr>
          <p:nvPr/>
        </p:nvGrpSpPr>
        <p:grpSpPr bwMode="auto">
          <a:xfrm>
            <a:off x="5486400" y="3581400"/>
            <a:ext cx="3200400" cy="1981200"/>
            <a:chOff x="3456" y="2256"/>
            <a:chExt cx="2016" cy="1248"/>
          </a:xfrm>
        </p:grpSpPr>
        <p:sp>
          <p:nvSpPr>
            <p:cNvPr id="107525" name="AutoShape 5">
              <a:extLst>
                <a:ext uri="{FF2B5EF4-FFF2-40B4-BE49-F238E27FC236}">
                  <a16:creationId xmlns:a16="http://schemas.microsoft.com/office/drawing/2014/main" id="{94E54001-2B72-BBA6-6FD4-EA7ED1806B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2256"/>
              <a:ext cx="2016" cy="1248"/>
            </a:xfrm>
            <a:prstGeom prst="roundRect">
              <a:avLst>
                <a:gd name="adj" fmla="val 1125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26" name="Rectangle 6">
              <a:extLst>
                <a:ext uri="{FF2B5EF4-FFF2-40B4-BE49-F238E27FC236}">
                  <a16:creationId xmlns:a16="http://schemas.microsoft.com/office/drawing/2014/main" id="{CF42BE6A-6CD7-DD92-CBAD-5558C7F4A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352"/>
              <a:ext cx="960" cy="2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6246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400" b="1">
                  <a:latin typeface="Arial" panose="020B0604020202020204" pitchFamily="34" charset="0"/>
                </a:rPr>
                <a:t>Vessel B Temp</a:t>
              </a:r>
            </a:p>
          </p:txBody>
        </p:sp>
        <p:sp>
          <p:nvSpPr>
            <p:cNvPr id="107527" name="Rectangle 7">
              <a:extLst>
                <a:ext uri="{FF2B5EF4-FFF2-40B4-BE49-F238E27FC236}">
                  <a16:creationId xmlns:a16="http://schemas.microsoft.com/office/drawing/2014/main" id="{A9BD06F9-F609-E934-9358-A0D520767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92"/>
              <a:ext cx="1728" cy="81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262464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29" name="Rectangle 9">
              <a:extLst>
                <a:ext uri="{FF2B5EF4-FFF2-40B4-BE49-F238E27FC236}">
                  <a16:creationId xmlns:a16="http://schemas.microsoft.com/office/drawing/2014/main" id="{336D3AAB-18D7-2C96-84C6-BBD6AD52F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80"/>
              <a:ext cx="1440" cy="1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30" name="Line 10">
              <a:extLst>
                <a:ext uri="{FF2B5EF4-FFF2-40B4-BE49-F238E27FC236}">
                  <a16:creationId xmlns:a16="http://schemas.microsoft.com/office/drawing/2014/main" id="{F157F4E1-F5D2-480C-208A-9CC6CB5FC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31" name="Line 11">
              <a:extLst>
                <a:ext uri="{FF2B5EF4-FFF2-40B4-BE49-F238E27FC236}">
                  <a16:creationId xmlns:a16="http://schemas.microsoft.com/office/drawing/2014/main" id="{85A34A51-CB23-769A-F1D9-712BCE3DE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32" name="Line 12">
              <a:extLst>
                <a:ext uri="{FF2B5EF4-FFF2-40B4-BE49-F238E27FC236}">
                  <a16:creationId xmlns:a16="http://schemas.microsoft.com/office/drawing/2014/main" id="{57DD576C-A1B0-F4CD-8268-36A8062AD0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278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33" name="Text Box 13">
              <a:extLst>
                <a:ext uri="{FF2B5EF4-FFF2-40B4-BE49-F238E27FC236}">
                  <a16:creationId xmlns:a16="http://schemas.microsoft.com/office/drawing/2014/main" id="{81330BFC-E9D9-B590-349E-D4269473C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" y="2645"/>
              <a:ext cx="17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107534" name="Text Box 14">
              <a:extLst>
                <a:ext uri="{FF2B5EF4-FFF2-40B4-BE49-F238E27FC236}">
                  <a16:creationId xmlns:a16="http://schemas.microsoft.com/office/drawing/2014/main" id="{E2A1FF2B-A5DE-0079-86D7-B4F10DBAC3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6" y="2640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100</a:t>
              </a:r>
            </a:p>
          </p:txBody>
        </p:sp>
        <p:sp>
          <p:nvSpPr>
            <p:cNvPr id="107535" name="Text Box 15">
              <a:extLst>
                <a:ext uri="{FF2B5EF4-FFF2-40B4-BE49-F238E27FC236}">
                  <a16:creationId xmlns:a16="http://schemas.microsoft.com/office/drawing/2014/main" id="{AB481632-9799-6BE7-9D82-80C41E5FFE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6" y="2640"/>
              <a:ext cx="302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200</a:t>
              </a:r>
            </a:p>
          </p:txBody>
        </p:sp>
        <p:sp>
          <p:nvSpPr>
            <p:cNvPr id="107536" name="Rectangle 16">
              <a:extLst>
                <a:ext uri="{FF2B5EF4-FFF2-40B4-BE49-F238E27FC236}">
                  <a16:creationId xmlns:a16="http://schemas.microsoft.com/office/drawing/2014/main" id="{19ADD7AC-ECAC-0BB7-0717-0D8EE57D5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3120"/>
              <a:ext cx="528" cy="19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600" b="1">
                  <a:latin typeface="Arial" panose="020B0604020202020204" pitchFamily="34" charset="0"/>
                </a:rPr>
                <a:t>113</a:t>
              </a:r>
            </a:p>
          </p:txBody>
        </p:sp>
        <p:sp>
          <p:nvSpPr>
            <p:cNvPr id="107538" name="Rectangle 18">
              <a:extLst>
                <a:ext uri="{FF2B5EF4-FFF2-40B4-BE49-F238E27FC236}">
                  <a16:creationId xmlns:a16="http://schemas.microsoft.com/office/drawing/2014/main" id="{8C29D3E4-8C4F-FBF0-9ADF-9A03B5FA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80"/>
              <a:ext cx="814" cy="14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07546" name="Group 26">
            <a:extLst>
              <a:ext uri="{FF2B5EF4-FFF2-40B4-BE49-F238E27FC236}">
                <a16:creationId xmlns:a16="http://schemas.microsoft.com/office/drawing/2014/main" id="{377FB0F4-AAD3-E3F3-C935-924EC14A3278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4648200"/>
            <a:ext cx="2362200" cy="1670050"/>
            <a:chOff x="4080" y="2928"/>
            <a:chExt cx="1488" cy="1052"/>
          </a:xfrm>
        </p:grpSpPr>
        <p:sp>
          <p:nvSpPr>
            <p:cNvPr id="107541" name="Text Box 21">
              <a:extLst>
                <a:ext uri="{FF2B5EF4-FFF2-40B4-BE49-F238E27FC236}">
                  <a16:creationId xmlns:a16="http://schemas.microsoft.com/office/drawing/2014/main" id="{79007771-D31B-AFC1-5898-428A20D9DA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648"/>
              <a:ext cx="148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400">
                  <a:latin typeface="Verdana" panose="020B0604030504040204" pitchFamily="34" charset="0"/>
                </a:rPr>
                <a:t>multiple representations</a:t>
              </a:r>
              <a:br>
                <a:rPr lang="en-GB" altLang="en-US" sz="1400">
                  <a:latin typeface="Verdana" panose="020B0604030504040204" pitchFamily="34" charset="0"/>
                </a:rPr>
              </a:br>
              <a:r>
                <a:rPr lang="en-GB" altLang="en-US" sz="1400">
                  <a:latin typeface="Verdana" panose="020B0604030504040204" pitchFamily="34" charset="0"/>
                </a:rPr>
                <a:t>of same information</a:t>
              </a:r>
            </a:p>
          </p:txBody>
        </p:sp>
        <p:sp>
          <p:nvSpPr>
            <p:cNvPr id="107543" name="Line 23">
              <a:extLst>
                <a:ext uri="{FF2B5EF4-FFF2-40B4-BE49-F238E27FC236}">
                  <a16:creationId xmlns:a16="http://schemas.microsoft.com/office/drawing/2014/main" id="{88DAF517-F820-A2DB-BD13-735C56944B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60" y="2928"/>
              <a:ext cx="336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544" name="Line 24">
              <a:extLst>
                <a:ext uri="{FF2B5EF4-FFF2-40B4-BE49-F238E27FC236}">
                  <a16:creationId xmlns:a16="http://schemas.microsoft.com/office/drawing/2014/main" id="{E82FC4CB-B03A-9140-2A45-F33FBC02D1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08" y="3264"/>
              <a:ext cx="336" cy="19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D8F60178-7C6D-9CFF-9EB5-E77151996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cs typeface="Times New Roman" panose="02020603050405020304" pitchFamily="18" charset="0"/>
              </a:rPr>
              <a:t>The Interaction</a:t>
            </a:r>
            <a:endParaRPr lang="en-GB" altLang="en-US">
              <a:cs typeface="Times New Roman" panose="02020603050405020304" pitchFamily="18" charset="0"/>
            </a:endParaRP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4EDF85F4-5D46-772E-BC0A-62488F04C1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interaction models</a:t>
            </a:r>
          </a:p>
          <a:p>
            <a:pPr lvl="1"/>
            <a:r>
              <a:rPr lang="en-GB" altLang="en-US"/>
              <a:t>translations between user and system</a:t>
            </a:r>
            <a:endParaRPr lang="en-GB" altLang="en-US" sz="2800"/>
          </a:p>
          <a:p>
            <a:r>
              <a:rPr lang="en-GB" altLang="en-US"/>
              <a:t>ergonomics</a:t>
            </a:r>
          </a:p>
          <a:p>
            <a:pPr lvl="1"/>
            <a:r>
              <a:rPr lang="en-GB" altLang="en-US"/>
              <a:t>physical characteristics of interaction</a:t>
            </a:r>
          </a:p>
          <a:p>
            <a:r>
              <a:rPr lang="en-GB" altLang="en-US"/>
              <a:t>interaction styles</a:t>
            </a:r>
          </a:p>
          <a:p>
            <a:pPr lvl="1"/>
            <a:r>
              <a:rPr lang="en-GB" altLang="en-US"/>
              <a:t>the nature of user/system dialog</a:t>
            </a:r>
          </a:p>
          <a:p>
            <a:r>
              <a:rPr lang="en-GB" altLang="en-US"/>
              <a:t>context</a:t>
            </a:r>
          </a:p>
          <a:p>
            <a:pPr lvl="1"/>
            <a:r>
              <a:rPr lang="en-GB" altLang="en-US"/>
              <a:t>social, organizational, motivational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94223ECD-22D7-7673-AA51-9E4FD5220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Indirect manipulation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1B7F88AC-69AE-5C9B-6C29-FCE0992CF9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5181600" cy="1295400"/>
          </a:xfrm>
        </p:spPr>
        <p:txBody>
          <a:bodyPr/>
          <a:lstStyle/>
          <a:p>
            <a:r>
              <a:rPr lang="en-GB" altLang="en-US" sz="2400"/>
              <a:t>office– direct manipulation</a:t>
            </a:r>
          </a:p>
          <a:p>
            <a:pPr lvl="1"/>
            <a:r>
              <a:rPr lang="en-GB" altLang="en-US" sz="2000"/>
              <a:t>user interacts</a:t>
            </a:r>
            <a:br>
              <a:rPr lang="en-GB" altLang="en-US" sz="2000"/>
            </a:br>
            <a:r>
              <a:rPr lang="en-GB" altLang="en-US" sz="2000"/>
              <a:t>with artificial world</a:t>
            </a: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74DCCBD6-D497-1500-8DB9-5DFAE0F9200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3581400"/>
            <a:ext cx="7772400" cy="3048000"/>
          </a:xfrm>
        </p:spPr>
        <p:txBody>
          <a:bodyPr/>
          <a:lstStyle/>
          <a:p>
            <a:r>
              <a:rPr lang="en-GB" altLang="en-US" sz="2400"/>
              <a:t>industrial – indirect manipulation</a:t>
            </a:r>
          </a:p>
          <a:p>
            <a:pPr lvl="1"/>
            <a:r>
              <a:rPr lang="en-GB" altLang="en-US" sz="2000"/>
              <a:t>user interacts</a:t>
            </a:r>
            <a:br>
              <a:rPr lang="en-GB" altLang="en-US" sz="2000"/>
            </a:br>
            <a:r>
              <a:rPr lang="en-GB" altLang="en-US" sz="2000" i="1"/>
              <a:t>with</a:t>
            </a:r>
            <a:r>
              <a:rPr lang="en-GB" altLang="en-US" sz="2000"/>
              <a:t> real world</a:t>
            </a:r>
            <a:br>
              <a:rPr lang="en-GB" altLang="en-US" sz="2000"/>
            </a:br>
            <a:r>
              <a:rPr lang="en-GB" altLang="en-US" sz="2000" i="1"/>
              <a:t>through</a:t>
            </a:r>
            <a:r>
              <a:rPr lang="en-GB" altLang="en-US" sz="2000"/>
              <a:t> interface</a:t>
            </a:r>
          </a:p>
          <a:p>
            <a:r>
              <a:rPr lang="en-GB" altLang="en-US" sz="2400"/>
              <a:t>issues ..</a:t>
            </a:r>
          </a:p>
          <a:p>
            <a:pPr lvl="1"/>
            <a:r>
              <a:rPr lang="en-GB" altLang="en-US" sz="2000"/>
              <a:t>feedback</a:t>
            </a:r>
          </a:p>
          <a:p>
            <a:pPr lvl="1"/>
            <a:r>
              <a:rPr lang="en-GB" altLang="en-US" sz="2000"/>
              <a:t>delays</a:t>
            </a:r>
          </a:p>
        </p:txBody>
      </p:sp>
      <p:pic>
        <p:nvPicPr>
          <p:cNvPr id="111621" name="Picture 5">
            <a:extLst>
              <a:ext uri="{FF2B5EF4-FFF2-40B4-BE49-F238E27FC236}">
                <a16:creationId xmlns:a16="http://schemas.microsoft.com/office/drawing/2014/main" id="{8F5D4BAE-B8A7-22F9-976F-B4424A88A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609600"/>
            <a:ext cx="45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11623" name="Group 7">
            <a:extLst>
              <a:ext uri="{FF2B5EF4-FFF2-40B4-BE49-F238E27FC236}">
                <a16:creationId xmlns:a16="http://schemas.microsoft.com/office/drawing/2014/main" id="{D516091F-95DA-F8D4-42E5-4E3F88AA2F9E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514600"/>
            <a:ext cx="3581400" cy="838200"/>
            <a:chOff x="2544" y="1296"/>
            <a:chExt cx="2256" cy="528"/>
          </a:xfrm>
        </p:grpSpPr>
        <p:sp>
          <p:nvSpPr>
            <p:cNvPr id="111624" name="Rectangle 8">
              <a:extLst>
                <a:ext uri="{FF2B5EF4-FFF2-40B4-BE49-F238E27FC236}">
                  <a16:creationId xmlns:a16="http://schemas.microsoft.com/office/drawing/2014/main" id="{F97A3B18-5D37-6DF9-B4B8-D5F0A0CB4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1296"/>
              <a:ext cx="864" cy="528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GB" altLang="en-US" sz="18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111625" name="AutoShape 9">
              <a:extLst>
                <a:ext uri="{FF2B5EF4-FFF2-40B4-BE49-F238E27FC236}">
                  <a16:creationId xmlns:a16="http://schemas.microsoft.com/office/drawing/2014/main" id="{6AC4364C-0AFD-BBCF-1067-2329C1467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296"/>
              <a:ext cx="528" cy="528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26" name="Line 10">
              <a:extLst>
                <a:ext uri="{FF2B5EF4-FFF2-40B4-BE49-F238E27FC236}">
                  <a16:creationId xmlns:a16="http://schemas.microsoft.com/office/drawing/2014/main" id="{B98E7B0C-6BDB-6C06-27BD-54C9BEEE5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1440"/>
              <a:ext cx="672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27" name="Line 11">
              <a:extLst>
                <a:ext uri="{FF2B5EF4-FFF2-40B4-BE49-F238E27FC236}">
                  <a16:creationId xmlns:a16="http://schemas.microsoft.com/office/drawing/2014/main" id="{85F963C6-9BA2-0732-D201-5FD949BAD8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1632"/>
              <a:ext cx="672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grpSp>
        <p:nvGrpSpPr>
          <p:cNvPr id="111628" name="Group 12">
            <a:extLst>
              <a:ext uri="{FF2B5EF4-FFF2-40B4-BE49-F238E27FC236}">
                <a16:creationId xmlns:a16="http://schemas.microsoft.com/office/drawing/2014/main" id="{F8D60E11-CD29-0339-E5CD-A53443D72EEE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4800600"/>
            <a:ext cx="5181600" cy="1676400"/>
            <a:chOff x="1488" y="2256"/>
            <a:chExt cx="3264" cy="1056"/>
          </a:xfrm>
        </p:grpSpPr>
        <p:sp>
          <p:nvSpPr>
            <p:cNvPr id="111629" name="AutoShape 13">
              <a:extLst>
                <a:ext uri="{FF2B5EF4-FFF2-40B4-BE49-F238E27FC236}">
                  <a16:creationId xmlns:a16="http://schemas.microsoft.com/office/drawing/2014/main" id="{719DE849-862E-7208-8AA6-2710C879E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544"/>
              <a:ext cx="528" cy="528"/>
            </a:xfrm>
            <a:prstGeom prst="smileyFace">
              <a:avLst>
                <a:gd name="adj" fmla="val 4653"/>
              </a:avLst>
            </a:prstGeom>
            <a:solidFill>
              <a:srgbClr val="FFFF00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30" name="Rectangle 14">
              <a:extLst>
                <a:ext uri="{FF2B5EF4-FFF2-40B4-BE49-F238E27FC236}">
                  <a16:creationId xmlns:a16="http://schemas.microsoft.com/office/drawing/2014/main" id="{5615A405-FD2A-A635-D2FD-598008C4F1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256"/>
              <a:ext cx="576" cy="1056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1631" name="AutoShape 15">
              <a:extLst>
                <a:ext uri="{FF2B5EF4-FFF2-40B4-BE49-F238E27FC236}">
                  <a16:creationId xmlns:a16="http://schemas.microsoft.com/office/drawing/2014/main" id="{DAE79AE7-1EB9-9A25-1541-586CB6BEB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256"/>
              <a:ext cx="768" cy="1056"/>
            </a:xfrm>
            <a:prstGeom prst="roundRect">
              <a:avLst>
                <a:gd name="adj" fmla="val 10157"/>
              </a:avLst>
            </a:prstGeom>
            <a:solidFill>
              <a:schemeClr val="accent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1632" name="Text Box 16">
              <a:extLst>
                <a:ext uri="{FF2B5EF4-FFF2-40B4-BE49-F238E27FC236}">
                  <a16:creationId xmlns:a16="http://schemas.microsoft.com/office/drawing/2014/main" id="{3314AC0B-53F8-EF1F-9FB0-E5B0D4A205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2265"/>
              <a:ext cx="66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800">
                  <a:latin typeface="Arial" panose="020B0604020202020204" pitchFamily="34" charset="0"/>
                </a:rPr>
                <a:t>interface</a:t>
              </a:r>
            </a:p>
          </p:txBody>
        </p:sp>
        <p:grpSp>
          <p:nvGrpSpPr>
            <p:cNvPr id="111633" name="Group 17">
              <a:extLst>
                <a:ext uri="{FF2B5EF4-FFF2-40B4-BE49-F238E27FC236}">
                  <a16:creationId xmlns:a16="http://schemas.microsoft.com/office/drawing/2014/main" id="{C65BD5CF-9568-537B-1270-7CB1447AA7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36" y="2448"/>
              <a:ext cx="336" cy="480"/>
              <a:chOff x="2736" y="3408"/>
              <a:chExt cx="336" cy="480"/>
            </a:xfrm>
          </p:grpSpPr>
          <p:sp>
            <p:nvSpPr>
              <p:cNvPr id="111634" name="Oval 18">
                <a:extLst>
                  <a:ext uri="{FF2B5EF4-FFF2-40B4-BE49-F238E27FC236}">
                    <a16:creationId xmlns:a16="http://schemas.microsoft.com/office/drawing/2014/main" id="{B5C368BB-DF2F-5A13-159B-5578F3054C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4" y="3504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26246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1635" name="Rectangle 19">
                <a:extLst>
                  <a:ext uri="{FF2B5EF4-FFF2-40B4-BE49-F238E27FC236}">
                    <a16:creationId xmlns:a16="http://schemas.microsoft.com/office/drawing/2014/main" id="{E7996102-3CE5-A2FE-7D25-15360DC996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6" y="3456"/>
                <a:ext cx="192" cy="384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1636" name="Line 20">
                <a:extLst>
                  <a:ext uri="{FF2B5EF4-FFF2-40B4-BE49-F238E27FC236}">
                    <a16:creationId xmlns:a16="http://schemas.microsoft.com/office/drawing/2014/main" id="{5EA9AC8A-57F0-B36F-641D-6F95BF26E6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340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11637" name="Group 21">
              <a:extLst>
                <a:ext uri="{FF2B5EF4-FFF2-40B4-BE49-F238E27FC236}">
                  <a16:creationId xmlns:a16="http://schemas.microsoft.com/office/drawing/2014/main" id="{A215334D-5D1B-F5E2-38A6-73AAAA9DBD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73" y="2448"/>
              <a:ext cx="691" cy="768"/>
              <a:chOff x="3773" y="2448"/>
              <a:chExt cx="691" cy="768"/>
            </a:xfrm>
          </p:grpSpPr>
          <p:sp>
            <p:nvSpPr>
              <p:cNvPr id="111638" name="Oval 22">
                <a:extLst>
                  <a:ext uri="{FF2B5EF4-FFF2-40B4-BE49-F238E27FC236}">
                    <a16:creationId xmlns:a16="http://schemas.microsoft.com/office/drawing/2014/main" id="{0CB5383F-6CA6-C2A2-FE09-920825ECC34D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888" y="2544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38100">
                <a:solidFill>
                  <a:srgbClr val="262464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1639" name="Rectangle 23">
                <a:extLst>
                  <a:ext uri="{FF2B5EF4-FFF2-40B4-BE49-F238E27FC236}">
                    <a16:creationId xmlns:a16="http://schemas.microsoft.com/office/drawing/2014/main" id="{1D693537-39A1-0014-6937-38277F17C39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3773" y="2495"/>
                <a:ext cx="404" cy="67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1640" name="Line 24">
                <a:extLst>
                  <a:ext uri="{FF2B5EF4-FFF2-40B4-BE49-F238E27FC236}">
                    <a16:creationId xmlns:a16="http://schemas.microsoft.com/office/drawing/2014/main" id="{706EA116-FBC4-2690-FEB4-D8C039FB280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177" y="2448"/>
                <a:ext cx="0" cy="76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11641" name="Line 25">
              <a:extLst>
                <a:ext uri="{FF2B5EF4-FFF2-40B4-BE49-F238E27FC236}">
                  <a16:creationId xmlns:a16="http://schemas.microsoft.com/office/drawing/2014/main" id="{CB800ABB-2A48-12C0-0592-EC2CF55B24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2544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42" name="Line 26">
              <a:extLst>
                <a:ext uri="{FF2B5EF4-FFF2-40B4-BE49-F238E27FC236}">
                  <a16:creationId xmlns:a16="http://schemas.microsoft.com/office/drawing/2014/main" id="{57AF1CDD-430C-1839-6AF8-C7B497F6D6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2832"/>
              <a:ext cx="816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43" name="Line 27">
              <a:extLst>
                <a:ext uri="{FF2B5EF4-FFF2-40B4-BE49-F238E27FC236}">
                  <a16:creationId xmlns:a16="http://schemas.microsoft.com/office/drawing/2014/main" id="{9C100D9F-EB10-A3C1-2081-0D49E955C7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12" y="3120"/>
              <a:ext cx="816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44" name="Line 28">
              <a:extLst>
                <a:ext uri="{FF2B5EF4-FFF2-40B4-BE49-F238E27FC236}">
                  <a16:creationId xmlns:a16="http://schemas.microsoft.com/office/drawing/2014/main" id="{A1CE1EA2-DA35-1192-1380-BF02BD9ED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544"/>
              <a:ext cx="480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45" name="Line 29">
              <a:extLst>
                <a:ext uri="{FF2B5EF4-FFF2-40B4-BE49-F238E27FC236}">
                  <a16:creationId xmlns:a16="http://schemas.microsoft.com/office/drawing/2014/main" id="{741A4FEC-F873-F133-16D0-38266A1244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96" y="3120"/>
              <a:ext cx="480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46" name="Rectangle 30">
              <a:extLst>
                <a:ext uri="{FF2B5EF4-FFF2-40B4-BE49-F238E27FC236}">
                  <a16:creationId xmlns:a16="http://schemas.microsoft.com/office/drawing/2014/main" id="{DB2AE889-1C4F-C06A-7603-8D1C557BA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256"/>
              <a:ext cx="4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800">
                  <a:latin typeface="Arial" panose="020B0604020202020204" pitchFamily="34" charset="0"/>
                </a:rPr>
                <a:t>plant</a:t>
              </a:r>
            </a:p>
          </p:txBody>
        </p:sp>
        <p:sp>
          <p:nvSpPr>
            <p:cNvPr id="111647" name="Line 31">
              <a:extLst>
                <a:ext uri="{FF2B5EF4-FFF2-40B4-BE49-F238E27FC236}">
                  <a16:creationId xmlns:a16="http://schemas.microsoft.com/office/drawing/2014/main" id="{C01A2CAB-D7DB-1DD1-B5BD-0EF302B53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544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48" name="Line 32">
              <a:extLst>
                <a:ext uri="{FF2B5EF4-FFF2-40B4-BE49-F238E27FC236}">
                  <a16:creationId xmlns:a16="http://schemas.microsoft.com/office/drawing/2014/main" id="{F5FFA9A5-AF69-8433-AF54-933F4E0E46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120"/>
              <a:ext cx="768" cy="0"/>
            </a:xfrm>
            <a:prstGeom prst="line">
              <a:avLst/>
            </a:prstGeom>
            <a:noFill/>
            <a:ln w="38100">
              <a:solidFill>
                <a:srgbClr val="262464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1649" name="Text Box 33">
              <a:extLst>
                <a:ext uri="{FF2B5EF4-FFF2-40B4-BE49-F238E27FC236}">
                  <a16:creationId xmlns:a16="http://schemas.microsoft.com/office/drawing/2014/main" id="{D4F225D1-9220-13CA-850F-1D18A217B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2640"/>
              <a:ext cx="631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immediate</a:t>
              </a:r>
            </a:p>
          </p:txBody>
        </p:sp>
        <p:sp>
          <p:nvSpPr>
            <p:cNvPr id="111650" name="Text Box 34">
              <a:extLst>
                <a:ext uri="{FF2B5EF4-FFF2-40B4-BE49-F238E27FC236}">
                  <a16:creationId xmlns:a16="http://schemas.microsoft.com/office/drawing/2014/main" id="{27BD1EC2-CA0E-90D6-3879-BA11A6D120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0" y="2832"/>
              <a:ext cx="56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feedback</a:t>
              </a:r>
            </a:p>
          </p:txBody>
        </p:sp>
        <p:sp>
          <p:nvSpPr>
            <p:cNvPr id="111651" name="Text Box 35">
              <a:extLst>
                <a:ext uri="{FF2B5EF4-FFF2-40B4-BE49-F238E27FC236}">
                  <a16:creationId xmlns:a16="http://schemas.microsoft.com/office/drawing/2014/main" id="{46E30975-0985-2AC0-94A3-214B6AD19D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3120"/>
              <a:ext cx="69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400">
                  <a:latin typeface="Arial" panose="020B0604020202020204" pitchFamily="34" charset="0"/>
                </a:rPr>
                <a:t>instruments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3581490C-A368-6D1C-F22D-6D22B19E2B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GB" altLang="en-US" sz="3600"/>
              <a:t>interaction styles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9D2A78C7-3CB6-C206-18FC-3025218F9CD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altLang="en-US" sz="2800"/>
              <a:t>dialogue … computer and user</a:t>
            </a:r>
          </a:p>
          <a:p>
            <a:endParaRPr lang="en-GB" altLang="en-US" sz="1400"/>
          </a:p>
          <a:p>
            <a:r>
              <a:rPr lang="en-GB" altLang="en-US" sz="2800"/>
              <a:t>distinct styles of interaction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80375B9A-5EA5-1885-6B57-96325A2050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Common interaction styles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51D2849D-7F13-7D7F-45BB-7F04FF7FC8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command line interface</a:t>
            </a:r>
          </a:p>
          <a:p>
            <a:pPr>
              <a:lnSpc>
                <a:spcPct val="90000"/>
              </a:lnSpc>
            </a:pPr>
            <a:r>
              <a:rPr lang="en-GB" altLang="en-US"/>
              <a:t>menus</a:t>
            </a:r>
          </a:p>
          <a:p>
            <a:pPr>
              <a:lnSpc>
                <a:spcPct val="90000"/>
              </a:lnSpc>
            </a:pPr>
            <a:r>
              <a:rPr lang="en-GB" altLang="en-US"/>
              <a:t>natural language</a:t>
            </a:r>
          </a:p>
          <a:p>
            <a:pPr>
              <a:lnSpc>
                <a:spcPct val="90000"/>
              </a:lnSpc>
            </a:pPr>
            <a:r>
              <a:rPr lang="en-GB" altLang="en-US"/>
              <a:t>question/answer and query dialogue</a:t>
            </a:r>
          </a:p>
          <a:p>
            <a:pPr>
              <a:lnSpc>
                <a:spcPct val="90000"/>
              </a:lnSpc>
            </a:pPr>
            <a:r>
              <a:rPr lang="en-GB" altLang="en-US"/>
              <a:t>form-fills and spreadsheets</a:t>
            </a:r>
          </a:p>
          <a:p>
            <a:pPr>
              <a:lnSpc>
                <a:spcPct val="90000"/>
              </a:lnSpc>
            </a:pPr>
            <a:r>
              <a:rPr lang="en-GB" altLang="en-US"/>
              <a:t>WIMP</a:t>
            </a:r>
          </a:p>
          <a:p>
            <a:pPr>
              <a:lnSpc>
                <a:spcPct val="90000"/>
              </a:lnSpc>
            </a:pPr>
            <a:r>
              <a:rPr lang="en-GB" altLang="en-US"/>
              <a:t>point and click</a:t>
            </a:r>
          </a:p>
          <a:p>
            <a:pPr>
              <a:lnSpc>
                <a:spcPct val="90000"/>
              </a:lnSpc>
            </a:pPr>
            <a:r>
              <a:rPr lang="en-GB" altLang="en-US"/>
              <a:t>three–dimensional interfaces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3CC01C00-43AC-AD67-2CC4-1C1C735C7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Command line interface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F4842DF-789F-2121-DB79-A4C4DA1E8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Way of expressing instructions to the computer directly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function keys, single characters, short abbreviations, whole words, or a combination</a:t>
            </a:r>
          </a:p>
          <a:p>
            <a:pPr>
              <a:lnSpc>
                <a:spcPct val="90000"/>
              </a:lnSpc>
            </a:pPr>
            <a:endParaRPr lang="en-GB" altLang="en-US" sz="1200"/>
          </a:p>
          <a:p>
            <a:pPr>
              <a:lnSpc>
                <a:spcPct val="90000"/>
              </a:lnSpc>
            </a:pPr>
            <a:r>
              <a:rPr lang="en-GB" altLang="en-US" sz="2400"/>
              <a:t>suitable for repetitive tasks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better for expert users than novices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offers direct access to system functionality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command names/abbreviations should  be meaningful!</a:t>
            </a:r>
          </a:p>
          <a:p>
            <a:pPr>
              <a:lnSpc>
                <a:spcPct val="90000"/>
              </a:lnSpc>
            </a:pPr>
            <a:endParaRPr lang="en-GB" altLang="en-US" sz="1200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 sz="2400"/>
              <a:t>Typical example: the Unix system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4683ABC-CE30-AD91-B1EC-59792EAF2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Menus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DE7467A9-CC2E-D7F6-4CD5-5EFAB3EBA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Set of options displayed on the screen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Options visible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less recall - easier to use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rely on recognition so names should be meaningful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Selection by: 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numbers, letters, arrow keys, mouse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combination  (e.g. mouse plus accelerators)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Often options hierarchically grouped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sensible grouping is needed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Restricted form of full WIMP system 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6C4914B1-6387-DEBD-F15A-3310411F55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Natural language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6A719619-D9BE-5C42-D1E0-A64E908DAC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Familiar to user</a:t>
            </a:r>
          </a:p>
          <a:p>
            <a:r>
              <a:rPr lang="en-GB" altLang="en-US" sz="2400"/>
              <a:t>speech recognition or typed natural language</a:t>
            </a:r>
          </a:p>
          <a:p>
            <a:r>
              <a:rPr lang="en-GB" altLang="en-US" sz="2400"/>
              <a:t>Problems</a:t>
            </a:r>
          </a:p>
          <a:p>
            <a:pPr lvl="1"/>
            <a:r>
              <a:rPr lang="en-GB" altLang="en-US" sz="2000"/>
              <a:t>vague</a:t>
            </a:r>
          </a:p>
          <a:p>
            <a:pPr lvl="1"/>
            <a:r>
              <a:rPr lang="en-GB" altLang="en-US" sz="2000"/>
              <a:t>ambiguous</a:t>
            </a:r>
          </a:p>
          <a:p>
            <a:pPr lvl="1"/>
            <a:r>
              <a:rPr lang="en-GB" altLang="en-US" sz="2000"/>
              <a:t>hard to do well!</a:t>
            </a:r>
          </a:p>
          <a:p>
            <a:r>
              <a:rPr lang="en-GB" altLang="en-US" sz="2400"/>
              <a:t>Solutions</a:t>
            </a:r>
          </a:p>
          <a:p>
            <a:pPr lvl="1"/>
            <a:r>
              <a:rPr lang="en-GB" altLang="en-US" sz="2000"/>
              <a:t>try to understand a subset</a:t>
            </a:r>
          </a:p>
          <a:p>
            <a:pPr lvl="1"/>
            <a:r>
              <a:rPr lang="en-GB" altLang="en-US" sz="2000"/>
              <a:t>pick on key words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FAC1042B-8FF9-142C-5826-C9CE0C8C0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Query interfaces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10416424-A0EF-46BF-0E61-688D4BFCE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Question/answer interfaces</a:t>
            </a:r>
          </a:p>
          <a:p>
            <a:pPr lvl="1"/>
            <a:r>
              <a:rPr lang="en-GB" altLang="en-US" sz="2000"/>
              <a:t>user led through interaction via series of questions</a:t>
            </a:r>
          </a:p>
          <a:p>
            <a:pPr lvl="1"/>
            <a:r>
              <a:rPr lang="en-GB" altLang="en-US" sz="2000"/>
              <a:t>suitable for novice users but restricted functionality</a:t>
            </a:r>
          </a:p>
          <a:p>
            <a:pPr lvl="1"/>
            <a:r>
              <a:rPr lang="en-GB" altLang="en-US" sz="2000"/>
              <a:t>often used in information systems</a:t>
            </a:r>
          </a:p>
          <a:p>
            <a:endParaRPr lang="en-GB" altLang="en-US" sz="2400"/>
          </a:p>
          <a:p>
            <a:r>
              <a:rPr lang="en-GB" altLang="en-US" sz="2400"/>
              <a:t>Query languages (e.g. SQL)</a:t>
            </a:r>
          </a:p>
          <a:p>
            <a:pPr lvl="1"/>
            <a:r>
              <a:rPr lang="en-GB" altLang="en-US" sz="2000"/>
              <a:t>used to retrieve information from database</a:t>
            </a:r>
          </a:p>
          <a:p>
            <a:pPr lvl="1"/>
            <a:r>
              <a:rPr lang="en-GB" altLang="en-US" sz="2000"/>
              <a:t>requires understanding of database structure and language syntax, hence requires some expertise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5CF36038-4F62-C86F-FCA4-1FED8F5184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Form-fills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C5B683C3-57C7-E7AC-B1DE-203143AFD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Primarily for data entry or data retrieval</a:t>
            </a:r>
          </a:p>
          <a:p>
            <a:r>
              <a:rPr lang="en-GB" altLang="en-US" sz="2400"/>
              <a:t>Screen like paper form.</a:t>
            </a:r>
          </a:p>
          <a:p>
            <a:r>
              <a:rPr lang="en-GB" altLang="en-US" sz="2400"/>
              <a:t>Data put in relevant place</a:t>
            </a:r>
            <a:endParaRPr lang="en-GB" altLang="en-US" sz="1200"/>
          </a:p>
          <a:p>
            <a:r>
              <a:rPr lang="en-GB" altLang="en-US" sz="2400"/>
              <a:t>Requires</a:t>
            </a:r>
          </a:p>
          <a:p>
            <a:pPr lvl="1"/>
            <a:r>
              <a:rPr lang="en-GB" altLang="en-US" sz="2000"/>
              <a:t>good design</a:t>
            </a:r>
          </a:p>
          <a:p>
            <a:pPr lvl="1"/>
            <a:r>
              <a:rPr lang="en-GB" altLang="en-US" sz="2000"/>
              <a:t>obvious correction</a:t>
            </a:r>
            <a:br>
              <a:rPr lang="en-GB" altLang="en-US" sz="2000"/>
            </a:br>
            <a:r>
              <a:rPr lang="en-GB" altLang="en-US" sz="2000"/>
              <a:t>facilities</a:t>
            </a:r>
          </a:p>
        </p:txBody>
      </p:sp>
      <p:pic>
        <p:nvPicPr>
          <p:cNvPr id="86021" name="Picture 5">
            <a:extLst>
              <a:ext uri="{FF2B5EF4-FFF2-40B4-BE49-F238E27FC236}">
                <a16:creationId xmlns:a16="http://schemas.microsoft.com/office/drawing/2014/main" id="{46E1E306-24FF-D638-79FC-1F69924E7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546475"/>
            <a:ext cx="4162425" cy="3024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1FA26AE6-013A-FF73-BA77-490E81110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Spreadsheets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BE608109-CE7D-16BB-3759-3DEA0937C1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first spreadsheet VISICALC, followed by Lotus 1-2-3</a:t>
            </a:r>
            <a:br>
              <a:rPr lang="en-GB" altLang="en-US"/>
            </a:br>
            <a:r>
              <a:rPr lang="en-GB" altLang="en-US"/>
              <a:t>MS Excel most common today</a:t>
            </a:r>
          </a:p>
          <a:p>
            <a:r>
              <a:rPr lang="en-GB" altLang="en-US"/>
              <a:t>sophisticated variation of form-filling.</a:t>
            </a:r>
          </a:p>
          <a:p>
            <a:pPr lvl="1"/>
            <a:r>
              <a:rPr lang="en-GB" altLang="en-US"/>
              <a:t>grid of cells contain a value or a formula</a:t>
            </a:r>
          </a:p>
          <a:p>
            <a:pPr lvl="1"/>
            <a:r>
              <a:rPr lang="en-GB" altLang="en-US"/>
              <a:t>formula can involve values of other cells</a:t>
            </a:r>
            <a:br>
              <a:rPr lang="en-GB" altLang="en-US"/>
            </a:br>
            <a:r>
              <a:rPr lang="en-GB" altLang="en-US" sz="2000"/>
              <a:t>		e.g. sum of all cells in this column</a:t>
            </a:r>
            <a:endParaRPr lang="en-GB" altLang="en-US"/>
          </a:p>
          <a:p>
            <a:pPr lvl="1"/>
            <a:r>
              <a:rPr lang="en-GB" altLang="en-US"/>
              <a:t>user can enter and alter data spreadsheet maintains consistency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B7895DDB-68DA-F4F5-355D-BD30A30455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WIMP Interface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AE5338CE-FDB1-902D-B558-19BFAE38C9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76238" indent="-376238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/>
              <a:t>	W</a:t>
            </a:r>
            <a:r>
              <a:rPr lang="en-GB" altLang="en-US" sz="2400"/>
              <a:t>indows</a:t>
            </a:r>
            <a:endParaRPr lang="en-GB" altLang="en-US"/>
          </a:p>
          <a:p>
            <a:pPr marL="376238" indent="-376238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/>
              <a:t>		I</a:t>
            </a:r>
            <a:r>
              <a:rPr lang="en-GB" altLang="en-US" sz="2400"/>
              <a:t>cons</a:t>
            </a:r>
            <a:endParaRPr lang="en-GB" altLang="en-US"/>
          </a:p>
          <a:p>
            <a:pPr marL="376238" indent="-376238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/>
              <a:t>			M</a:t>
            </a:r>
            <a:r>
              <a:rPr lang="en-GB" altLang="en-US" sz="2400"/>
              <a:t>enus</a:t>
            </a:r>
            <a:endParaRPr lang="en-GB" altLang="en-US"/>
          </a:p>
          <a:p>
            <a:pPr marL="376238" indent="-376238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/>
              <a:t>				P</a:t>
            </a:r>
            <a:r>
              <a:rPr lang="en-GB" altLang="en-US" sz="2400"/>
              <a:t>ointers</a:t>
            </a:r>
            <a:endParaRPr lang="en-GB" altLang="en-US"/>
          </a:p>
          <a:p>
            <a:pPr marL="376238" indent="-376238">
              <a:lnSpc>
                <a:spcPct val="90000"/>
              </a:lnSpc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endParaRPr lang="en-GB" altLang="en-US" sz="1200"/>
          </a:p>
          <a:p>
            <a:pPr marL="376238" indent="-376238">
              <a:lnSpc>
                <a:spcPct val="90000"/>
              </a:lnSpc>
              <a:buFontTx/>
              <a:buChar char=" "/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sz="2000"/>
              <a:t>… or windows, icons, mice, and pull-down menus!</a:t>
            </a:r>
          </a:p>
          <a:p>
            <a:pPr marL="376238" indent="-376238">
              <a:lnSpc>
                <a:spcPct val="90000"/>
              </a:lnSpc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endParaRPr lang="en-GB" altLang="en-US" sz="2400"/>
          </a:p>
          <a:p>
            <a:pPr marL="376238" indent="-376238">
              <a:lnSpc>
                <a:spcPct val="90000"/>
              </a:lnSpc>
              <a:tabLst>
                <a:tab pos="952500" algn="l"/>
                <a:tab pos="1520825" algn="l"/>
                <a:tab pos="2089150" algn="l"/>
                <a:tab pos="2673350" algn="l"/>
              </a:tabLst>
            </a:pPr>
            <a:r>
              <a:rPr lang="en-GB" altLang="en-US" sz="2400"/>
              <a:t>default style for majority of interactive computer systems, especially PCs and desktop machines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28ABF71E-DE2C-3DB4-BDF7-E7225ED41D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What is interaction?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4FDBD84B-0FA2-A9AB-C6D4-E4DA704DF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 "/>
            </a:pPr>
            <a:r>
              <a:rPr lang="en-GB" altLang="en-US"/>
              <a:t>communication</a:t>
            </a:r>
          </a:p>
          <a:p>
            <a:pPr>
              <a:buFontTx/>
              <a:buChar char=" "/>
            </a:pPr>
            <a:endParaRPr lang="en-GB" altLang="en-US" sz="1200"/>
          </a:p>
          <a:p>
            <a:pPr>
              <a:buFontTx/>
              <a:buChar char=" "/>
            </a:pPr>
            <a:r>
              <a:rPr lang="en-GB" altLang="en-US"/>
              <a:t>		user   </a:t>
            </a:r>
            <a:r>
              <a:rPr lang="en-GB" altLang="en-US">
                <a:sym typeface="Monotype Sorts" pitchFamily="2" charset="2"/>
              </a:rPr>
              <a:t></a:t>
            </a:r>
            <a:r>
              <a:rPr lang="en-GB" altLang="en-US"/>
              <a:t>    system</a:t>
            </a:r>
          </a:p>
          <a:p>
            <a:endParaRPr lang="en-GB" altLang="en-US"/>
          </a:p>
          <a:p>
            <a:endParaRPr lang="en-GB" altLang="en-US"/>
          </a:p>
          <a:p>
            <a:pPr>
              <a:buFontTx/>
              <a:buChar char=" "/>
            </a:pPr>
            <a:endParaRPr lang="en-GB" altLang="en-US" sz="2400"/>
          </a:p>
          <a:p>
            <a:pPr>
              <a:buFontTx/>
              <a:buChar char=" "/>
            </a:pPr>
            <a:r>
              <a:rPr lang="en-GB" altLang="en-US" sz="2400"/>
              <a:t>but is that all … ?</a:t>
            </a:r>
          </a:p>
          <a:p>
            <a:pPr lvl="1"/>
            <a:r>
              <a:rPr lang="en-GB" altLang="en-US"/>
              <a:t>see “language and action” in chapter 4 …</a:t>
            </a:r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B98C7F18-695E-B2D6-BD60-3106380C2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257175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/>
          </a:p>
        </p:txBody>
      </p:sp>
      <p:grpSp>
        <p:nvGrpSpPr>
          <p:cNvPr id="72711" name="Group 7">
            <a:extLst>
              <a:ext uri="{FF2B5EF4-FFF2-40B4-BE49-F238E27FC236}">
                <a16:creationId xmlns:a16="http://schemas.microsoft.com/office/drawing/2014/main" id="{1CD51DA2-CCF2-5E0C-345C-D4B147582E01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743200"/>
            <a:ext cx="838200" cy="457200"/>
            <a:chOff x="2208" y="1632"/>
            <a:chExt cx="480" cy="288"/>
          </a:xfrm>
        </p:grpSpPr>
        <p:sp>
          <p:nvSpPr>
            <p:cNvPr id="72710" name="Rectangle 6">
              <a:extLst>
                <a:ext uri="{FF2B5EF4-FFF2-40B4-BE49-F238E27FC236}">
                  <a16:creationId xmlns:a16="http://schemas.microsoft.com/office/drawing/2014/main" id="{8E44FC0F-EE1D-EEA8-1C26-FE3CD928C7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8" y="1632"/>
              <a:ext cx="480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709" name="AutoShape 5">
              <a:extLst>
                <a:ext uri="{FF2B5EF4-FFF2-40B4-BE49-F238E27FC236}">
                  <a16:creationId xmlns:a16="http://schemas.microsoft.com/office/drawing/2014/main" id="{59216C67-3B50-C9E6-A96F-8FA39C0C4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80"/>
              <a:ext cx="384" cy="192"/>
            </a:xfrm>
            <a:prstGeom prst="leftRightArrow">
              <a:avLst>
                <a:gd name="adj1" fmla="val 50000"/>
                <a:gd name="adj2" fmla="val 40000"/>
              </a:avLst>
            </a:prstGeom>
            <a:solidFill>
              <a:srgbClr val="262464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335504FC-5889-2B73-5F38-9FB13AB520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Point and click interfaces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F4692E75-E053-D227-E178-60DB86BB26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used in ..</a:t>
            </a:r>
          </a:p>
          <a:p>
            <a:pPr lvl="1"/>
            <a:r>
              <a:rPr lang="en-GB" altLang="en-US"/>
              <a:t>multimedia</a:t>
            </a:r>
          </a:p>
          <a:p>
            <a:pPr lvl="1"/>
            <a:r>
              <a:rPr lang="en-GB" altLang="en-US"/>
              <a:t>web browsers</a:t>
            </a:r>
          </a:p>
          <a:p>
            <a:pPr lvl="1"/>
            <a:r>
              <a:rPr lang="en-GB" altLang="en-US"/>
              <a:t>hypertext</a:t>
            </a:r>
          </a:p>
          <a:p>
            <a:endParaRPr lang="en-GB" altLang="en-US" sz="1200"/>
          </a:p>
          <a:p>
            <a:r>
              <a:rPr lang="en-GB" altLang="en-US"/>
              <a:t>just click something!</a:t>
            </a:r>
          </a:p>
          <a:p>
            <a:pPr lvl="1"/>
            <a:r>
              <a:rPr lang="en-GB" altLang="en-US"/>
              <a:t>icons, text links or location on map</a:t>
            </a:r>
          </a:p>
          <a:p>
            <a:endParaRPr lang="en-GB" altLang="en-US" sz="1200"/>
          </a:p>
          <a:p>
            <a:r>
              <a:rPr lang="en-GB" altLang="en-US"/>
              <a:t>minimal typing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DD8C0908-3F06-A814-4147-F31F8D4093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Three dimensional interfaces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805F17C3-424D-E4DB-A450-58379B495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virtual reality</a:t>
            </a:r>
          </a:p>
          <a:p>
            <a:r>
              <a:rPr lang="en-GB" altLang="en-US" sz="2400"/>
              <a:t>‘ordinary’ window systems</a:t>
            </a:r>
          </a:p>
          <a:p>
            <a:pPr lvl="1"/>
            <a:r>
              <a:rPr lang="en-GB" altLang="en-US" sz="2000"/>
              <a:t>highlighting</a:t>
            </a:r>
          </a:p>
          <a:p>
            <a:pPr lvl="1"/>
            <a:r>
              <a:rPr lang="en-GB" altLang="en-US" sz="2000"/>
              <a:t>visual affordance</a:t>
            </a:r>
          </a:p>
          <a:p>
            <a:pPr lvl="1"/>
            <a:r>
              <a:rPr lang="en-GB" altLang="en-US" sz="2000"/>
              <a:t>indiscriminate use</a:t>
            </a:r>
            <a:br>
              <a:rPr lang="en-GB" altLang="en-US" sz="2000"/>
            </a:br>
            <a:r>
              <a:rPr lang="en-GB" altLang="en-US" sz="2000"/>
              <a:t>just confusing!</a:t>
            </a:r>
          </a:p>
          <a:p>
            <a:r>
              <a:rPr lang="en-GB" altLang="en-US" sz="2400"/>
              <a:t>3D workspaces</a:t>
            </a:r>
          </a:p>
          <a:p>
            <a:pPr lvl="1"/>
            <a:r>
              <a:rPr lang="en-GB" altLang="en-US" sz="2000"/>
              <a:t>use for extra virtual space</a:t>
            </a:r>
          </a:p>
          <a:p>
            <a:pPr lvl="1"/>
            <a:r>
              <a:rPr lang="en-GB" altLang="en-US" sz="2000"/>
              <a:t>light and occlusion give depth</a:t>
            </a:r>
          </a:p>
          <a:p>
            <a:pPr lvl="1"/>
            <a:r>
              <a:rPr lang="en-GB" altLang="en-US" sz="2000"/>
              <a:t>distance effects</a:t>
            </a:r>
          </a:p>
        </p:txBody>
      </p:sp>
      <p:grpSp>
        <p:nvGrpSpPr>
          <p:cNvPr id="116740" name="Group 4">
            <a:extLst>
              <a:ext uri="{FF2B5EF4-FFF2-40B4-BE49-F238E27FC236}">
                <a16:creationId xmlns:a16="http://schemas.microsoft.com/office/drawing/2014/main" id="{A778442C-236B-5F1D-63F5-16ACC0F7E1D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92875" y="3516313"/>
            <a:ext cx="2054225" cy="912812"/>
            <a:chOff x="3648" y="2400"/>
            <a:chExt cx="1728" cy="768"/>
          </a:xfrm>
        </p:grpSpPr>
        <p:grpSp>
          <p:nvGrpSpPr>
            <p:cNvPr id="116741" name="Group 5">
              <a:extLst>
                <a:ext uri="{FF2B5EF4-FFF2-40B4-BE49-F238E27FC236}">
                  <a16:creationId xmlns:a16="http://schemas.microsoft.com/office/drawing/2014/main" id="{7E315118-D58E-1947-9C2C-4715B18B5F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608" y="2400"/>
              <a:ext cx="768" cy="768"/>
              <a:chOff x="3168" y="2112"/>
              <a:chExt cx="768" cy="768"/>
            </a:xfrm>
          </p:grpSpPr>
          <p:sp>
            <p:nvSpPr>
              <p:cNvPr id="116742" name="AutoShape 6">
                <a:extLst>
                  <a:ext uri="{FF2B5EF4-FFF2-40B4-BE49-F238E27FC236}">
                    <a16:creationId xmlns:a16="http://schemas.microsoft.com/office/drawing/2014/main" id="{31A2D8C5-16F9-A058-D183-0DA5E82DBC8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3168" y="2112"/>
                <a:ext cx="768" cy="768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6743" name="AutoShape 7">
                <a:extLst>
                  <a:ext uri="{FF2B5EF4-FFF2-40B4-BE49-F238E27FC236}">
                    <a16:creationId xmlns:a16="http://schemas.microsoft.com/office/drawing/2014/main" id="{B6DCB394-2530-1C5D-18C1-59BEB2F6AB0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3168" y="2112"/>
                <a:ext cx="768" cy="768"/>
              </a:xfrm>
              <a:prstGeom prst="rtTriangle">
                <a:avLst/>
              </a:prstGeom>
              <a:solidFill>
                <a:srgbClr val="4EA1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6744" name="Line 8">
                <a:extLst>
                  <a:ext uri="{FF2B5EF4-FFF2-40B4-BE49-F238E27FC236}">
                    <a16:creationId xmlns:a16="http://schemas.microsoft.com/office/drawing/2014/main" id="{22AC00AD-B15A-DCD9-209E-E3192A1BA01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168" y="2112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16745" name="Group 9">
                <a:extLst>
                  <a:ext uri="{FF2B5EF4-FFF2-40B4-BE49-F238E27FC236}">
                    <a16:creationId xmlns:a16="http://schemas.microsoft.com/office/drawing/2014/main" id="{975007CF-5331-192D-3083-5B20435B5E6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264" y="2208"/>
                <a:ext cx="576" cy="576"/>
                <a:chOff x="1008" y="1536"/>
                <a:chExt cx="576" cy="576"/>
              </a:xfrm>
            </p:grpSpPr>
            <p:sp>
              <p:nvSpPr>
                <p:cNvPr id="116746" name="Rectangle 10">
                  <a:extLst>
                    <a:ext uri="{FF2B5EF4-FFF2-40B4-BE49-F238E27FC236}">
                      <a16:creationId xmlns:a16="http://schemas.microsoft.com/office/drawing/2014/main" id="{D00007C7-317C-7FC2-1D2C-11A498F79304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008" y="1536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pic>
              <p:nvPicPr>
                <p:cNvPr id="116747" name="Picture 11">
                  <a:extLst>
                    <a:ext uri="{FF2B5EF4-FFF2-40B4-BE49-F238E27FC236}">
                      <a16:creationId xmlns:a16="http://schemas.microsoft.com/office/drawing/2014/main" id="{5009E238-C2C3-9AA1-5F00-2FAC248B3DD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0" y="1568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grpSp>
          <p:nvGrpSpPr>
            <p:cNvPr id="116748" name="Group 12">
              <a:extLst>
                <a:ext uri="{FF2B5EF4-FFF2-40B4-BE49-F238E27FC236}">
                  <a16:creationId xmlns:a16="http://schemas.microsoft.com/office/drawing/2014/main" id="{7553968A-1178-3E10-AC36-3AD48B82F66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648" y="2400"/>
              <a:ext cx="768" cy="768"/>
              <a:chOff x="2112" y="2208"/>
              <a:chExt cx="768" cy="768"/>
            </a:xfrm>
          </p:grpSpPr>
          <p:sp>
            <p:nvSpPr>
              <p:cNvPr id="116749" name="AutoShape 13">
                <a:extLst>
                  <a:ext uri="{FF2B5EF4-FFF2-40B4-BE49-F238E27FC236}">
                    <a16:creationId xmlns:a16="http://schemas.microsoft.com/office/drawing/2014/main" id="{FFCCFE04-0A2B-6ECD-8C3D-8BC0F733C28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V="1">
                <a:off x="2112" y="2208"/>
                <a:ext cx="768" cy="768"/>
              </a:xfrm>
              <a:prstGeom prst="rtTriangl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6750" name="AutoShape 14">
                <a:extLst>
                  <a:ext uri="{FF2B5EF4-FFF2-40B4-BE49-F238E27FC236}">
                    <a16:creationId xmlns:a16="http://schemas.microsoft.com/office/drawing/2014/main" id="{CC27870E-6873-6F22-54EC-69BACCC166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flipH="1">
                <a:off x="2112" y="2208"/>
                <a:ext cx="768" cy="768"/>
              </a:xfrm>
              <a:prstGeom prst="rtTriangle">
                <a:avLst/>
              </a:prstGeom>
              <a:solidFill>
                <a:srgbClr val="4EA1DB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16751" name="Line 15">
                <a:extLst>
                  <a:ext uri="{FF2B5EF4-FFF2-40B4-BE49-F238E27FC236}">
                    <a16:creationId xmlns:a16="http://schemas.microsoft.com/office/drawing/2014/main" id="{497D205F-51F3-D624-15F2-994E097EF4D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2112" y="2208"/>
                <a:ext cx="768" cy="7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16752" name="Group 16">
                <a:extLst>
                  <a:ext uri="{FF2B5EF4-FFF2-40B4-BE49-F238E27FC236}">
                    <a16:creationId xmlns:a16="http://schemas.microsoft.com/office/drawing/2014/main" id="{B8758BA5-D0C5-FA10-D440-F92A4C92905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208" y="2304"/>
                <a:ext cx="576" cy="576"/>
                <a:chOff x="2064" y="1392"/>
                <a:chExt cx="576" cy="576"/>
              </a:xfrm>
            </p:grpSpPr>
            <p:sp>
              <p:nvSpPr>
                <p:cNvPr id="116753" name="Rectangle 17">
                  <a:extLst>
                    <a:ext uri="{FF2B5EF4-FFF2-40B4-BE49-F238E27FC236}">
                      <a16:creationId xmlns:a16="http://schemas.microsoft.com/office/drawing/2014/main" id="{1F8B05AA-B2B6-81C4-E231-A6B9135766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64" y="1392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pic>
              <p:nvPicPr>
                <p:cNvPr id="116754" name="Picture 18">
                  <a:extLst>
                    <a:ext uri="{FF2B5EF4-FFF2-40B4-BE49-F238E27FC236}">
                      <a16:creationId xmlns:a16="http://schemas.microsoft.com/office/drawing/2014/main" id="{241F014C-3F35-53F9-2654-E2C7982B16A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96" y="1424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  <p:grpSp>
        <p:nvGrpSpPr>
          <p:cNvPr id="116755" name="Group 19">
            <a:extLst>
              <a:ext uri="{FF2B5EF4-FFF2-40B4-BE49-F238E27FC236}">
                <a16:creationId xmlns:a16="http://schemas.microsoft.com/office/drawing/2014/main" id="{04D1E74C-EB62-E646-B140-C8D14C38309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56300" y="1992313"/>
            <a:ext cx="2054225" cy="912812"/>
            <a:chOff x="980" y="1872"/>
            <a:chExt cx="1728" cy="768"/>
          </a:xfrm>
        </p:grpSpPr>
        <p:grpSp>
          <p:nvGrpSpPr>
            <p:cNvPr id="116756" name="Group 20">
              <a:extLst>
                <a:ext uri="{FF2B5EF4-FFF2-40B4-BE49-F238E27FC236}">
                  <a16:creationId xmlns:a16="http://schemas.microsoft.com/office/drawing/2014/main" id="{1C3C20E2-D128-63B0-2AA6-5DE0F5B1D8D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80" y="1872"/>
              <a:ext cx="768" cy="768"/>
              <a:chOff x="768" y="1968"/>
              <a:chExt cx="768" cy="768"/>
            </a:xfrm>
          </p:grpSpPr>
          <p:sp>
            <p:nvSpPr>
              <p:cNvPr id="116757" name="AutoShape 21">
                <a:extLst>
                  <a:ext uri="{FF2B5EF4-FFF2-40B4-BE49-F238E27FC236}">
                    <a16:creationId xmlns:a16="http://schemas.microsoft.com/office/drawing/2014/main" id="{574A7139-CC89-8BB2-70CC-6ED84A26BD4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768" y="1968"/>
                <a:ext cx="768" cy="7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16758" name="Group 22">
                <a:extLst>
                  <a:ext uri="{FF2B5EF4-FFF2-40B4-BE49-F238E27FC236}">
                    <a16:creationId xmlns:a16="http://schemas.microsoft.com/office/drawing/2014/main" id="{05B3C3C7-C4EB-A051-5F36-0F5362DB0C8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864" y="2064"/>
                <a:ext cx="576" cy="576"/>
                <a:chOff x="2064" y="1392"/>
                <a:chExt cx="576" cy="576"/>
              </a:xfrm>
            </p:grpSpPr>
            <p:sp>
              <p:nvSpPr>
                <p:cNvPr id="116759" name="Rectangle 23">
                  <a:extLst>
                    <a:ext uri="{FF2B5EF4-FFF2-40B4-BE49-F238E27FC236}">
                      <a16:creationId xmlns:a16="http://schemas.microsoft.com/office/drawing/2014/main" id="{16CC31FC-CDD5-C57F-90AE-188D712DD75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64" y="1392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pic>
              <p:nvPicPr>
                <p:cNvPr id="116760" name="Picture 24">
                  <a:extLst>
                    <a:ext uri="{FF2B5EF4-FFF2-40B4-BE49-F238E27FC236}">
                      <a16:creationId xmlns:a16="http://schemas.microsoft.com/office/drawing/2014/main" id="{FB82C33F-8E90-5149-7865-BFCDE6EB3D1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096" y="1424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  <p:grpSp>
          <p:nvGrpSpPr>
            <p:cNvPr id="116761" name="Group 25">
              <a:extLst>
                <a:ext uri="{FF2B5EF4-FFF2-40B4-BE49-F238E27FC236}">
                  <a16:creationId xmlns:a16="http://schemas.microsoft.com/office/drawing/2014/main" id="{62D6BEFC-6A07-6CAB-7CAB-57B3FCEA43A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940" y="1872"/>
              <a:ext cx="768" cy="768"/>
              <a:chOff x="1200" y="1056"/>
              <a:chExt cx="768" cy="768"/>
            </a:xfrm>
          </p:grpSpPr>
          <p:sp>
            <p:nvSpPr>
              <p:cNvPr id="116762" name="AutoShape 26">
                <a:extLst>
                  <a:ext uri="{FF2B5EF4-FFF2-40B4-BE49-F238E27FC236}">
                    <a16:creationId xmlns:a16="http://schemas.microsoft.com/office/drawing/2014/main" id="{5276AD64-E013-602F-29F4-5A9E2E9CAB82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200" y="1056"/>
                <a:ext cx="768" cy="768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grpSp>
            <p:nvGrpSpPr>
              <p:cNvPr id="116763" name="Group 27">
                <a:extLst>
                  <a:ext uri="{FF2B5EF4-FFF2-40B4-BE49-F238E27FC236}">
                    <a16:creationId xmlns:a16="http://schemas.microsoft.com/office/drawing/2014/main" id="{85D1FED3-840C-FAA8-223E-F6E7F5F5E2F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296" y="1152"/>
                <a:ext cx="576" cy="576"/>
                <a:chOff x="1008" y="1536"/>
                <a:chExt cx="576" cy="576"/>
              </a:xfrm>
            </p:grpSpPr>
            <p:sp>
              <p:nvSpPr>
                <p:cNvPr id="116764" name="Rectangle 28">
                  <a:extLst>
                    <a:ext uri="{FF2B5EF4-FFF2-40B4-BE49-F238E27FC236}">
                      <a16:creationId xmlns:a16="http://schemas.microsoft.com/office/drawing/2014/main" id="{5A30DEAB-0564-542B-04BE-CF82936DBFC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1008" y="1536"/>
                  <a:ext cx="576" cy="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pic>
              <p:nvPicPr>
                <p:cNvPr id="116765" name="Picture 29">
                  <a:extLst>
                    <a:ext uri="{FF2B5EF4-FFF2-40B4-BE49-F238E27FC236}">
                      <a16:creationId xmlns:a16="http://schemas.microsoft.com/office/drawing/2014/main" id="{F6FF0F39-80B6-D7BA-6974-60B9DFED7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040" y="1568"/>
                  <a:ext cx="512" cy="5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grpSp>
        </p:grpSp>
      </p:grpSp>
      <p:sp>
        <p:nvSpPr>
          <p:cNvPr id="116766" name="Text Box 30">
            <a:extLst>
              <a:ext uri="{FF2B5EF4-FFF2-40B4-BE49-F238E27FC236}">
                <a16:creationId xmlns:a16="http://schemas.microsoft.com/office/drawing/2014/main" id="{32606AD4-6ACF-A62A-4176-C77454A16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0100" y="2906713"/>
            <a:ext cx="1774825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1800">
                <a:latin typeface="Verdana" panose="020B0604030504040204" pitchFamily="34" charset="0"/>
              </a:rPr>
              <a:t>flat buttons …</a:t>
            </a:r>
          </a:p>
        </p:txBody>
      </p:sp>
      <p:sp>
        <p:nvSpPr>
          <p:cNvPr id="116767" name="Text Box 31">
            <a:extLst>
              <a:ext uri="{FF2B5EF4-FFF2-40B4-BE49-F238E27FC236}">
                <a16:creationId xmlns:a16="http://schemas.microsoft.com/office/drawing/2014/main" id="{2358197D-9EF4-2254-3221-9BD32A845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8300" y="4430713"/>
            <a:ext cx="1968500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GB" altLang="en-US" sz="1800">
                <a:latin typeface="Verdana" panose="020B0604030504040204" pitchFamily="34" charset="0"/>
              </a:rPr>
              <a:t>… or sculptured</a:t>
            </a:r>
          </a:p>
        </p:txBody>
      </p:sp>
      <p:sp>
        <p:nvSpPr>
          <p:cNvPr id="116769" name="AutoShape 33">
            <a:extLst>
              <a:ext uri="{FF2B5EF4-FFF2-40B4-BE49-F238E27FC236}">
                <a16:creationId xmlns:a16="http://schemas.microsoft.com/office/drawing/2014/main" id="{B4B797FD-454E-DCA2-6996-A0D8BF039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8500" y="3516313"/>
            <a:ext cx="1600200" cy="685800"/>
          </a:xfrm>
          <a:prstGeom prst="wedgeRoundRectCallout">
            <a:avLst>
              <a:gd name="adj1" fmla="val 85120"/>
              <a:gd name="adj2" fmla="val 6250"/>
              <a:gd name="adj3" fmla="val 16667"/>
            </a:avLst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GB" altLang="en-US" sz="2400">
                <a:latin typeface="Verdana" panose="020B0604030504040204" pitchFamily="34" charset="0"/>
              </a:rPr>
              <a:t>click me!</a:t>
            </a:r>
            <a:endParaRPr lang="en-GB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69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>
            <a:extLst>
              <a:ext uri="{FF2B5EF4-FFF2-40B4-BE49-F238E27FC236}">
                <a16:creationId xmlns:a16="http://schemas.microsoft.com/office/drawing/2014/main" id="{0B2FB6AC-2985-1940-58B3-E4F1E497D2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GB" altLang="en-US" sz="3600"/>
              <a:t>elements of the wimp interface</a:t>
            </a:r>
          </a:p>
        </p:txBody>
      </p:sp>
      <p:sp>
        <p:nvSpPr>
          <p:cNvPr id="117763" name="Rectangle 3">
            <a:extLst>
              <a:ext uri="{FF2B5EF4-FFF2-40B4-BE49-F238E27FC236}">
                <a16:creationId xmlns:a16="http://schemas.microsoft.com/office/drawing/2014/main" id="{89E3184C-DB9A-3E7C-177D-1C7A41A5C1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219200" y="3886200"/>
            <a:ext cx="6705600" cy="1752600"/>
          </a:xfrm>
        </p:spPr>
        <p:txBody>
          <a:bodyPr/>
          <a:lstStyle/>
          <a:p>
            <a:r>
              <a:rPr lang="en-GB" altLang="en-US" sz="2800"/>
              <a:t>windows, icons, menus, pointers</a:t>
            </a:r>
          </a:p>
          <a:p>
            <a:r>
              <a:rPr lang="en-GB" altLang="en-US" sz="2800"/>
              <a:t>+++</a:t>
            </a:r>
          </a:p>
          <a:p>
            <a:r>
              <a:rPr lang="en-GB" altLang="en-US" sz="2800"/>
              <a:t>buttons, toolbars, </a:t>
            </a:r>
            <a:br>
              <a:rPr lang="en-GB" altLang="en-US" sz="2800"/>
            </a:br>
            <a:r>
              <a:rPr lang="en-GB" altLang="en-US" sz="2800"/>
              <a:t>palettes, dialog boxes </a:t>
            </a:r>
          </a:p>
        </p:txBody>
      </p:sp>
      <p:sp>
        <p:nvSpPr>
          <p:cNvPr id="117764" name="Text Box 4">
            <a:extLst>
              <a:ext uri="{FF2B5EF4-FFF2-40B4-BE49-F238E27FC236}">
                <a16:creationId xmlns:a16="http://schemas.microsoft.com/office/drawing/2014/main" id="{1BEA3FE8-8EB6-59BD-95D5-6CA57A35B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6248400"/>
            <a:ext cx="27368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GB" altLang="en-US" sz="1200">
                <a:solidFill>
                  <a:schemeClr val="bg2"/>
                </a:solidFill>
                <a:latin typeface="Verdana" panose="020B0604030504040204" pitchFamily="34" charset="0"/>
              </a:rPr>
              <a:t>also see supplementary  material</a:t>
            </a:r>
            <a:br>
              <a:rPr lang="en-GB" altLang="en-US" sz="1200">
                <a:solidFill>
                  <a:schemeClr val="bg2"/>
                </a:solidFill>
                <a:latin typeface="Verdana" panose="020B0604030504040204" pitchFamily="34" charset="0"/>
              </a:rPr>
            </a:br>
            <a:r>
              <a:rPr lang="en-GB" altLang="en-US" sz="1200">
                <a:solidFill>
                  <a:schemeClr val="bg2"/>
                </a:solidFill>
                <a:latin typeface="Verdana" panose="020B0604030504040204" pitchFamily="34" charset="0"/>
              </a:rPr>
              <a:t>on choosing wimp elements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2CF16EF0-15A2-7CF0-187C-07D2F423D5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Windows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B3EB7C65-F9D2-168A-AE95-0060DAFA5F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Areas of the screen that behave as if they were independent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can contain text or graphics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can be moved or resized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can overlap and obscure each other, or can be laid out next to one another (tiled)</a:t>
            </a:r>
          </a:p>
          <a:p>
            <a:pPr lvl="1">
              <a:lnSpc>
                <a:spcPct val="90000"/>
              </a:lnSpc>
            </a:pPr>
            <a:endParaRPr lang="en-GB" altLang="en-US" sz="2000"/>
          </a:p>
          <a:p>
            <a:pPr>
              <a:lnSpc>
                <a:spcPct val="90000"/>
              </a:lnSpc>
            </a:pPr>
            <a:r>
              <a:rPr lang="en-GB" altLang="en-US" sz="2400"/>
              <a:t>scrollbars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allow the user to move the contents of the window up and down or from side to side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title bars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describe the name of the window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2C04AA52-31DB-0F33-7D55-D9399E54C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Icons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0A2410FC-858F-BB9D-8422-D2925D64B0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small picture or image</a:t>
            </a:r>
          </a:p>
          <a:p>
            <a:pPr>
              <a:lnSpc>
                <a:spcPct val="90000"/>
              </a:lnSpc>
            </a:pPr>
            <a:r>
              <a:rPr lang="en-GB" altLang="en-US"/>
              <a:t>represents some object in the interface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often a window or action</a:t>
            </a:r>
          </a:p>
          <a:p>
            <a:pPr>
              <a:lnSpc>
                <a:spcPct val="90000"/>
              </a:lnSpc>
            </a:pPr>
            <a:r>
              <a:rPr lang="en-GB" altLang="en-US"/>
              <a:t>windows can be closed down (iconised)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small representation ﬁ many accessible windows</a:t>
            </a:r>
          </a:p>
          <a:p>
            <a:pPr>
              <a:lnSpc>
                <a:spcPct val="90000"/>
              </a:lnSpc>
            </a:pPr>
            <a:r>
              <a:rPr lang="en-GB" altLang="en-US"/>
              <a:t>icons can be many and various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highly stylized</a:t>
            </a:r>
          </a:p>
          <a:p>
            <a:pPr lvl="1">
              <a:lnSpc>
                <a:spcPct val="90000"/>
              </a:lnSpc>
            </a:pPr>
            <a:r>
              <a:rPr lang="en-GB" altLang="en-US"/>
              <a:t>realistic representations.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649A05F5-CFFF-2D02-B96C-AD9D38EBA2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Pointers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778D854C-64D4-38D5-84AF-7985B0EE12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important component</a:t>
            </a:r>
          </a:p>
          <a:p>
            <a:pPr lvl="1"/>
            <a:r>
              <a:rPr lang="en-GB" altLang="en-US" sz="2000"/>
              <a:t>WIMP style relies on pointing and selecting things</a:t>
            </a:r>
          </a:p>
          <a:p>
            <a:r>
              <a:rPr lang="en-GB" altLang="en-US" sz="2400"/>
              <a:t>uses mouse, trackpad, joystick, trackball, cursor keys or keyboard shortcuts</a:t>
            </a:r>
          </a:p>
          <a:p>
            <a:r>
              <a:rPr lang="en-GB" altLang="en-US" sz="2400"/>
              <a:t>wide variety of graphical images</a:t>
            </a:r>
          </a:p>
        </p:txBody>
      </p:sp>
      <p:pic>
        <p:nvPicPr>
          <p:cNvPr id="3" name="Picture 2" descr="A white arrows pointing to a black background&#10;&#10;AI-generated content may be incorrect.">
            <a:extLst>
              <a:ext uri="{FF2B5EF4-FFF2-40B4-BE49-F238E27FC236}">
                <a16:creationId xmlns:a16="http://schemas.microsoft.com/office/drawing/2014/main" id="{015B7A62-9516-0F26-B9AF-518335DE0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4221088"/>
            <a:ext cx="3992273" cy="231969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D7C43AE7-EC2C-4395-23D8-E127985D4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Menus</a:t>
            </a:r>
          </a:p>
        </p:txBody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B831D118-E290-D4E7-4C7D-EFBC4B7BFA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981200"/>
            <a:ext cx="7924800" cy="4419600"/>
          </a:xfrm>
        </p:spPr>
        <p:txBody>
          <a:bodyPr/>
          <a:lstStyle/>
          <a:p>
            <a:r>
              <a:rPr lang="en-GB" altLang="en-US" sz="2000" dirty="0"/>
              <a:t>Choice of operations or services offered on the screen</a:t>
            </a:r>
          </a:p>
          <a:p>
            <a:r>
              <a:rPr lang="en-GB" altLang="en-US" sz="2000" dirty="0"/>
              <a:t>Required option selected with pointer</a:t>
            </a:r>
          </a:p>
          <a:p>
            <a:endParaRPr lang="en-GB" altLang="en-US" sz="2000" dirty="0"/>
          </a:p>
          <a:p>
            <a:endParaRPr lang="en-GB" altLang="en-US" sz="2000" dirty="0"/>
          </a:p>
          <a:p>
            <a:endParaRPr lang="en-GB" altLang="en-US" sz="2000" dirty="0"/>
          </a:p>
          <a:p>
            <a:endParaRPr lang="en-GB" altLang="en-US" sz="2000" dirty="0"/>
          </a:p>
          <a:p>
            <a:endParaRPr lang="en-GB" altLang="en-US" sz="2000" dirty="0"/>
          </a:p>
          <a:p>
            <a:endParaRPr lang="en-GB" altLang="en-US" sz="2000" dirty="0"/>
          </a:p>
          <a:p>
            <a:pPr>
              <a:buFontTx/>
              <a:buNone/>
            </a:pPr>
            <a:endParaRPr lang="en-GB" altLang="en-US" sz="2000" dirty="0"/>
          </a:p>
          <a:p>
            <a:pPr>
              <a:buFontTx/>
              <a:buNone/>
            </a:pPr>
            <a:r>
              <a:rPr lang="en-GB" altLang="en-US" sz="2000" dirty="0"/>
              <a:t>problem – take a lot of screen space</a:t>
            </a:r>
          </a:p>
          <a:p>
            <a:pPr>
              <a:buFontTx/>
              <a:buNone/>
            </a:pPr>
            <a:r>
              <a:rPr lang="en-GB" altLang="en-US" sz="2000" dirty="0"/>
              <a:t>solution – pop-up: menu appears when needed</a:t>
            </a:r>
          </a:p>
        </p:txBody>
      </p:sp>
      <p:pic>
        <p:nvPicPr>
          <p:cNvPr id="3" name="Picture 2" descr="A grey rectangular object with black text&#10;&#10;AI-generated content may be incorrect.">
            <a:extLst>
              <a:ext uri="{FF2B5EF4-FFF2-40B4-BE49-F238E27FC236}">
                <a16:creationId xmlns:a16="http://schemas.microsoft.com/office/drawing/2014/main" id="{BBE633D9-1410-17C7-0538-E1CACC1524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900" y="2852936"/>
            <a:ext cx="6372200" cy="22565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>
            <a:extLst>
              <a:ext uri="{FF2B5EF4-FFF2-40B4-BE49-F238E27FC236}">
                <a16:creationId xmlns:a16="http://schemas.microsoft.com/office/drawing/2014/main" id="{C40737B8-C89E-561D-29D5-ECD204320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Kinds of Menus 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23BD7852-00D6-E39A-18ED-169A7C7F53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Menu Bar at top of screen (normally), menu drags down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pull-down menu - mouse hold and drag down menu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drop-down menu - mouse click reveals menu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fall-down menus - mouse just moves over bar!</a:t>
            </a:r>
          </a:p>
          <a:p>
            <a:pPr>
              <a:lnSpc>
                <a:spcPct val="90000"/>
              </a:lnSpc>
            </a:pPr>
            <a:endParaRPr lang="en-GB" altLang="en-US" sz="1200"/>
          </a:p>
          <a:p>
            <a:pPr>
              <a:lnSpc>
                <a:spcPct val="90000"/>
              </a:lnSpc>
            </a:pPr>
            <a:r>
              <a:rPr lang="en-GB" altLang="en-US" sz="2400"/>
              <a:t>Contextual menu appears where you are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pop-up menus - actions for selected object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pie menus - arranged in a circle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easier to select item (larger target area)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quicker (same distance to any option)</a:t>
            </a:r>
            <a:br>
              <a:rPr lang="en-GB" altLang="en-US" sz="1800"/>
            </a:br>
            <a:r>
              <a:rPr lang="en-GB" altLang="en-US" sz="1800"/>
              <a:t>…  but not widely used!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924E3CD1-450F-BAA8-7D3E-936CDAE6E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Menus extras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F80CD3A2-ADCF-F78B-1C7B-619563D7A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Cascading menus</a:t>
            </a:r>
          </a:p>
          <a:p>
            <a:pPr lvl="1"/>
            <a:r>
              <a:rPr lang="en-GB" altLang="en-US" sz="2000"/>
              <a:t>hierarchical menu structure</a:t>
            </a:r>
          </a:p>
          <a:p>
            <a:pPr lvl="1"/>
            <a:r>
              <a:rPr lang="en-GB" altLang="en-US" sz="2000"/>
              <a:t>menu selection opens new menu</a:t>
            </a:r>
          </a:p>
          <a:p>
            <a:pPr lvl="1"/>
            <a:r>
              <a:rPr lang="en-GB" altLang="en-US" sz="2000"/>
              <a:t>and so in ad infinitum</a:t>
            </a:r>
          </a:p>
          <a:p>
            <a:endParaRPr lang="en-GB" altLang="en-US" sz="1200"/>
          </a:p>
          <a:p>
            <a:r>
              <a:rPr lang="en-GB" altLang="en-US" sz="2400"/>
              <a:t>Keyboard accelerators</a:t>
            </a:r>
          </a:p>
          <a:p>
            <a:pPr lvl="1"/>
            <a:r>
              <a:rPr lang="en-GB" altLang="en-US" sz="2000"/>
              <a:t>key combinations - same effect as menu item</a:t>
            </a:r>
          </a:p>
          <a:p>
            <a:pPr lvl="1"/>
            <a:r>
              <a:rPr lang="en-GB" altLang="en-US" sz="2000"/>
              <a:t>two kinds</a:t>
            </a:r>
          </a:p>
          <a:p>
            <a:pPr lvl="2"/>
            <a:r>
              <a:rPr lang="en-GB" altLang="en-US" sz="1800"/>
              <a:t>active when menu open – usually first letter</a:t>
            </a:r>
          </a:p>
          <a:p>
            <a:pPr lvl="2"/>
            <a:r>
              <a:rPr lang="en-GB" altLang="en-US" sz="1800"/>
              <a:t>active when menu closed – usually Ctrl + letter</a:t>
            </a:r>
          </a:p>
          <a:p>
            <a:pPr lvl="1">
              <a:buFontTx/>
              <a:buChar char=" "/>
            </a:pPr>
            <a:r>
              <a:rPr lang="en-GB" altLang="en-US" sz="2000"/>
              <a:t>usually different !!!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:a16="http://schemas.microsoft.com/office/drawing/2014/main" id="{4F41D1D0-062F-C906-9A87-69C3CF4E3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Menus design issues</a:t>
            </a:r>
          </a:p>
        </p:txBody>
      </p:sp>
      <p:sp>
        <p:nvSpPr>
          <p:cNvPr id="95235" name="Rectangle 3">
            <a:extLst>
              <a:ext uri="{FF2B5EF4-FFF2-40B4-BE49-F238E27FC236}">
                <a16:creationId xmlns:a16="http://schemas.microsoft.com/office/drawing/2014/main" id="{CA6A2EE7-8226-7F80-6523-40C50F356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50000"/>
              </a:spcBef>
            </a:pPr>
            <a:r>
              <a:rPr lang="en-GB" altLang="en-US" sz="2400"/>
              <a:t>which kind to use</a:t>
            </a:r>
          </a:p>
          <a:p>
            <a:pPr>
              <a:spcBef>
                <a:spcPct val="50000"/>
              </a:spcBef>
            </a:pPr>
            <a:r>
              <a:rPr lang="en-GB" altLang="en-US" sz="2400"/>
              <a:t>what to include in menus at all</a:t>
            </a:r>
          </a:p>
          <a:p>
            <a:pPr>
              <a:spcBef>
                <a:spcPct val="50000"/>
              </a:spcBef>
            </a:pPr>
            <a:r>
              <a:rPr lang="en-GB" altLang="en-US" sz="2400"/>
              <a:t>words to use (action or description)</a:t>
            </a:r>
          </a:p>
          <a:p>
            <a:pPr>
              <a:spcBef>
                <a:spcPct val="50000"/>
              </a:spcBef>
            </a:pPr>
            <a:r>
              <a:rPr lang="en-GB" altLang="en-US" sz="2400"/>
              <a:t>how to group items</a:t>
            </a:r>
          </a:p>
          <a:p>
            <a:pPr>
              <a:spcBef>
                <a:spcPct val="50000"/>
              </a:spcBef>
            </a:pPr>
            <a:r>
              <a:rPr lang="en-GB" altLang="en-US" sz="2400"/>
              <a:t>choice of keyboard accelerators</a:t>
            </a:r>
          </a:p>
          <a:p>
            <a:endParaRPr lang="en-GB" altLang="en-US"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1130BC34-2A18-C0FB-BA68-835FA23A69F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GB" altLang="en-US" sz="3600"/>
              <a:t>models of interaction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F447ACD7-BAB2-0C0E-30C4-F3AE5F09834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altLang="en-US" sz="2800"/>
              <a:t>terms of interaction</a:t>
            </a:r>
          </a:p>
          <a:p>
            <a:r>
              <a:rPr lang="en-GB" altLang="en-US" sz="2800"/>
              <a:t>Norman model</a:t>
            </a:r>
          </a:p>
          <a:p>
            <a:r>
              <a:rPr lang="en-GB" altLang="en-US" sz="2800"/>
              <a:t>interaction framework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5FABF0AB-33F3-1DE3-70A5-57DA8FE025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Buttons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A646C8D4-6B41-BCB7-3C55-20C9B035F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1336675" algn="l"/>
              </a:tabLst>
            </a:pPr>
            <a:r>
              <a:rPr lang="en-GB" altLang="en-US"/>
              <a:t>individual and isolated regions within a display that can be selected to invoke an action  </a:t>
            </a:r>
          </a:p>
          <a:p>
            <a:pPr>
              <a:lnSpc>
                <a:spcPct val="90000"/>
              </a:lnSpc>
              <a:tabLst>
                <a:tab pos="1336675" algn="l"/>
              </a:tabLst>
            </a:pPr>
            <a:endParaRPr lang="en-GB" altLang="en-US"/>
          </a:p>
          <a:p>
            <a:pPr>
              <a:lnSpc>
                <a:spcPct val="90000"/>
              </a:lnSpc>
              <a:tabLst>
                <a:tab pos="1336675" algn="l"/>
              </a:tabLst>
            </a:pPr>
            <a:endParaRPr lang="en-GB" altLang="en-US"/>
          </a:p>
          <a:p>
            <a:pPr>
              <a:lnSpc>
                <a:spcPct val="90000"/>
              </a:lnSpc>
              <a:tabLst>
                <a:tab pos="1336675" algn="l"/>
              </a:tabLst>
            </a:pPr>
            <a:r>
              <a:rPr lang="en-GB" altLang="en-US"/>
              <a:t>Special kinds</a:t>
            </a:r>
          </a:p>
          <a:p>
            <a:pPr lvl="1">
              <a:lnSpc>
                <a:spcPct val="90000"/>
              </a:lnSpc>
              <a:tabLst>
                <a:tab pos="1336675" algn="l"/>
              </a:tabLst>
            </a:pPr>
            <a:r>
              <a:rPr lang="en-GB" altLang="en-US"/>
              <a:t>radio buttons</a:t>
            </a:r>
            <a:br>
              <a:rPr lang="en-GB" altLang="en-US"/>
            </a:br>
            <a:r>
              <a:rPr lang="en-GB" altLang="en-US"/>
              <a:t>	–  set of mutually exclusive choices</a:t>
            </a:r>
          </a:p>
          <a:p>
            <a:pPr lvl="1">
              <a:lnSpc>
                <a:spcPct val="90000"/>
              </a:lnSpc>
              <a:tabLst>
                <a:tab pos="1336675" algn="l"/>
              </a:tabLst>
            </a:pPr>
            <a:r>
              <a:rPr lang="en-GB" altLang="en-US"/>
              <a:t>check boxes</a:t>
            </a:r>
            <a:br>
              <a:rPr lang="en-GB" altLang="en-US"/>
            </a:br>
            <a:r>
              <a:rPr lang="en-GB" altLang="en-US"/>
              <a:t>	–  set of non-exclusive choices</a:t>
            </a:r>
          </a:p>
        </p:txBody>
      </p:sp>
      <p:pic>
        <p:nvPicPr>
          <p:cNvPr id="97285" name="Picture 5">
            <a:extLst>
              <a:ext uri="{FF2B5EF4-FFF2-40B4-BE49-F238E27FC236}">
                <a16:creationId xmlns:a16="http://schemas.microsoft.com/office/drawing/2014/main" id="{2357DE5F-8EEB-244C-A47E-4F233DF3E5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3048000"/>
            <a:ext cx="4622800" cy="1371600"/>
          </a:xfrm>
          <a:prstGeom prst="rect">
            <a:avLst/>
          </a:prstGeom>
          <a:noFill/>
          <a:ln w="2857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>
            <a:extLst>
              <a:ext uri="{FF2B5EF4-FFF2-40B4-BE49-F238E27FC236}">
                <a16:creationId xmlns:a16="http://schemas.microsoft.com/office/drawing/2014/main" id="{0CB5DBA8-16AB-83C7-A284-BDE2E250E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Toolbars</a:t>
            </a:r>
          </a:p>
        </p:txBody>
      </p:sp>
      <p:sp>
        <p:nvSpPr>
          <p:cNvPr id="119811" name="Rectangle 3">
            <a:extLst>
              <a:ext uri="{FF2B5EF4-FFF2-40B4-BE49-F238E27FC236}">
                <a16:creationId xmlns:a16="http://schemas.microsoft.com/office/drawing/2014/main" id="{2B1105A7-0858-7B65-E77D-782E30943F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long lines of icons …</a:t>
            </a:r>
            <a:br>
              <a:rPr lang="en-GB" altLang="en-US"/>
            </a:br>
            <a:r>
              <a:rPr lang="en-GB" altLang="en-US"/>
              <a:t>	… but what do they do?</a:t>
            </a:r>
          </a:p>
          <a:p>
            <a:endParaRPr lang="en-GB" altLang="en-US" sz="1800"/>
          </a:p>
          <a:p>
            <a:r>
              <a:rPr lang="en-GB" altLang="en-US"/>
              <a:t>fast access to common actions</a:t>
            </a:r>
          </a:p>
          <a:p>
            <a:endParaRPr lang="en-GB" altLang="en-US" sz="1800"/>
          </a:p>
          <a:p>
            <a:r>
              <a:rPr lang="en-GB" altLang="en-US"/>
              <a:t>often customizable:</a:t>
            </a:r>
          </a:p>
          <a:p>
            <a:pPr lvl="1"/>
            <a:r>
              <a:rPr lang="en-GB" altLang="en-US"/>
              <a:t>choose </a:t>
            </a:r>
            <a:r>
              <a:rPr lang="en-GB" altLang="en-US" i="1"/>
              <a:t>which</a:t>
            </a:r>
            <a:r>
              <a:rPr lang="en-GB" altLang="en-US"/>
              <a:t> toolbars to see</a:t>
            </a:r>
          </a:p>
          <a:p>
            <a:pPr lvl="1"/>
            <a:r>
              <a:rPr lang="en-GB" altLang="en-US"/>
              <a:t>choose </a:t>
            </a:r>
            <a:r>
              <a:rPr lang="en-GB" altLang="en-US" i="1"/>
              <a:t>what</a:t>
            </a:r>
            <a:r>
              <a:rPr lang="en-GB" altLang="en-US"/>
              <a:t> options are on it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4C9985D1-EDD7-734E-462D-FEA1CC5E8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Palettes and tear-off menus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A0599193-A329-69E3-0092-E9363006D0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Problem</a:t>
            </a:r>
            <a:br>
              <a:rPr lang="en-GB" altLang="en-US" sz="2400"/>
            </a:br>
            <a:r>
              <a:rPr lang="en-GB" altLang="en-US" sz="2400"/>
              <a:t>	menu not there when you want it</a:t>
            </a:r>
          </a:p>
          <a:p>
            <a:endParaRPr lang="en-GB" altLang="en-US" sz="2400"/>
          </a:p>
          <a:p>
            <a:r>
              <a:rPr lang="en-GB" altLang="en-US" sz="2400"/>
              <a:t>Solution</a:t>
            </a:r>
            <a:br>
              <a:rPr lang="en-GB" altLang="en-US" sz="2400"/>
            </a:br>
            <a:r>
              <a:rPr lang="en-GB" altLang="en-US" sz="2400"/>
              <a:t>	palettes – little windows of actions</a:t>
            </a:r>
          </a:p>
          <a:p>
            <a:pPr marL="1520825" lvl="1"/>
            <a:r>
              <a:rPr lang="en-GB" altLang="en-US" sz="2000"/>
              <a:t>shown/hidden via menu option</a:t>
            </a:r>
            <a:br>
              <a:rPr lang="en-GB" altLang="en-US" sz="2000"/>
            </a:br>
            <a:r>
              <a:rPr lang="en-GB" altLang="en-US" sz="2000"/>
              <a:t>e.g. available shapes in drawing package</a:t>
            </a:r>
          </a:p>
          <a:p>
            <a:pPr>
              <a:buFontTx/>
              <a:buChar char=" "/>
            </a:pPr>
            <a:r>
              <a:rPr lang="en-GB" altLang="en-US" sz="2400"/>
              <a:t>	tear-off and pin-up menus</a:t>
            </a:r>
          </a:p>
          <a:p>
            <a:pPr marL="1520825" lvl="1"/>
            <a:r>
              <a:rPr lang="en-GB" altLang="en-US" sz="2000"/>
              <a:t>menu ‘tears off’ to become palette </a:t>
            </a:r>
          </a:p>
          <a:p>
            <a:endParaRPr lang="en-GB" altLang="en-US" sz="24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B5A4ED9E-8D38-E8DE-7FA8-B6FC360DC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Dialogue boxes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F704AA6B-7C01-EB3B-DF6D-60A0B07C0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information windows that pop up to inform of an important event or request information.</a:t>
            </a:r>
          </a:p>
          <a:p>
            <a:endParaRPr lang="en-GB" altLang="en-US"/>
          </a:p>
          <a:p>
            <a:pPr lvl="1">
              <a:buFontTx/>
              <a:buChar char=" "/>
            </a:pPr>
            <a:r>
              <a:rPr lang="en-GB" altLang="en-US"/>
              <a:t>e.g:  when saving a file, a dialogue box is displayed to allow the user to specify the filename and location.  Once the file is saved, the box disappears.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163AFC5A-0C1F-AE78-942D-1E37498BB9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r>
              <a:rPr lang="en-GB" altLang="en-US" sz="3600"/>
              <a:t>interactivity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1FE7A6C2-6C75-3FFB-D4FC-7B955C8E5E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altLang="en-US" sz="2800"/>
              <a:t>easy to focus on look</a:t>
            </a:r>
          </a:p>
          <a:p>
            <a:r>
              <a:rPr lang="en-GB" altLang="en-US" sz="2800"/>
              <a:t>what about feel?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BACCB86-98C3-7BB7-5218-213A38AAA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Speech–driven interfaces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517C417A-47E0-DC93-785A-2330CFD18E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rapidly improving …</a:t>
            </a:r>
            <a:br>
              <a:rPr lang="en-GB" altLang="en-US"/>
            </a:br>
            <a:r>
              <a:rPr lang="en-GB" altLang="en-US"/>
              <a:t>	… but still inaccurate</a:t>
            </a:r>
          </a:p>
          <a:p>
            <a:pPr>
              <a:lnSpc>
                <a:spcPct val="90000"/>
              </a:lnSpc>
            </a:pPr>
            <a:endParaRPr lang="en-GB" altLang="en-US" sz="1200"/>
          </a:p>
          <a:p>
            <a:pPr>
              <a:lnSpc>
                <a:spcPct val="90000"/>
              </a:lnSpc>
            </a:pPr>
            <a:r>
              <a:rPr lang="en-GB" altLang="en-US"/>
              <a:t>how to have robust dialogue?</a:t>
            </a:r>
            <a:br>
              <a:rPr lang="en-GB" altLang="en-US"/>
            </a:br>
            <a:r>
              <a:rPr lang="en-GB" altLang="en-US"/>
              <a:t>	… interaction of course!</a:t>
            </a:r>
          </a:p>
          <a:p>
            <a:pPr>
              <a:lnSpc>
                <a:spcPct val="90000"/>
              </a:lnSpc>
            </a:pPr>
            <a:endParaRPr lang="en-GB" altLang="en-US"/>
          </a:p>
          <a:p>
            <a:pPr>
              <a:lnSpc>
                <a:spcPct val="90000"/>
              </a:lnSpc>
              <a:buFontTx/>
              <a:buChar char=" "/>
            </a:pPr>
            <a:r>
              <a:rPr lang="en-GB" altLang="en-US" sz="2400"/>
              <a:t>e.g. airline reservation:</a:t>
            </a:r>
            <a:br>
              <a:rPr lang="en-GB" altLang="en-US" sz="2400"/>
            </a:br>
            <a:r>
              <a:rPr lang="en-GB" altLang="en-US" sz="2400"/>
              <a:t>	reliable “yes” and “no”</a:t>
            </a:r>
            <a:br>
              <a:rPr lang="en-GB" altLang="en-US" sz="2400"/>
            </a:br>
            <a:r>
              <a:rPr lang="en-GB" altLang="en-US" sz="2400"/>
              <a:t>	+ system reflects back its understanding</a:t>
            </a:r>
            <a:br>
              <a:rPr lang="en-GB" altLang="en-US" sz="2400"/>
            </a:br>
            <a:r>
              <a:rPr lang="en-GB" altLang="en-US" sz="2400"/>
              <a:t>	</a:t>
            </a:r>
            <a:r>
              <a:rPr lang="en-GB" altLang="en-US" sz="2000"/>
              <a:t>“you want a ticket from New York to Boston?”</a:t>
            </a:r>
            <a:endParaRPr lang="en-GB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4E7AC7C3-B749-9AFB-3188-5EFB4A4EB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Look and … feel</a:t>
            </a:r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45D7905F-6A15-1422-BB60-85BEA1EBE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WIMP systems have the same elements:</a:t>
            </a:r>
            <a:br>
              <a:rPr lang="en-GB" altLang="en-US" sz="2400"/>
            </a:br>
            <a:r>
              <a:rPr lang="en-GB" altLang="en-US" sz="2400"/>
              <a:t>	</a:t>
            </a:r>
            <a:r>
              <a:rPr lang="en-GB" altLang="en-US" sz="1800"/>
              <a:t>windows, icons., menus, pointers, buttons, etc.</a:t>
            </a:r>
          </a:p>
          <a:p>
            <a:endParaRPr lang="en-GB" altLang="en-US" sz="1200"/>
          </a:p>
          <a:p>
            <a:r>
              <a:rPr lang="en-GB" altLang="en-US" sz="2400"/>
              <a:t>but different window systems</a:t>
            </a:r>
            <a:br>
              <a:rPr lang="en-GB" altLang="en-US" sz="2400"/>
            </a:br>
            <a:r>
              <a:rPr lang="en-GB" altLang="en-US" sz="2400"/>
              <a:t>	… </a:t>
            </a:r>
            <a:r>
              <a:rPr lang="en-GB" altLang="en-US" sz="2400" i="1"/>
              <a:t>behave</a:t>
            </a:r>
            <a:r>
              <a:rPr lang="en-GB" altLang="en-US" sz="2400"/>
              <a:t> differently</a:t>
            </a:r>
          </a:p>
          <a:p>
            <a:endParaRPr lang="en-GB" altLang="en-US" sz="1200"/>
          </a:p>
          <a:p>
            <a:pPr lvl="1">
              <a:buFontTx/>
              <a:buChar char=" "/>
            </a:pPr>
            <a:r>
              <a:rPr lang="en-GB" altLang="en-US" sz="2000"/>
              <a:t>e.g. MacOS vs Windows menus</a:t>
            </a:r>
          </a:p>
          <a:p>
            <a:endParaRPr lang="en-GB" altLang="en-US" sz="2400"/>
          </a:p>
          <a:p>
            <a:endParaRPr lang="en-GB" altLang="en-US" sz="1200"/>
          </a:p>
          <a:p>
            <a:pPr>
              <a:buFontTx/>
              <a:buChar char=" "/>
            </a:pPr>
            <a:r>
              <a:rPr lang="en-GB" altLang="en-US" sz="2400"/>
              <a:t>appearance + behaviour   =   look and feel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>
            <a:extLst>
              <a:ext uri="{FF2B5EF4-FFF2-40B4-BE49-F238E27FC236}">
                <a16:creationId xmlns:a16="http://schemas.microsoft.com/office/drawing/2014/main" id="{94F312B0-132B-B612-AECF-DE2B7951FA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Initiative 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3EE1FFB4-1A8B-4F17-6112-8606BFED4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143000" algn="l"/>
                <a:tab pos="4572000" algn="l"/>
              </a:tabLst>
            </a:pPr>
            <a:r>
              <a:rPr lang="en-GB" altLang="en-US" sz="2400"/>
              <a:t>who has the initiative?</a:t>
            </a:r>
            <a:br>
              <a:rPr lang="en-GB" altLang="en-US" sz="2400"/>
            </a:br>
            <a:r>
              <a:rPr lang="en-GB" altLang="en-US" sz="2400"/>
              <a:t>	old question–answer	–  computer</a:t>
            </a:r>
            <a:br>
              <a:rPr lang="en-GB" altLang="en-US" sz="2400"/>
            </a:br>
            <a:r>
              <a:rPr lang="en-GB" altLang="en-US" sz="2400"/>
              <a:t>	WIMP interface	–  user</a:t>
            </a:r>
          </a:p>
          <a:p>
            <a:pPr>
              <a:tabLst>
                <a:tab pos="1143000" algn="l"/>
                <a:tab pos="4572000" algn="l"/>
              </a:tabLst>
            </a:pPr>
            <a:endParaRPr lang="en-GB" altLang="en-US" sz="1200"/>
          </a:p>
          <a:p>
            <a:pPr>
              <a:tabLst>
                <a:tab pos="1143000" algn="l"/>
                <a:tab pos="4572000" algn="l"/>
              </a:tabLst>
            </a:pPr>
            <a:r>
              <a:rPr lang="en-GB" altLang="en-US" sz="2400"/>
              <a:t>WIMP exceptions …</a:t>
            </a:r>
            <a:br>
              <a:rPr lang="en-GB" altLang="en-US" sz="2400"/>
            </a:br>
            <a:r>
              <a:rPr lang="en-GB" altLang="en-US" sz="2400"/>
              <a:t>	</a:t>
            </a:r>
            <a:r>
              <a:rPr lang="en-GB" altLang="en-US" sz="2400" i="1"/>
              <a:t>pre-emptive</a:t>
            </a:r>
            <a:r>
              <a:rPr lang="en-GB" altLang="en-US" sz="2400"/>
              <a:t> parts of the interface</a:t>
            </a:r>
          </a:p>
          <a:p>
            <a:pPr>
              <a:tabLst>
                <a:tab pos="1143000" algn="l"/>
                <a:tab pos="4572000" algn="l"/>
              </a:tabLst>
            </a:pPr>
            <a:endParaRPr lang="en-GB" altLang="en-US" sz="1200"/>
          </a:p>
          <a:p>
            <a:pPr>
              <a:tabLst>
                <a:tab pos="1143000" algn="l"/>
                <a:tab pos="4572000" algn="l"/>
              </a:tabLst>
            </a:pPr>
            <a:r>
              <a:rPr lang="en-GB" altLang="en-US" sz="2400"/>
              <a:t>modal dialog boxes</a:t>
            </a:r>
          </a:p>
          <a:p>
            <a:pPr lvl="1">
              <a:tabLst>
                <a:tab pos="1143000" algn="l"/>
                <a:tab pos="4572000" algn="l"/>
              </a:tabLst>
            </a:pPr>
            <a:r>
              <a:rPr lang="en-GB" altLang="en-US" sz="2000"/>
              <a:t>come and won’t go away!</a:t>
            </a:r>
          </a:p>
          <a:p>
            <a:pPr lvl="1">
              <a:tabLst>
                <a:tab pos="1143000" algn="l"/>
                <a:tab pos="4572000" algn="l"/>
              </a:tabLst>
            </a:pPr>
            <a:r>
              <a:rPr lang="en-GB" altLang="en-US" sz="2000"/>
              <a:t>good for errors, essential steps</a:t>
            </a:r>
          </a:p>
          <a:p>
            <a:pPr lvl="1">
              <a:tabLst>
                <a:tab pos="1143000" algn="l"/>
                <a:tab pos="4572000" algn="l"/>
              </a:tabLst>
            </a:pPr>
            <a:r>
              <a:rPr lang="en-GB" altLang="en-US" sz="2000"/>
              <a:t>but use with care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3CDB3492-B16D-0158-9D7E-F03EA5DE98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Error and repair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756D0CC7-3A64-567D-7C85-E93662F23E8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620000" cy="1905000"/>
          </a:xfrm>
        </p:spPr>
        <p:txBody>
          <a:bodyPr/>
          <a:lstStyle/>
          <a:p>
            <a:pPr marL="0" indent="0">
              <a:buFontTx/>
              <a:buChar char=" "/>
              <a:tabLst>
                <a:tab pos="381000" algn="l"/>
              </a:tabLst>
            </a:pPr>
            <a:r>
              <a:rPr lang="en-GB" altLang="en-US" sz="2400"/>
              <a:t>can’t always avoid errors …</a:t>
            </a:r>
            <a:br>
              <a:rPr lang="en-GB" altLang="en-US" sz="2400"/>
            </a:br>
            <a:r>
              <a:rPr lang="en-GB" altLang="en-US" sz="2400"/>
              <a:t>	… but we can put them right</a:t>
            </a:r>
          </a:p>
          <a:p>
            <a:pPr marL="0" indent="0">
              <a:buFontTx/>
              <a:buChar char=" "/>
              <a:tabLst>
                <a:tab pos="381000" algn="l"/>
              </a:tabLst>
            </a:pPr>
            <a:endParaRPr lang="en-GB" altLang="en-US" sz="1000"/>
          </a:p>
          <a:p>
            <a:pPr marL="0" indent="0">
              <a:buFontTx/>
              <a:buChar char=" "/>
              <a:tabLst>
                <a:tab pos="381000" algn="l"/>
              </a:tabLst>
            </a:pPr>
            <a:r>
              <a:rPr lang="en-GB" altLang="en-US" sz="2400"/>
              <a:t>make it easy to </a:t>
            </a:r>
            <a:r>
              <a:rPr lang="en-GB" altLang="en-US" sz="2400" i="1"/>
              <a:t>detect</a:t>
            </a:r>
            <a:r>
              <a:rPr lang="en-GB" altLang="en-US" sz="2400"/>
              <a:t> errors</a:t>
            </a:r>
            <a:br>
              <a:rPr lang="en-GB" altLang="en-US" sz="2400"/>
            </a:br>
            <a:r>
              <a:rPr lang="en-GB" altLang="en-US" sz="2400"/>
              <a:t>	… then the user can </a:t>
            </a:r>
            <a:r>
              <a:rPr lang="en-GB" altLang="en-US" sz="2400" i="1"/>
              <a:t>repair</a:t>
            </a:r>
            <a:r>
              <a:rPr lang="en-GB" altLang="en-US" sz="2400"/>
              <a:t> them</a:t>
            </a:r>
          </a:p>
        </p:txBody>
      </p:sp>
      <p:sp>
        <p:nvSpPr>
          <p:cNvPr id="128004" name="Rectangle 4">
            <a:extLst>
              <a:ext uri="{FF2B5EF4-FFF2-40B4-BE49-F238E27FC236}">
                <a16:creationId xmlns:a16="http://schemas.microsoft.com/office/drawing/2014/main" id="{9E12C3B7-55E4-822D-A67F-D83006B487B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3124200" y="4038600"/>
            <a:ext cx="5181600" cy="2514600"/>
          </a:xfrm>
          <a:ln w="28575">
            <a:solidFill>
              <a:schemeClr val="bg2"/>
            </a:solidFill>
            <a:miter lim="800000"/>
            <a:headEnd/>
            <a:tailEnd/>
          </a:ln>
        </p:spPr>
        <p:txBody>
          <a:bodyPr/>
          <a:lstStyle/>
          <a:p>
            <a:pPr>
              <a:buFontTx/>
              <a:buNone/>
            </a:pPr>
            <a:r>
              <a:rPr lang="en-GB" altLang="en-US" sz="1400"/>
              <a:t>hello, this is the Go Faster booking system</a:t>
            </a:r>
          </a:p>
          <a:p>
            <a:pPr>
              <a:buFontTx/>
              <a:buNone/>
            </a:pPr>
            <a:r>
              <a:rPr lang="en-GB" altLang="en-US" sz="1400"/>
              <a:t>what would you like?</a:t>
            </a:r>
          </a:p>
          <a:p>
            <a:pPr>
              <a:buFontTx/>
              <a:buNone/>
            </a:pPr>
            <a:r>
              <a:rPr lang="en-GB" altLang="en-US" sz="1400"/>
              <a:t>(user) </a:t>
            </a:r>
            <a:r>
              <a:rPr lang="en-GB" altLang="en-US" sz="1400" i="1"/>
              <a:t>I want to fly from New York to London</a:t>
            </a:r>
            <a:endParaRPr lang="en-GB" altLang="en-US" sz="1400"/>
          </a:p>
          <a:p>
            <a:pPr>
              <a:buFontTx/>
              <a:buNone/>
            </a:pPr>
            <a:r>
              <a:rPr lang="en-GB" altLang="en-US" sz="1400"/>
              <a:t>you want a ticket from New York to Boston</a:t>
            </a:r>
          </a:p>
          <a:p>
            <a:pPr>
              <a:buFontTx/>
              <a:buNone/>
            </a:pPr>
            <a:r>
              <a:rPr lang="en-GB" altLang="en-US" sz="1400"/>
              <a:t>(user) </a:t>
            </a:r>
            <a:r>
              <a:rPr lang="en-GB" altLang="en-US" sz="1400" i="1"/>
              <a:t>no</a:t>
            </a:r>
            <a:endParaRPr lang="en-GB" altLang="en-US" sz="1400"/>
          </a:p>
          <a:p>
            <a:pPr>
              <a:buFontTx/>
              <a:buNone/>
            </a:pPr>
            <a:r>
              <a:rPr lang="en-GB" altLang="en-US" sz="1400"/>
              <a:t>sorry, please confirm one at a time</a:t>
            </a:r>
          </a:p>
          <a:p>
            <a:pPr>
              <a:buFontTx/>
              <a:buNone/>
            </a:pPr>
            <a:r>
              <a:rPr lang="en-GB" altLang="en-US" sz="1400"/>
              <a:t>do you want to fly from New York</a:t>
            </a:r>
          </a:p>
          <a:p>
            <a:pPr>
              <a:buFontTx/>
              <a:buNone/>
            </a:pPr>
            <a:r>
              <a:rPr lang="en-GB" altLang="en-US" sz="1400"/>
              <a:t>(user) yes</a:t>
            </a:r>
          </a:p>
          <a:p>
            <a:pPr>
              <a:buFontTx/>
              <a:buNone/>
            </a:pPr>
            <a:r>
              <a:rPr lang="en-GB" altLang="en-US" sz="1400"/>
              <a:t>… … …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D81C2BC4-5C01-16D4-94AD-D1EBD8E69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Context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1994D663-6944-932B-EA51-E32B0CD73B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 sz="2400"/>
              <a:t>Interaction affected by social and organizational context</a:t>
            </a:r>
          </a:p>
          <a:p>
            <a:endParaRPr lang="en-GB" altLang="en-US" sz="1800"/>
          </a:p>
          <a:p>
            <a:r>
              <a:rPr lang="en-GB" altLang="en-US" sz="2400"/>
              <a:t>other people</a:t>
            </a:r>
          </a:p>
          <a:p>
            <a:pPr lvl="1"/>
            <a:r>
              <a:rPr lang="en-GB" altLang="en-US" sz="2000"/>
              <a:t>desire to impress, competition, fear of failure</a:t>
            </a:r>
          </a:p>
          <a:p>
            <a:r>
              <a:rPr lang="en-GB" altLang="en-US" sz="2400"/>
              <a:t>motivation</a:t>
            </a:r>
          </a:p>
          <a:p>
            <a:pPr lvl="1"/>
            <a:r>
              <a:rPr lang="en-GB" altLang="en-US" sz="2000"/>
              <a:t>fear, allegiance, ambition, self-satisfaction</a:t>
            </a:r>
          </a:p>
          <a:p>
            <a:r>
              <a:rPr lang="en-GB" altLang="en-US" sz="2400"/>
              <a:t>inadequate systems</a:t>
            </a:r>
          </a:p>
          <a:p>
            <a:pPr lvl="1"/>
            <a:r>
              <a:rPr lang="en-GB" altLang="en-US" sz="2000"/>
              <a:t>cause frustration and lack of motivation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CAB80D15-16D6-DC83-ABA4-03962BB76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Some terms of interaction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5C6A25A9-4291-FF9C-3366-B684F2C07F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400"/>
              <a:t>domain	</a:t>
            </a:r>
            <a:r>
              <a:rPr lang="en-GB" altLang="en-US" sz="2000"/>
              <a:t>– the area of work under study</a:t>
            </a:r>
            <a:endParaRPr lang="en-GB" altLang="en-US" sz="2400"/>
          </a:p>
          <a:p>
            <a:pPr lvl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000"/>
              <a:t>			</a:t>
            </a:r>
            <a:r>
              <a:rPr lang="en-GB" altLang="en-US" sz="1800"/>
              <a:t>e.g. graphic design</a:t>
            </a:r>
          </a:p>
          <a:p>
            <a:pPr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400"/>
              <a:t>goal	</a:t>
            </a:r>
            <a:r>
              <a:rPr lang="en-GB" altLang="en-US" sz="2000"/>
              <a:t>– what you want to achieve</a:t>
            </a:r>
            <a:endParaRPr lang="en-GB" altLang="en-US" sz="2400"/>
          </a:p>
          <a:p>
            <a:pPr lvl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000"/>
              <a:t>			</a:t>
            </a:r>
            <a:r>
              <a:rPr lang="en-GB" altLang="en-US" sz="1800"/>
              <a:t>e.g. create a solid red triangle</a:t>
            </a:r>
          </a:p>
          <a:p>
            <a:pPr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400"/>
              <a:t>task	</a:t>
            </a:r>
            <a:r>
              <a:rPr lang="en-GB" altLang="en-US" sz="2000"/>
              <a:t>– how you go about doing it</a:t>
            </a:r>
            <a:br>
              <a:rPr lang="en-GB" altLang="en-US" sz="2000"/>
            </a:br>
            <a:r>
              <a:rPr lang="en-GB" altLang="en-US" sz="2000"/>
              <a:t>	– ultimately in terms of operations or actions</a:t>
            </a:r>
          </a:p>
          <a:p>
            <a:pPr lvl="1"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000"/>
              <a:t>			</a:t>
            </a:r>
            <a:r>
              <a:rPr lang="en-GB" altLang="en-US" sz="1800"/>
              <a:t>e.g. … select fill tool, click over triangle</a:t>
            </a:r>
            <a:r>
              <a:rPr lang="en-GB" altLang="en-US" sz="2000"/>
              <a:t> </a:t>
            </a:r>
          </a:p>
          <a:p>
            <a:pPr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endParaRPr lang="en-GB" altLang="en-US" sz="1200"/>
          </a:p>
          <a:p>
            <a:pPr>
              <a:lnSpc>
                <a:spcPct val="90000"/>
              </a:lnSpc>
              <a:buFontTx/>
              <a:buNone/>
              <a:tabLst>
                <a:tab pos="1338263" algn="l"/>
                <a:tab pos="2282825" algn="l"/>
              </a:tabLst>
            </a:pPr>
            <a:r>
              <a:rPr lang="en-GB" altLang="en-US" sz="2400"/>
              <a:t>Note …</a:t>
            </a:r>
          </a:p>
          <a:p>
            <a:pPr lvl="1">
              <a:lnSpc>
                <a:spcPct val="90000"/>
              </a:lnSpc>
              <a:tabLst>
                <a:tab pos="1338263" algn="l"/>
                <a:tab pos="2282825" algn="l"/>
              </a:tabLst>
            </a:pPr>
            <a:r>
              <a:rPr lang="en-GB" altLang="en-US" sz="2000"/>
              <a:t>traditional interaction …</a:t>
            </a:r>
          </a:p>
          <a:p>
            <a:pPr lvl="1">
              <a:lnSpc>
                <a:spcPct val="90000"/>
              </a:lnSpc>
              <a:tabLst>
                <a:tab pos="1338263" algn="l"/>
                <a:tab pos="2282825" algn="l"/>
              </a:tabLst>
            </a:pPr>
            <a:r>
              <a:rPr lang="en-GB" altLang="en-US" sz="2000"/>
              <a:t>use of terms differs a lot especially task/goal !!!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>
            <a:extLst>
              <a:ext uri="{FF2B5EF4-FFF2-40B4-BE49-F238E27FC236}">
                <a16:creationId xmlns:a16="http://schemas.microsoft.com/office/drawing/2014/main" id="{AA8A51AC-7E78-4880-E523-2A3E92FD2C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 anchor="ctr"/>
          <a:lstStyle/>
          <a:p>
            <a:pPr algn="l"/>
            <a:r>
              <a:rPr lang="en-GB" altLang="en-US" sz="3600"/>
              <a:t>Experience, engagement and fun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252F2A65-A366-8D3C-DEA8-8E02324EEB6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en-GB" altLang="en-US" sz="2800"/>
              <a:t>designing experience</a:t>
            </a:r>
          </a:p>
          <a:p>
            <a:r>
              <a:rPr lang="en-GB" altLang="en-US" sz="2800"/>
              <a:t>physical engagement</a:t>
            </a:r>
          </a:p>
          <a:p>
            <a:r>
              <a:rPr lang="en-GB" altLang="en-US" sz="2800"/>
              <a:t>managing value</a:t>
            </a:r>
          </a:p>
        </p:txBody>
      </p:sp>
      <p:graphicFrame>
        <p:nvGraphicFramePr>
          <p:cNvPr id="133124" name="Object 4">
            <a:extLst>
              <a:ext uri="{FF2B5EF4-FFF2-40B4-BE49-F238E27FC236}">
                <a16:creationId xmlns:a16="http://schemas.microsoft.com/office/drawing/2014/main" id="{77E83294-2CD0-DDF1-502B-5902D2ACD8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382963"/>
          <a:ext cx="149860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7143750" imgH="7143750" progId="Word.Document.8">
                  <p:embed/>
                </p:oleObj>
              </mc:Choice>
              <mc:Fallback>
                <p:oleObj name="Document" r:id="rId2" imgW="7143750" imgH="714375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382963"/>
                        <a:ext cx="149860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7A4E91B7-44C9-AF00-E255-96EDC62997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Experience?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30AB938A-6571-7D39-943C-E3F871FE4E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000"/>
              <a:t>home, entertainment, shopping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not enough that people can use a system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they must want to use it!</a:t>
            </a:r>
          </a:p>
          <a:p>
            <a:pPr>
              <a:lnSpc>
                <a:spcPct val="90000"/>
              </a:lnSpc>
            </a:pPr>
            <a:endParaRPr lang="en-GB" altLang="en-US" sz="1200"/>
          </a:p>
          <a:p>
            <a:pPr>
              <a:lnSpc>
                <a:spcPct val="90000"/>
              </a:lnSpc>
            </a:pPr>
            <a:r>
              <a:rPr lang="en-GB" altLang="en-US" sz="2000"/>
              <a:t>psychology of experience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flow (Csikszentimihalyi)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balance between anxiety and boredom</a:t>
            </a:r>
          </a:p>
          <a:p>
            <a:pPr>
              <a:lnSpc>
                <a:spcPct val="90000"/>
              </a:lnSpc>
            </a:pPr>
            <a:endParaRPr lang="en-GB" altLang="en-US" sz="1200"/>
          </a:p>
          <a:p>
            <a:pPr>
              <a:lnSpc>
                <a:spcPct val="90000"/>
              </a:lnSpc>
            </a:pPr>
            <a:r>
              <a:rPr lang="en-GB" altLang="en-US" sz="2000"/>
              <a:t>education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zone of proximal development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things you can just do with help</a:t>
            </a:r>
          </a:p>
          <a:p>
            <a:pPr>
              <a:lnSpc>
                <a:spcPct val="90000"/>
              </a:lnSpc>
            </a:pPr>
            <a:endParaRPr lang="en-GB" altLang="en-US" sz="1200"/>
          </a:p>
          <a:p>
            <a:pPr>
              <a:lnSpc>
                <a:spcPct val="90000"/>
              </a:lnSpc>
            </a:pPr>
            <a:r>
              <a:rPr lang="en-GB" altLang="en-US" sz="2000"/>
              <a:t>wider ...</a:t>
            </a:r>
          </a:p>
          <a:p>
            <a:pPr lvl="1">
              <a:lnSpc>
                <a:spcPct val="90000"/>
              </a:lnSpc>
            </a:pPr>
            <a:r>
              <a:rPr lang="en-GB" altLang="en-US" sz="1800"/>
              <a:t>literary analysis, film studies, drama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735451C-B1AE-8570-C080-E7F100A2F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Designing experience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30E5D4A-3C2F-D1F7-A372-B5384FB2D4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real crackers</a:t>
            </a:r>
          </a:p>
          <a:p>
            <a:pPr lvl="1"/>
            <a:r>
              <a:rPr lang="en-GB" altLang="en-US"/>
              <a:t>cheap and cheerful!</a:t>
            </a:r>
          </a:p>
          <a:p>
            <a:pPr lvl="1"/>
            <a:r>
              <a:rPr lang="en-GB" altLang="en-US"/>
              <a:t>bad joke, plastic toy, paper hat </a:t>
            </a:r>
          </a:p>
          <a:p>
            <a:pPr lvl="1"/>
            <a:r>
              <a:rPr lang="en-GB" altLang="en-US"/>
              <a:t>pull and bang</a:t>
            </a:r>
          </a:p>
        </p:txBody>
      </p:sp>
      <p:pic>
        <p:nvPicPr>
          <p:cNvPr id="49156" name="Picture 4">
            <a:extLst>
              <a:ext uri="{FF2B5EF4-FFF2-40B4-BE49-F238E27FC236}">
                <a16:creationId xmlns:a16="http://schemas.microsoft.com/office/drawing/2014/main" id="{D6288207-AFD1-7016-0D01-D8D8387485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600200"/>
            <a:ext cx="28829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157" name="Picture 5">
            <a:extLst>
              <a:ext uri="{FF2B5EF4-FFF2-40B4-BE49-F238E27FC236}">
                <a16:creationId xmlns:a16="http://schemas.microsoft.com/office/drawing/2014/main" id="{E438295D-0DA1-A28F-7764-67CED5729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28829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69D2F43F-10C4-1211-865B-FF8AF7241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Designing experience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4B540C5-2FE5-4866-AE50-288BA88B5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virtual crackers</a:t>
            </a:r>
          </a:p>
          <a:p>
            <a:pPr lvl="1"/>
            <a:r>
              <a:rPr lang="en-GB" altLang="en-US"/>
              <a:t>cheap and cheerful</a:t>
            </a:r>
          </a:p>
          <a:p>
            <a:pPr lvl="1"/>
            <a:r>
              <a:rPr lang="en-GB" altLang="en-US"/>
              <a:t>bad joke, web toy, cut-out mask </a:t>
            </a:r>
          </a:p>
          <a:p>
            <a:pPr lvl="1"/>
            <a:r>
              <a:rPr lang="en-GB" altLang="en-US"/>
              <a:t>click and bang</a:t>
            </a:r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75280229-29B6-C9B5-15AB-87A17399A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900" y="1600200"/>
            <a:ext cx="28829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229" name="Picture 5">
            <a:extLst>
              <a:ext uri="{FF2B5EF4-FFF2-40B4-BE49-F238E27FC236}">
                <a16:creationId xmlns:a16="http://schemas.microsoft.com/office/drawing/2014/main" id="{FCDA5711-AD15-33C6-1AA9-409C6CD1E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00200"/>
            <a:ext cx="28829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779417B6-7822-9ACA-0112-78BDDD7B7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Designing experience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92614BE-B028-540D-D37B-D09EA8AE8F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4114800"/>
          </a:xfrm>
        </p:spPr>
        <p:txBody>
          <a:bodyPr/>
          <a:lstStyle/>
          <a:p>
            <a:endParaRPr lang="en-GB" altLang="en-US"/>
          </a:p>
          <a:p>
            <a:endParaRPr lang="en-GB" altLang="en-US"/>
          </a:p>
          <a:p>
            <a:r>
              <a:rPr lang="en-GB" altLang="en-US"/>
              <a:t>virtual crackers</a:t>
            </a:r>
          </a:p>
          <a:p>
            <a:pPr lvl="1"/>
            <a:r>
              <a:rPr lang="en-GB" altLang="en-US"/>
              <a:t>cheap and cheerful</a:t>
            </a:r>
          </a:p>
          <a:p>
            <a:pPr lvl="1"/>
            <a:r>
              <a:rPr lang="en-GB" altLang="en-US"/>
              <a:t>bad joke, web toy, cut-out mask </a:t>
            </a:r>
          </a:p>
          <a:p>
            <a:pPr lvl="1"/>
            <a:r>
              <a:rPr lang="en-GB" altLang="en-US"/>
              <a:t>click and bang</a:t>
            </a:r>
          </a:p>
        </p:txBody>
      </p:sp>
      <p:pic>
        <p:nvPicPr>
          <p:cNvPr id="54276" name="Picture 4">
            <a:extLst>
              <a:ext uri="{FF2B5EF4-FFF2-40B4-BE49-F238E27FC236}">
                <a16:creationId xmlns:a16="http://schemas.microsoft.com/office/drawing/2014/main" id="{26690550-1875-E32D-27A5-D07879FFEB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600200"/>
            <a:ext cx="28829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7" name="Picture 5">
            <a:extLst>
              <a:ext uri="{FF2B5EF4-FFF2-40B4-BE49-F238E27FC236}">
                <a16:creationId xmlns:a16="http://schemas.microsoft.com/office/drawing/2014/main" id="{10A4D3BC-E8CF-F1A5-B557-9391A7F4B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8100" y="1600200"/>
            <a:ext cx="2882900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8" name="Picture 6">
            <a:extLst>
              <a:ext uri="{FF2B5EF4-FFF2-40B4-BE49-F238E27FC236}">
                <a16:creationId xmlns:a16="http://schemas.microsoft.com/office/drawing/2014/main" id="{1B9576D9-20FE-928F-338F-181AFE5FB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37160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9" name="Picture 7">
            <a:hlinkClick r:id="" action="ppaction://media"/>
            <a:extLst>
              <a:ext uri="{FF2B5EF4-FFF2-40B4-BE49-F238E27FC236}">
                <a16:creationId xmlns:a16="http://schemas.microsoft.com/office/drawing/2014/main" id="{9562C3D6-95E9-E4A9-969C-6CD265B57840}"/>
              </a:ext>
            </a:extLst>
          </p:cNvPr>
          <p:cNvPicPr>
            <a:picLocks noChangeAspect="1" noChangeArrowheads="1"/>
          </p:cNvPicPr>
          <p:nvPr>
            <a:wavAudioFile r:embed="rId1" name="Embedded Sound 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0960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280" name="Rectangle 8">
            <a:extLst>
              <a:ext uri="{FF2B5EF4-FFF2-40B4-BE49-F238E27FC236}">
                <a16:creationId xmlns:a16="http://schemas.microsoft.com/office/drawing/2014/main" id="{FE464505-6223-1AD7-D46A-FF09198205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638800"/>
            <a:ext cx="10668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427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4279"/>
                </p:tgtEl>
              </p:cMediaNode>
            </p:audio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7EEB8EAA-47A2-7DFB-847D-0D8641F496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7772400" cy="1143000"/>
          </a:xfrm>
        </p:spPr>
        <p:txBody>
          <a:bodyPr/>
          <a:lstStyle/>
          <a:p>
            <a:r>
              <a:rPr lang="en-GB" altLang="en-US"/>
              <a:t>how crackers work</a:t>
            </a:r>
            <a:endParaRPr lang="en-GB" altLang="en-US">
              <a:solidFill>
                <a:schemeClr val="tx1"/>
              </a:solidFill>
              <a:latin typeface="Verdana" panose="020B0604030504040204" pitchFamily="34" charset="0"/>
            </a:endParaRPr>
          </a:p>
        </p:txBody>
      </p:sp>
      <p:grpSp>
        <p:nvGrpSpPr>
          <p:cNvPr id="56323" name="Group 3">
            <a:extLst>
              <a:ext uri="{FF2B5EF4-FFF2-40B4-BE49-F238E27FC236}">
                <a16:creationId xmlns:a16="http://schemas.microsoft.com/office/drawing/2014/main" id="{9CCEA423-F332-CD9F-43DB-E5352F23A387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1341438"/>
            <a:ext cx="2625725" cy="1447800"/>
            <a:chOff x="1296" y="749"/>
            <a:chExt cx="1654" cy="912"/>
          </a:xfrm>
        </p:grpSpPr>
        <p:grpSp>
          <p:nvGrpSpPr>
            <p:cNvPr id="56324" name="Group 4">
              <a:extLst>
                <a:ext uri="{FF2B5EF4-FFF2-40B4-BE49-F238E27FC236}">
                  <a16:creationId xmlns:a16="http://schemas.microsoft.com/office/drawing/2014/main" id="{8B2F528D-F889-5C3E-B927-FF7E610DBF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749"/>
              <a:ext cx="556" cy="615"/>
              <a:chOff x="662" y="2064"/>
              <a:chExt cx="556" cy="615"/>
            </a:xfrm>
          </p:grpSpPr>
          <p:pic>
            <p:nvPicPr>
              <p:cNvPr id="56325" name="Picture 5">
                <a:extLst>
                  <a:ext uri="{FF2B5EF4-FFF2-40B4-BE49-F238E27FC236}">
                    <a16:creationId xmlns:a16="http://schemas.microsoft.com/office/drawing/2014/main" id="{1E95CA35-661E-19BA-40E3-4BA142B234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" y="2064"/>
                <a:ext cx="424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326" name="Text Box 6">
                <a:extLst>
                  <a:ext uri="{FF2B5EF4-FFF2-40B4-BE49-F238E27FC236}">
                    <a16:creationId xmlns:a16="http://schemas.microsoft.com/office/drawing/2014/main" id="{6A67A0F8-58DD-810A-549B-87B20E1B6E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" y="2448"/>
                <a:ext cx="5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altLang="en-US" sz="1800">
                    <a:latin typeface="Arial" panose="020B0604020202020204" pitchFamily="34" charset="0"/>
                  </a:rPr>
                  <a:t>sender</a:t>
                </a:r>
              </a:p>
            </p:txBody>
          </p:sp>
        </p:grpSp>
        <p:sp>
          <p:nvSpPr>
            <p:cNvPr id="56327" name="Text Box 7">
              <a:extLst>
                <a:ext uri="{FF2B5EF4-FFF2-40B4-BE49-F238E27FC236}">
                  <a16:creationId xmlns:a16="http://schemas.microsoft.com/office/drawing/2014/main" id="{B20C79C1-E4BF-2284-2950-2933E8903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828"/>
              <a:ext cx="93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600">
                  <a:latin typeface="Arial" panose="020B0604020202020204" pitchFamily="34" charset="0"/>
                </a:rPr>
                <a:t>fill in web form</a:t>
              </a:r>
            </a:p>
          </p:txBody>
        </p:sp>
        <p:grpSp>
          <p:nvGrpSpPr>
            <p:cNvPr id="56328" name="Group 8">
              <a:extLst>
                <a:ext uri="{FF2B5EF4-FFF2-40B4-BE49-F238E27FC236}">
                  <a16:creationId xmlns:a16="http://schemas.microsoft.com/office/drawing/2014/main" id="{1D0788FE-F152-4E5D-78F2-B6F714841C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085"/>
              <a:ext cx="480" cy="576"/>
              <a:chOff x="1632" y="672"/>
              <a:chExt cx="480" cy="576"/>
            </a:xfrm>
          </p:grpSpPr>
          <p:sp>
            <p:nvSpPr>
              <p:cNvPr id="56329" name="AutoShape 9">
                <a:extLst>
                  <a:ext uri="{FF2B5EF4-FFF2-40B4-BE49-F238E27FC236}">
                    <a16:creationId xmlns:a16="http://schemas.microsoft.com/office/drawing/2014/main" id="{8ED5D406-2B87-7CF7-69E1-F10A14E310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672"/>
                <a:ext cx="480" cy="576"/>
              </a:xfrm>
              <a:prstGeom prst="foldedCorner">
                <a:avLst>
                  <a:gd name="adj" fmla="val 27083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altLang="en-US" sz="1200">
                  <a:latin typeface="Arial" panose="020B0604020202020204" pitchFamily="34" charset="0"/>
                </a:endParaRPr>
              </a:p>
              <a:p>
                <a:endParaRPr lang="en-GB" altLang="en-US" sz="1200">
                  <a:latin typeface="Arial" panose="020B0604020202020204" pitchFamily="34" charset="0"/>
                </a:endParaRPr>
              </a:p>
              <a:p>
                <a:r>
                  <a:rPr lang="en-GB" altLang="en-US" sz="1200">
                    <a:latin typeface="Arial" panose="020B0604020202020204" pitchFamily="34" charset="0"/>
                  </a:rPr>
                  <a:t>To: wxv</a:t>
                </a:r>
              </a:p>
              <a:p>
                <a:r>
                  <a:rPr lang="en-GB" altLang="en-US" sz="1200">
                    <a:latin typeface="Arial" panose="020B0604020202020204" pitchFamily="34" charset="0"/>
                  </a:rPr>
                  <a:t>From: ..</a:t>
                </a:r>
              </a:p>
            </p:txBody>
          </p:sp>
          <p:pic>
            <p:nvPicPr>
              <p:cNvPr id="56330" name="Picture 10">
                <a:extLst>
                  <a:ext uri="{FF2B5EF4-FFF2-40B4-BE49-F238E27FC236}">
                    <a16:creationId xmlns:a16="http://schemas.microsoft.com/office/drawing/2014/main" id="{C295BFE9-9EB8-107C-0FB5-B88FB86EB33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8" y="720"/>
                <a:ext cx="119" cy="1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6331" name="Picture 11">
                <a:extLst>
                  <a:ext uri="{FF2B5EF4-FFF2-40B4-BE49-F238E27FC236}">
                    <a16:creationId xmlns:a16="http://schemas.microsoft.com/office/drawing/2014/main" id="{DEF600A2-0FEE-3546-34A7-6FDD90ACC4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0" y="720"/>
                <a:ext cx="95" cy="1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56332" name="Group 12">
            <a:extLst>
              <a:ext uri="{FF2B5EF4-FFF2-40B4-BE49-F238E27FC236}">
                <a16:creationId xmlns:a16="http://schemas.microsoft.com/office/drawing/2014/main" id="{0952015F-4A3E-F8C1-8FD6-2DE66D765FF1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1341438"/>
            <a:ext cx="3790950" cy="1600200"/>
            <a:chOff x="2832" y="749"/>
            <a:chExt cx="2388" cy="1008"/>
          </a:xfrm>
        </p:grpSpPr>
        <p:sp>
          <p:nvSpPr>
            <p:cNvPr id="56333" name="Text Box 13">
              <a:extLst>
                <a:ext uri="{FF2B5EF4-FFF2-40B4-BE49-F238E27FC236}">
                  <a16:creationId xmlns:a16="http://schemas.microsoft.com/office/drawing/2014/main" id="{88F8ACB4-507C-CAEE-C255-47B5D409DC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0" y="1164"/>
              <a:ext cx="86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1600">
                  <a:latin typeface="Arial" panose="020B0604020202020204" pitchFamily="34" charset="0"/>
                </a:rPr>
                <a:t>receive email</a:t>
              </a:r>
            </a:p>
          </p:txBody>
        </p:sp>
        <p:grpSp>
          <p:nvGrpSpPr>
            <p:cNvPr id="56334" name="Group 14">
              <a:extLst>
                <a:ext uri="{FF2B5EF4-FFF2-40B4-BE49-F238E27FC236}">
                  <a16:creationId xmlns:a16="http://schemas.microsoft.com/office/drawing/2014/main" id="{B6C2BC01-B6CA-5161-A348-B6A873C749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749"/>
              <a:ext cx="2388" cy="1008"/>
              <a:chOff x="2832" y="749"/>
              <a:chExt cx="2388" cy="1008"/>
            </a:xfrm>
          </p:grpSpPr>
          <p:grpSp>
            <p:nvGrpSpPr>
              <p:cNvPr id="56335" name="Group 15">
                <a:extLst>
                  <a:ext uri="{FF2B5EF4-FFF2-40B4-BE49-F238E27FC236}">
                    <a16:creationId xmlns:a16="http://schemas.microsoft.com/office/drawing/2014/main" id="{784E4112-6F4C-FAD1-B90C-24FFF92D9C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60" y="749"/>
                <a:ext cx="660" cy="615"/>
                <a:chOff x="4636" y="2160"/>
                <a:chExt cx="660" cy="615"/>
              </a:xfrm>
            </p:grpSpPr>
            <p:pic>
              <p:nvPicPr>
                <p:cNvPr id="56336" name="Picture 16">
                  <a:extLst>
                    <a:ext uri="{FF2B5EF4-FFF2-40B4-BE49-F238E27FC236}">
                      <a16:creationId xmlns:a16="http://schemas.microsoft.com/office/drawing/2014/main" id="{94BDFD64-99BF-F553-5FB5-1E1368C5668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52" y="2160"/>
                  <a:ext cx="424" cy="42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56337" name="Text Box 17">
                  <a:extLst>
                    <a:ext uri="{FF2B5EF4-FFF2-40B4-BE49-F238E27FC236}">
                      <a16:creationId xmlns:a16="http://schemas.microsoft.com/office/drawing/2014/main" id="{621E558E-0CAD-9758-6558-144AA78363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36" y="2544"/>
                  <a:ext cx="660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GB" altLang="en-US" sz="1800">
                      <a:latin typeface="Arial" panose="020B0604020202020204" pitchFamily="34" charset="0"/>
                    </a:rPr>
                    <a:t>recipient</a:t>
                  </a:r>
                </a:p>
              </p:txBody>
            </p:sp>
          </p:grpSp>
          <p:grpSp>
            <p:nvGrpSpPr>
              <p:cNvPr id="56338" name="Group 18">
                <a:extLst>
                  <a:ext uri="{FF2B5EF4-FFF2-40B4-BE49-F238E27FC236}">
                    <a16:creationId xmlns:a16="http://schemas.microsoft.com/office/drawing/2014/main" id="{65421B0F-5016-4E40-AE5C-204590F60C6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52" y="1421"/>
                <a:ext cx="432" cy="336"/>
                <a:chOff x="2976" y="1152"/>
                <a:chExt cx="432" cy="336"/>
              </a:xfrm>
            </p:grpSpPr>
            <p:sp>
              <p:nvSpPr>
                <p:cNvPr id="56339" name="Rectangle 19">
                  <a:extLst>
                    <a:ext uri="{FF2B5EF4-FFF2-40B4-BE49-F238E27FC236}">
                      <a16:creationId xmlns:a16="http://schemas.microsoft.com/office/drawing/2014/main" id="{7FF2FC80-86A0-BEFF-5D29-B2906F8355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152"/>
                  <a:ext cx="432" cy="336"/>
                </a:xfrm>
                <a:prstGeom prst="rect">
                  <a:avLst/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6340" name="AutoShape 20">
                  <a:extLst>
                    <a:ext uri="{FF2B5EF4-FFF2-40B4-BE49-F238E27FC236}">
                      <a16:creationId xmlns:a16="http://schemas.microsoft.com/office/drawing/2014/main" id="{01B86F44-06EB-38DB-26F8-220FE537B3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248"/>
                  <a:ext cx="432" cy="24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6341" name="AutoShape 21">
                  <a:extLst>
                    <a:ext uri="{FF2B5EF4-FFF2-40B4-BE49-F238E27FC236}">
                      <a16:creationId xmlns:a16="http://schemas.microsoft.com/office/drawing/2014/main" id="{A5288F07-8DC1-1E6D-9A38-E016CD4D6B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976" y="1152"/>
                  <a:ext cx="432" cy="240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hlink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sp>
            <p:nvSpPr>
              <p:cNvPr id="56342" name="Line 22">
                <a:extLst>
                  <a:ext uri="{FF2B5EF4-FFF2-40B4-BE49-F238E27FC236}">
                    <a16:creationId xmlns:a16="http://schemas.microsoft.com/office/drawing/2014/main" id="{845E2DF5-4C93-ADC8-62BF-906A590C62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133"/>
                <a:ext cx="768" cy="192"/>
              </a:xfrm>
              <a:prstGeom prst="line">
                <a:avLst/>
              </a:prstGeom>
              <a:noFill/>
              <a:ln w="76200">
                <a:solidFill>
                  <a:srgbClr val="9900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</p:grpSp>
      <p:grpSp>
        <p:nvGrpSpPr>
          <p:cNvPr id="56343" name="Group 23">
            <a:extLst>
              <a:ext uri="{FF2B5EF4-FFF2-40B4-BE49-F238E27FC236}">
                <a16:creationId xmlns:a16="http://schemas.microsoft.com/office/drawing/2014/main" id="{48021E86-7063-9208-610C-F9EDDAF52235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2865438"/>
            <a:ext cx="1676400" cy="1524000"/>
            <a:chOff x="2976" y="1709"/>
            <a:chExt cx="1056" cy="960"/>
          </a:xfrm>
        </p:grpSpPr>
        <p:grpSp>
          <p:nvGrpSpPr>
            <p:cNvPr id="56344" name="Group 24">
              <a:extLst>
                <a:ext uri="{FF2B5EF4-FFF2-40B4-BE49-F238E27FC236}">
                  <a16:creationId xmlns:a16="http://schemas.microsoft.com/office/drawing/2014/main" id="{9AB1A721-69E1-3C97-BC1F-4E12B03EB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709"/>
              <a:ext cx="1056" cy="960"/>
              <a:chOff x="2976" y="1709"/>
              <a:chExt cx="1056" cy="960"/>
            </a:xfrm>
          </p:grpSpPr>
          <p:sp>
            <p:nvSpPr>
              <p:cNvPr id="56345" name="Text Box 25">
                <a:extLst>
                  <a:ext uri="{FF2B5EF4-FFF2-40B4-BE49-F238E27FC236}">
                    <a16:creationId xmlns:a16="http://schemas.microsoft.com/office/drawing/2014/main" id="{1160F632-CB48-2771-CCD4-9C52C51426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1757"/>
                <a:ext cx="66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altLang="en-US" sz="1600">
                    <a:latin typeface="Arial" panose="020B0604020202020204" pitchFamily="34" charset="0"/>
                  </a:rPr>
                  <a:t>closed</a:t>
                </a:r>
                <a:br>
                  <a:rPr lang="en-GB" altLang="en-US" sz="1600">
                    <a:latin typeface="Arial" panose="020B0604020202020204" pitchFamily="34" charset="0"/>
                  </a:rPr>
                </a:br>
                <a:r>
                  <a:rPr lang="en-GB" altLang="en-US" sz="1200">
                    <a:latin typeface="Arial" panose="020B0604020202020204" pitchFamily="34" charset="0"/>
                  </a:rPr>
                  <a:t>cracker page</a:t>
                </a:r>
                <a:endParaRPr lang="en-GB" altLang="en-US" sz="1600">
                  <a:latin typeface="Arial" panose="020B0604020202020204" pitchFamily="34" charset="0"/>
                </a:endParaRPr>
              </a:p>
            </p:txBody>
          </p:sp>
          <p:grpSp>
            <p:nvGrpSpPr>
              <p:cNvPr id="56346" name="Group 26">
                <a:extLst>
                  <a:ext uri="{FF2B5EF4-FFF2-40B4-BE49-F238E27FC236}">
                    <a16:creationId xmlns:a16="http://schemas.microsoft.com/office/drawing/2014/main" id="{5690DF1B-3077-D784-A029-8F45B5A5C2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16" y="2093"/>
                <a:ext cx="560" cy="576"/>
                <a:chOff x="2304" y="1968"/>
                <a:chExt cx="560" cy="576"/>
              </a:xfrm>
            </p:grpSpPr>
            <p:sp>
              <p:nvSpPr>
                <p:cNvPr id="56347" name="AutoShape 27">
                  <a:extLst>
                    <a:ext uri="{FF2B5EF4-FFF2-40B4-BE49-F238E27FC236}">
                      <a16:creationId xmlns:a16="http://schemas.microsoft.com/office/drawing/2014/main" id="{4809E0D9-20A4-A997-C420-7703E05BFD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1968"/>
                  <a:ext cx="560" cy="576"/>
                </a:xfrm>
                <a:prstGeom prst="foldedCorner">
                  <a:avLst>
                    <a:gd name="adj" fmla="val 2708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GB" altLang="en-US" sz="1600">
                    <a:latin typeface="Arial" panose="020B0604020202020204" pitchFamily="34" charset="0"/>
                  </a:endParaRPr>
                </a:p>
                <a:p>
                  <a:pPr algn="ctr"/>
                  <a:r>
                    <a:rPr lang="en-GB" altLang="en-US" sz="1200" b="1" u="sng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open</a:t>
                  </a:r>
                  <a:endParaRPr lang="en-GB" altLang="en-US" sz="1200">
                    <a:latin typeface="Arial" panose="020B0604020202020204" pitchFamily="34" charset="0"/>
                  </a:endParaRPr>
                </a:p>
                <a:p>
                  <a:pPr algn="ctr"/>
                  <a:endParaRPr lang="en-GB" altLang="en-US" sz="400">
                    <a:latin typeface="Arial" panose="020B0604020202020204" pitchFamily="34" charset="0"/>
                  </a:endParaRPr>
                </a:p>
                <a:p>
                  <a:pPr algn="ctr"/>
                  <a:r>
                    <a:rPr lang="en-GB" altLang="en-US" sz="1200">
                      <a:latin typeface="Arial" panose="020B0604020202020204" pitchFamily="34" charset="0"/>
                    </a:rPr>
                    <a:t>message</a:t>
                  </a:r>
                </a:p>
              </p:txBody>
            </p:sp>
            <p:pic>
              <p:nvPicPr>
                <p:cNvPr id="56348" name="Picture 28">
                  <a:extLst>
                    <a:ext uri="{FF2B5EF4-FFF2-40B4-BE49-F238E27FC236}">
                      <a16:creationId xmlns:a16="http://schemas.microsoft.com/office/drawing/2014/main" id="{D0036160-2A23-7685-8A44-B6990C40AED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352" y="2016"/>
                  <a:ext cx="480" cy="11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6349" name="Line 29">
                <a:extLst>
                  <a:ext uri="{FF2B5EF4-FFF2-40B4-BE49-F238E27FC236}">
                    <a16:creationId xmlns:a16="http://schemas.microsoft.com/office/drawing/2014/main" id="{F250D98B-0A52-16D9-229D-71364ACCA1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92" y="1709"/>
                <a:ext cx="240" cy="336"/>
              </a:xfrm>
              <a:prstGeom prst="line">
                <a:avLst/>
              </a:prstGeom>
              <a:noFill/>
              <a:ln w="76200">
                <a:solidFill>
                  <a:srgbClr val="990033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pic>
          <p:nvPicPr>
            <p:cNvPr id="56350" name="Picture 30">
              <a:extLst>
                <a:ext uri="{FF2B5EF4-FFF2-40B4-BE49-F238E27FC236}">
                  <a16:creationId xmlns:a16="http://schemas.microsoft.com/office/drawing/2014/main" id="{6C34DB60-2A5A-03E6-706F-9C5BA5ED48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1" y="2425"/>
              <a:ext cx="450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6351" name="AutoShape 31">
            <a:hlinkClick r:id="rId7" action="ppaction://hlinkfile" highlightClick="1"/>
            <a:extLst>
              <a:ext uri="{FF2B5EF4-FFF2-40B4-BE49-F238E27FC236}">
                <a16:creationId xmlns:a16="http://schemas.microsoft.com/office/drawing/2014/main" id="{7018FDC7-B984-FB20-7C10-CA64EB559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029200"/>
            <a:ext cx="228600" cy="304800"/>
          </a:xfrm>
          <a:prstGeom prst="actionButton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6352" name="Group 32">
            <a:extLst>
              <a:ext uri="{FF2B5EF4-FFF2-40B4-BE49-F238E27FC236}">
                <a16:creationId xmlns:a16="http://schemas.microsoft.com/office/drawing/2014/main" id="{8C55053D-A19A-D451-77C4-2907B0C7F7B2}"/>
              </a:ext>
            </a:extLst>
          </p:cNvPr>
          <p:cNvGrpSpPr>
            <a:grpSpLocks/>
          </p:cNvGrpSpPr>
          <p:nvPr/>
        </p:nvGrpSpPr>
        <p:grpSpPr bwMode="auto">
          <a:xfrm>
            <a:off x="5238750" y="3703638"/>
            <a:ext cx="2590800" cy="838200"/>
            <a:chOff x="3696" y="2285"/>
            <a:chExt cx="1632" cy="528"/>
          </a:xfrm>
        </p:grpSpPr>
        <p:sp>
          <p:nvSpPr>
            <p:cNvPr id="56353" name="Line 33">
              <a:extLst>
                <a:ext uri="{FF2B5EF4-FFF2-40B4-BE49-F238E27FC236}">
                  <a16:creationId xmlns:a16="http://schemas.microsoft.com/office/drawing/2014/main" id="{9B568B14-9E10-A5F6-3D47-E8EC153416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381"/>
              <a:ext cx="528" cy="432"/>
            </a:xfrm>
            <a:prstGeom prst="line">
              <a:avLst/>
            </a:prstGeom>
            <a:noFill/>
            <a:ln w="76200">
              <a:solidFill>
                <a:srgbClr val="9900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6354" name="Text Box 34">
              <a:extLst>
                <a:ext uri="{FF2B5EF4-FFF2-40B4-BE49-F238E27FC236}">
                  <a16:creationId xmlns:a16="http://schemas.microsoft.com/office/drawing/2014/main" id="{7F38A7C3-3E3B-4135-E1C3-47B798D1F9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4" y="2285"/>
              <a:ext cx="1064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/>
              <a:r>
                <a:rPr lang="en-GB" altLang="en-US" sz="1600">
                  <a:latin typeface="Arial" panose="020B0604020202020204" pitchFamily="34" charset="0"/>
                </a:rPr>
                <a:t>recipient clicks</a:t>
              </a:r>
            </a:p>
            <a:p>
              <a:pPr algn="r"/>
              <a:r>
                <a:rPr lang="en-GB" altLang="en-US" sz="1600">
                  <a:latin typeface="Arial" panose="020B0604020202020204" pitchFamily="34" charset="0"/>
                </a:rPr>
                <a:t>cracker opens ...</a:t>
              </a:r>
            </a:p>
            <a:p>
              <a:pPr algn="r"/>
              <a:r>
                <a:rPr lang="en-GB" altLang="en-US" sz="1600">
                  <a:latin typeface="Arial" panose="020B0604020202020204" pitchFamily="34" charset="0"/>
                </a:rPr>
                <a:t>very slowly</a:t>
              </a:r>
            </a:p>
          </p:txBody>
        </p:sp>
      </p:grpSp>
      <p:grpSp>
        <p:nvGrpSpPr>
          <p:cNvPr id="56355" name="Group 35">
            <a:extLst>
              <a:ext uri="{FF2B5EF4-FFF2-40B4-BE49-F238E27FC236}">
                <a16:creationId xmlns:a16="http://schemas.microsoft.com/office/drawing/2014/main" id="{242D6E42-3A78-DE55-B79F-5EFD8E4D712F}"/>
              </a:ext>
            </a:extLst>
          </p:cNvPr>
          <p:cNvGrpSpPr>
            <a:grpSpLocks/>
          </p:cNvGrpSpPr>
          <p:nvPr/>
        </p:nvGrpSpPr>
        <p:grpSpPr bwMode="auto">
          <a:xfrm>
            <a:off x="4495800" y="4541838"/>
            <a:ext cx="2841625" cy="2163762"/>
            <a:chOff x="3216" y="2765"/>
            <a:chExt cx="1790" cy="1363"/>
          </a:xfrm>
        </p:grpSpPr>
        <p:grpSp>
          <p:nvGrpSpPr>
            <p:cNvPr id="56356" name="Group 36">
              <a:extLst>
                <a:ext uri="{FF2B5EF4-FFF2-40B4-BE49-F238E27FC236}">
                  <a16:creationId xmlns:a16="http://schemas.microsoft.com/office/drawing/2014/main" id="{EA007119-AB0F-21B7-1122-CF77B51177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861"/>
              <a:ext cx="1649" cy="1267"/>
              <a:chOff x="3264" y="2861"/>
              <a:chExt cx="1649" cy="1267"/>
            </a:xfrm>
          </p:grpSpPr>
          <p:pic>
            <p:nvPicPr>
              <p:cNvPr id="56357" name="Picture 37">
                <a:extLst>
                  <a:ext uri="{FF2B5EF4-FFF2-40B4-BE49-F238E27FC236}">
                    <a16:creationId xmlns:a16="http://schemas.microsoft.com/office/drawing/2014/main" id="{99ABE5B8-43B4-EE1B-6320-7A2EE892DF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4" y="3677"/>
                <a:ext cx="449" cy="451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6358" name="Picture 38">
                <a:extLst>
                  <a:ext uri="{FF2B5EF4-FFF2-40B4-BE49-F238E27FC236}">
                    <a16:creationId xmlns:a16="http://schemas.microsoft.com/office/drawing/2014/main" id="{6BCD57E4-0DC5-1E0E-F3BE-F4ED3B7EB8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3264" y="3677"/>
                <a:ext cx="886" cy="37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pSp>
            <p:nvGrpSpPr>
              <p:cNvPr id="56359" name="Group 39">
                <a:extLst>
                  <a:ext uri="{FF2B5EF4-FFF2-40B4-BE49-F238E27FC236}">
                    <a16:creationId xmlns:a16="http://schemas.microsoft.com/office/drawing/2014/main" id="{617A5BAA-4C9B-CDEA-26BD-8F6DB5C0BE5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88" y="2861"/>
                <a:ext cx="560" cy="576"/>
                <a:chOff x="3648" y="1872"/>
                <a:chExt cx="560" cy="576"/>
              </a:xfrm>
            </p:grpSpPr>
            <p:sp>
              <p:nvSpPr>
                <p:cNvPr id="56360" name="AutoShape 40">
                  <a:extLst>
                    <a:ext uri="{FF2B5EF4-FFF2-40B4-BE49-F238E27FC236}">
                      <a16:creationId xmlns:a16="http://schemas.microsoft.com/office/drawing/2014/main" id="{17D43078-2ACC-B33C-1338-2997AEC459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48" y="1872"/>
                  <a:ext cx="560" cy="576"/>
                </a:xfrm>
                <a:prstGeom prst="foldedCorner">
                  <a:avLst>
                    <a:gd name="adj" fmla="val 27083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endParaRPr lang="en-GB" altLang="en-US" sz="1600">
                    <a:latin typeface="Arial" panose="020B0604020202020204" pitchFamily="34" charset="0"/>
                  </a:endParaRPr>
                </a:p>
                <a:p>
                  <a:pPr algn="ctr"/>
                  <a:endParaRPr lang="en-GB" altLang="en-US" sz="400">
                    <a:latin typeface="Arial" panose="020B0604020202020204" pitchFamily="34" charset="0"/>
                  </a:endParaRPr>
                </a:p>
                <a:p>
                  <a:pPr algn="ctr"/>
                  <a:endParaRPr lang="en-GB" altLang="en-US" sz="400">
                    <a:latin typeface="Arial" panose="020B0604020202020204" pitchFamily="34" charset="0"/>
                  </a:endParaRPr>
                </a:p>
                <a:p>
                  <a:pPr algn="ctr"/>
                  <a:r>
                    <a:rPr lang="en-GB" altLang="en-US" sz="1200">
                      <a:latin typeface="Arial" panose="020B0604020202020204" pitchFamily="34" charset="0"/>
                    </a:rPr>
                    <a:t>joke</a:t>
                  </a:r>
                </a:p>
                <a:p>
                  <a:pPr algn="ctr"/>
                  <a:r>
                    <a:rPr lang="en-GB" altLang="en-US" sz="1200" u="sng">
                      <a:solidFill>
                        <a:schemeClr val="accent2"/>
                      </a:solidFill>
                      <a:latin typeface="Arial" panose="020B0604020202020204" pitchFamily="34" charset="0"/>
                    </a:rPr>
                    <a:t>links</a:t>
                  </a:r>
                  <a:endParaRPr lang="en-GB" altLang="en-US" sz="1200">
                    <a:latin typeface="Arial" panose="020B0604020202020204" pitchFamily="34" charset="0"/>
                  </a:endParaRPr>
                </a:p>
              </p:txBody>
            </p:sp>
            <p:pic>
              <p:nvPicPr>
                <p:cNvPr id="56361" name="Picture 41">
                  <a:extLst>
                    <a:ext uri="{FF2B5EF4-FFF2-40B4-BE49-F238E27FC236}">
                      <a16:creationId xmlns:a16="http://schemas.microsoft.com/office/drawing/2014/main" id="{E188D405-214C-2594-C495-AC7602C3BF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664" y="1968"/>
                  <a:ext cx="528" cy="123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56362" name="Line 42">
                <a:extLst>
                  <a:ext uri="{FF2B5EF4-FFF2-40B4-BE49-F238E27FC236}">
                    <a16:creationId xmlns:a16="http://schemas.microsoft.com/office/drawing/2014/main" id="{A0EB9027-6078-0B20-2A09-002E7811D4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40" y="3341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63" name="Line 43">
                <a:extLst>
                  <a:ext uri="{FF2B5EF4-FFF2-40B4-BE49-F238E27FC236}">
                    <a16:creationId xmlns:a16="http://schemas.microsoft.com/office/drawing/2014/main" id="{4DD7085F-46B9-813D-F6C9-6AFD14136C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3341"/>
                <a:ext cx="240" cy="288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56364" name="Text Box 44">
              <a:extLst>
                <a:ext uri="{FF2B5EF4-FFF2-40B4-BE49-F238E27FC236}">
                  <a16:creationId xmlns:a16="http://schemas.microsoft.com/office/drawing/2014/main" id="{EBEC3678-DE16-47E9-10A0-4F44F3F3F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765"/>
              <a:ext cx="66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>
                  <a:latin typeface="Arial" panose="020B0604020202020204" pitchFamily="34" charset="0"/>
                </a:rPr>
                <a:t>open</a:t>
              </a:r>
              <a:br>
                <a:rPr lang="en-GB" altLang="en-US" sz="1600">
                  <a:latin typeface="Arial" panose="020B0604020202020204" pitchFamily="34" charset="0"/>
                </a:rPr>
              </a:br>
              <a:r>
                <a:rPr lang="en-GB" altLang="en-US" sz="1200">
                  <a:latin typeface="Arial" panose="020B0604020202020204" pitchFamily="34" charset="0"/>
                </a:rPr>
                <a:t>cracker page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6365" name="Text Box 45">
              <a:extLst>
                <a:ext uri="{FF2B5EF4-FFF2-40B4-BE49-F238E27FC236}">
                  <a16:creationId xmlns:a16="http://schemas.microsoft.com/office/drawing/2014/main" id="{13CE8D04-D6F7-3025-7183-2452698D5F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485"/>
              <a:ext cx="44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web toy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56366" name="Text Box 46">
              <a:extLst>
                <a:ext uri="{FF2B5EF4-FFF2-40B4-BE49-F238E27FC236}">
                  <a16:creationId xmlns:a16="http://schemas.microsoft.com/office/drawing/2014/main" id="{0007F06E-D092-3274-22FA-5E0E430A8E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9" y="3533"/>
              <a:ext cx="34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200">
                  <a:latin typeface="Arial" panose="020B0604020202020204" pitchFamily="34" charset="0"/>
                </a:rPr>
                <a:t>mask</a:t>
              </a:r>
              <a:endParaRPr lang="en-GB" altLang="en-US" sz="1600">
                <a:latin typeface="Arial" panose="020B0604020202020204" pitchFamily="34" charset="0"/>
              </a:endParaRPr>
            </a:p>
          </p:txBody>
        </p:sp>
      </p:grpSp>
      <p:sp>
        <p:nvSpPr>
          <p:cNvPr id="56367" name="AutoShape 47">
            <a:hlinkClick r:id="rId11" action="ppaction://hlinkfile" highlightClick="1"/>
            <a:extLst>
              <a:ext uri="{FF2B5EF4-FFF2-40B4-BE49-F238E27FC236}">
                <a16:creationId xmlns:a16="http://schemas.microsoft.com/office/drawing/2014/main" id="{7718C554-704E-38F6-63AC-4676EF26F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486400"/>
            <a:ext cx="228600" cy="304800"/>
          </a:xfrm>
          <a:prstGeom prst="actionButton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6368" name="AutoShape 48">
            <a:hlinkClick r:id="rId12" action="ppaction://hlinkfile" highlightClick="1"/>
            <a:extLst>
              <a:ext uri="{FF2B5EF4-FFF2-40B4-BE49-F238E27FC236}">
                <a16:creationId xmlns:a16="http://schemas.microsoft.com/office/drawing/2014/main" id="{969CB2CA-D16E-0185-DAE8-3BCA4EBBC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5943600"/>
            <a:ext cx="228600" cy="304800"/>
          </a:xfrm>
          <a:prstGeom prst="actionButton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56369" name="AutoShape 49">
            <a:hlinkClick r:id="rId13" action="ppaction://hlinkfile" highlightClick="1"/>
            <a:extLst>
              <a:ext uri="{FF2B5EF4-FFF2-40B4-BE49-F238E27FC236}">
                <a16:creationId xmlns:a16="http://schemas.microsoft.com/office/drawing/2014/main" id="{E3B88D8F-851A-E427-A0F7-95E8D90D5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9200" y="6400800"/>
            <a:ext cx="228600" cy="304800"/>
          </a:xfrm>
          <a:prstGeom prst="actionButtonDocumen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6370" name="Group 50">
            <a:extLst>
              <a:ext uri="{FF2B5EF4-FFF2-40B4-BE49-F238E27FC236}">
                <a16:creationId xmlns:a16="http://schemas.microsoft.com/office/drawing/2014/main" id="{C5C27CEE-8852-B136-0B01-7285D5A3BFFE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3779838"/>
            <a:ext cx="3733800" cy="1600200"/>
            <a:chOff x="1344" y="2285"/>
            <a:chExt cx="2352" cy="1008"/>
          </a:xfrm>
        </p:grpSpPr>
        <p:grpSp>
          <p:nvGrpSpPr>
            <p:cNvPr id="56371" name="Group 51">
              <a:extLst>
                <a:ext uri="{FF2B5EF4-FFF2-40B4-BE49-F238E27FC236}">
                  <a16:creationId xmlns:a16="http://schemas.microsoft.com/office/drawing/2014/main" id="{081E1025-E05D-728D-E915-BD29D961CB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621"/>
              <a:ext cx="556" cy="615"/>
              <a:chOff x="662" y="2064"/>
              <a:chExt cx="556" cy="615"/>
            </a:xfrm>
          </p:grpSpPr>
          <p:pic>
            <p:nvPicPr>
              <p:cNvPr id="56372" name="Picture 52">
                <a:extLst>
                  <a:ext uri="{FF2B5EF4-FFF2-40B4-BE49-F238E27FC236}">
                    <a16:creationId xmlns:a16="http://schemas.microsoft.com/office/drawing/2014/main" id="{34512B1E-951F-090C-B25D-60E3A9864F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" y="2064"/>
                <a:ext cx="424" cy="42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56373" name="Text Box 53">
                <a:extLst>
                  <a:ext uri="{FF2B5EF4-FFF2-40B4-BE49-F238E27FC236}">
                    <a16:creationId xmlns:a16="http://schemas.microsoft.com/office/drawing/2014/main" id="{16EF4666-5A5A-6444-4584-55A121473C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" y="2448"/>
                <a:ext cx="55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altLang="en-US" sz="1800">
                    <a:latin typeface="Arial" panose="020B0604020202020204" pitchFamily="34" charset="0"/>
                  </a:rPr>
                  <a:t>sender</a:t>
                </a:r>
              </a:p>
            </p:txBody>
          </p:sp>
        </p:grpSp>
        <p:sp>
          <p:nvSpPr>
            <p:cNvPr id="56374" name="Line 54">
              <a:extLst>
                <a:ext uri="{FF2B5EF4-FFF2-40B4-BE49-F238E27FC236}">
                  <a16:creationId xmlns:a16="http://schemas.microsoft.com/office/drawing/2014/main" id="{81C7C07C-55C7-5A34-83D1-592EE35D83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2429"/>
              <a:ext cx="1104" cy="384"/>
            </a:xfrm>
            <a:prstGeom prst="line">
              <a:avLst/>
            </a:prstGeom>
            <a:noFill/>
            <a:ln w="76200">
              <a:solidFill>
                <a:srgbClr val="990033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6375" name="Line 55">
              <a:extLst>
                <a:ext uri="{FF2B5EF4-FFF2-40B4-BE49-F238E27FC236}">
                  <a16:creationId xmlns:a16="http://schemas.microsoft.com/office/drawing/2014/main" id="{8FF66D1A-4F75-E2D0-8244-72347D105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957"/>
              <a:ext cx="1728" cy="336"/>
            </a:xfrm>
            <a:prstGeom prst="line">
              <a:avLst/>
            </a:prstGeom>
            <a:noFill/>
            <a:ln w="76200">
              <a:solidFill>
                <a:srgbClr val="990033"/>
              </a:solidFill>
              <a:prstDash val="sysDot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6376" name="Text Box 56">
              <a:extLst>
                <a:ext uri="{FF2B5EF4-FFF2-40B4-BE49-F238E27FC236}">
                  <a16:creationId xmlns:a16="http://schemas.microsoft.com/office/drawing/2014/main" id="{DB7C6AB7-1257-79A1-11E6-930D7B0414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285"/>
              <a:ext cx="61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GB" altLang="en-US" sz="1600">
                  <a:latin typeface="Arial" panose="020B0604020202020204" pitchFamily="34" charset="0"/>
                </a:rPr>
                <a:t>watches</a:t>
              </a:r>
            </a:p>
            <a:p>
              <a:pPr algn="ctr"/>
              <a:r>
                <a:rPr lang="en-GB" altLang="en-US" sz="1600">
                  <a:latin typeface="Arial" panose="020B0604020202020204" pitchFamily="34" charset="0"/>
                </a:rPr>
                <a:t>progress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0" fill="hold"/>
                                        <p:tgtEl>
                                          <p:spTgt spid="56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0" fill="hold"/>
                                        <p:tgtEl>
                                          <p:spTgt spid="56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045F5745-48EA-F246-F0C7-F215BDB310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The crackers experience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E8C7EF18-4952-9B14-E6E0-FECD9E0C0B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>
              <a:lnSpc>
                <a:spcPct val="90000"/>
              </a:lnSpc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400" b="1"/>
              <a:t>		</a:t>
            </a:r>
            <a:r>
              <a:rPr lang="en-GB" altLang="en-US" sz="1600" b="1"/>
              <a:t>real cracker	virtual cracker	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Surface elements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	design	cheap and cheerful	simple page/graphics	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	play	plastic toy and joke	web toy and joke	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	dressing up	paper hat	mask to cut out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Experienced effects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	shared	offered to another	sent by email message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	co-experience	pulled together	sender can't see content 			until opened by recipient	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	excitement	cultural connotations	recruited expectation	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	hiddenness	contents inside	first page - no contents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	suspense	pulling cracker	slow ... page change	</a:t>
            </a:r>
          </a:p>
          <a:p>
            <a:pPr marL="190500" indent="-190500">
              <a:lnSpc>
                <a:spcPct val="90000"/>
              </a:lnSpc>
              <a:spcBef>
                <a:spcPct val="40000"/>
              </a:spcBef>
              <a:buFontTx/>
              <a:buChar char=" "/>
              <a:tabLst>
                <a:tab pos="482600" algn="l"/>
                <a:tab pos="2197100" algn="l"/>
                <a:tab pos="4762500" algn="l"/>
              </a:tabLst>
            </a:pPr>
            <a:r>
              <a:rPr lang="en-GB" altLang="en-US" sz="1600"/>
              <a:t>	surprise	bang (when it works)	WAV file (when it works)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D9140B89-6866-9343-BE5C-6367D13F7D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Physical design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C7116EF8-1D62-DFBD-65C4-DF4029E955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many constraints:</a:t>
            </a:r>
          </a:p>
          <a:p>
            <a:pPr lvl="1"/>
            <a:r>
              <a:rPr lang="en-GB" altLang="en-US"/>
              <a:t>ergonomic  –  </a:t>
            </a:r>
            <a:r>
              <a:rPr lang="en-GB" altLang="en-US" sz="2000"/>
              <a:t>minimum button size</a:t>
            </a:r>
            <a:endParaRPr lang="en-GB" altLang="en-US"/>
          </a:p>
          <a:p>
            <a:pPr lvl="1"/>
            <a:r>
              <a:rPr lang="en-GB" altLang="en-US"/>
              <a:t>physical  –  </a:t>
            </a:r>
            <a:r>
              <a:rPr lang="en-GB" altLang="en-US" sz="2000"/>
              <a:t>high-voltage switches are big</a:t>
            </a:r>
          </a:p>
          <a:p>
            <a:pPr lvl="1"/>
            <a:r>
              <a:rPr lang="en-GB" altLang="en-US"/>
              <a:t>legal and safety  –  </a:t>
            </a:r>
            <a:r>
              <a:rPr lang="en-GB" altLang="en-US" sz="2000"/>
              <a:t>high cooker controls</a:t>
            </a:r>
            <a:endParaRPr lang="en-GB" altLang="en-US"/>
          </a:p>
          <a:p>
            <a:pPr lvl="1"/>
            <a:r>
              <a:rPr lang="en-GB" altLang="en-US"/>
              <a:t>context and environment  –  </a:t>
            </a:r>
            <a:r>
              <a:rPr lang="en-GB" altLang="en-US" sz="2000"/>
              <a:t>easy to clean</a:t>
            </a:r>
            <a:endParaRPr lang="en-GB" altLang="en-US"/>
          </a:p>
          <a:p>
            <a:pPr lvl="1"/>
            <a:r>
              <a:rPr lang="en-GB" altLang="en-US"/>
              <a:t>aesthetic  –  </a:t>
            </a:r>
            <a:r>
              <a:rPr lang="en-GB" altLang="en-US" sz="2000"/>
              <a:t>must look good</a:t>
            </a:r>
            <a:endParaRPr lang="en-GB" altLang="en-US"/>
          </a:p>
          <a:p>
            <a:pPr lvl="1"/>
            <a:r>
              <a:rPr lang="en-GB" altLang="en-US"/>
              <a:t>economic  – … </a:t>
            </a:r>
            <a:r>
              <a:rPr lang="en-GB" altLang="en-US" sz="2000"/>
              <a:t>and not cost too much!</a:t>
            </a:r>
            <a:endParaRPr lang="en-GB" alt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D90912FA-874A-D1F3-B887-B5C8183070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Design trade-offs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B7CE588B-40B8-0331-A57F-34516F4A9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190500" indent="-190500">
              <a:buFontTx/>
              <a:buNone/>
            </a:pPr>
            <a:r>
              <a:rPr lang="en-GB" altLang="en-US" sz="2400"/>
              <a:t>constraints are contradictory … need trade-offs</a:t>
            </a:r>
          </a:p>
          <a:p>
            <a:pPr marL="190500" indent="-190500"/>
            <a:endParaRPr lang="en-GB" altLang="en-US" sz="1000"/>
          </a:p>
          <a:p>
            <a:pPr marL="190500" indent="-190500">
              <a:buFontTx/>
              <a:buNone/>
            </a:pPr>
            <a:r>
              <a:rPr lang="en-GB" altLang="en-US" sz="2000"/>
              <a:t>within categories:</a:t>
            </a:r>
          </a:p>
          <a:p>
            <a:pPr marL="565150" lvl="1" indent="-184150">
              <a:buFontTx/>
              <a:buChar char=" "/>
            </a:pPr>
            <a:r>
              <a:rPr lang="en-GB" altLang="en-US" sz="2000"/>
              <a:t>e.g. safety – cooker controls</a:t>
            </a:r>
          </a:p>
          <a:p>
            <a:pPr marL="946150" lvl="2" indent="-190500">
              <a:buFontTx/>
              <a:buChar char=" "/>
            </a:pPr>
            <a:r>
              <a:rPr lang="en-GB" altLang="en-US" sz="1800"/>
              <a:t>front panel  –  safer for adult</a:t>
            </a:r>
          </a:p>
          <a:p>
            <a:pPr marL="946150" lvl="2" indent="-190500">
              <a:buFontTx/>
              <a:buChar char=" "/>
            </a:pPr>
            <a:r>
              <a:rPr lang="en-GB" altLang="en-US" sz="1800"/>
              <a:t>rear panel  – safer for child </a:t>
            </a:r>
          </a:p>
          <a:p>
            <a:pPr marL="190500" indent="-190500">
              <a:buFontTx/>
              <a:buNone/>
            </a:pPr>
            <a:endParaRPr lang="en-GB" altLang="en-US" sz="1200"/>
          </a:p>
          <a:p>
            <a:pPr marL="190500" indent="-190500">
              <a:buFontTx/>
              <a:buNone/>
            </a:pPr>
            <a:r>
              <a:rPr lang="en-GB" altLang="en-US" sz="2000"/>
              <a:t>between categories</a:t>
            </a:r>
          </a:p>
          <a:p>
            <a:pPr marL="565150" lvl="1" indent="-184150">
              <a:buFontTx/>
              <a:buChar char=" "/>
            </a:pPr>
            <a:r>
              <a:rPr lang="en-GB" altLang="en-US" sz="2000"/>
              <a:t>e.g. ergonomics vs. physical – MiniDisc remote</a:t>
            </a:r>
          </a:p>
          <a:p>
            <a:pPr marL="946150" lvl="2" indent="-190500">
              <a:buFontTx/>
              <a:buChar char=" "/>
            </a:pPr>
            <a:r>
              <a:rPr lang="en-GB" altLang="en-US" sz="1800"/>
              <a:t>ergonomics  –  controls need to be bigger</a:t>
            </a:r>
          </a:p>
          <a:p>
            <a:pPr marL="946150" lvl="2" indent="-190500">
              <a:buFontTx/>
              <a:buChar char=" "/>
            </a:pPr>
            <a:r>
              <a:rPr lang="en-GB" altLang="en-US" sz="1800"/>
              <a:t>physical – no room!</a:t>
            </a:r>
          </a:p>
          <a:p>
            <a:pPr marL="946150" lvl="2" indent="-190500">
              <a:buFontTx/>
              <a:buChar char=" "/>
            </a:pPr>
            <a:r>
              <a:rPr lang="en-GB" altLang="en-US" sz="1800"/>
              <a:t>solution –  multifunction controls &amp; reduced functionality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7C30C0CA-3329-7080-F996-B8C984F74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Fluidity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3C22D81-9BCB-0375-8265-483BD1035E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625600" algn="l"/>
              </a:tabLst>
            </a:pPr>
            <a:r>
              <a:rPr lang="en-GB" altLang="en-US"/>
              <a:t>do external physical aspects reflect logical effect?</a:t>
            </a:r>
          </a:p>
          <a:p>
            <a:pPr lvl="1">
              <a:tabLst>
                <a:tab pos="1625600" algn="l"/>
              </a:tabLst>
            </a:pPr>
            <a:r>
              <a:rPr lang="en-GB" altLang="en-US"/>
              <a:t>related to affordance (chap 5)</a:t>
            </a:r>
          </a:p>
          <a:p>
            <a:pPr lvl="1">
              <a:buFontTx/>
              <a:buNone/>
              <a:tabLst>
                <a:tab pos="1625600" algn="l"/>
              </a:tabLst>
            </a:pPr>
            <a:endParaRPr lang="en-GB" altLang="en-US"/>
          </a:p>
          <a:p>
            <a:pPr lvl="1">
              <a:buFontTx/>
              <a:buNone/>
              <a:tabLst>
                <a:tab pos="1625600" algn="l"/>
              </a:tabLst>
            </a:pPr>
            <a:r>
              <a:rPr lang="en-GB" altLang="en-US"/>
              <a:t>logical state revealed in physical state?</a:t>
            </a:r>
          </a:p>
          <a:p>
            <a:pPr lvl="3">
              <a:buFontTx/>
              <a:buNone/>
              <a:tabLst>
                <a:tab pos="1625600" algn="l"/>
              </a:tabLst>
            </a:pPr>
            <a:r>
              <a:rPr lang="en-GB" altLang="en-US"/>
              <a:t>e.g. on/off buttons</a:t>
            </a:r>
          </a:p>
          <a:p>
            <a:pPr lvl="1">
              <a:buFontTx/>
              <a:buNone/>
              <a:tabLst>
                <a:tab pos="1625600" algn="l"/>
              </a:tabLst>
            </a:pPr>
            <a:endParaRPr lang="en-GB" altLang="en-US"/>
          </a:p>
          <a:p>
            <a:pPr lvl="1">
              <a:buFontTx/>
              <a:buNone/>
              <a:tabLst>
                <a:tab pos="1625600" algn="l"/>
              </a:tabLst>
            </a:pPr>
            <a:r>
              <a:rPr lang="en-GB" altLang="en-US"/>
              <a:t>inverse actions inverse effects?</a:t>
            </a:r>
          </a:p>
          <a:p>
            <a:pPr lvl="3">
              <a:buFontTx/>
              <a:buNone/>
              <a:tabLst>
                <a:tab pos="1625600" algn="l"/>
              </a:tabLst>
            </a:pPr>
            <a:r>
              <a:rPr lang="en-GB" altLang="en-US"/>
              <a:t>e.g. arrow buttons, twist controls</a:t>
            </a:r>
          </a:p>
          <a:p>
            <a:pPr lvl="1">
              <a:buFontTx/>
              <a:buNone/>
              <a:tabLst>
                <a:tab pos="1625600" algn="l"/>
              </a:tabLst>
            </a:pPr>
            <a:endParaRPr lang="en-GB" altLang="en-US"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79F11475-6AA9-9DE8-6E6E-1E2C3C760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Donald Norman’s model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36DD3F42-20C6-1BDF-2BB2-0EC98ED8EF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Seven stages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user establishes the goal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formulates intention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specifies actions at interface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executes action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perceives system state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interprets system state</a:t>
            </a:r>
          </a:p>
          <a:p>
            <a:pPr lvl="1">
              <a:lnSpc>
                <a:spcPct val="90000"/>
              </a:lnSpc>
            </a:pPr>
            <a:r>
              <a:rPr lang="en-GB" altLang="en-US" sz="2000"/>
              <a:t>evaluates system state with respect to goal</a:t>
            </a:r>
          </a:p>
          <a:p>
            <a:pPr>
              <a:lnSpc>
                <a:spcPct val="90000"/>
              </a:lnSpc>
            </a:pPr>
            <a:endParaRPr lang="en-GB" altLang="en-US" sz="2400"/>
          </a:p>
          <a:p>
            <a:pPr>
              <a:lnSpc>
                <a:spcPct val="90000"/>
              </a:lnSpc>
            </a:pPr>
            <a:r>
              <a:rPr lang="en-GB" altLang="en-US" sz="2400"/>
              <a:t>Norman’s model concentrates on user’s view of the interface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8FBC60F6-95CD-4FA5-B559-CCF2E6268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inverse actions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8E82C11-3D2A-C763-EE79-8277C43E8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029200" cy="4114800"/>
          </a:xfrm>
        </p:spPr>
        <p:txBody>
          <a:bodyPr/>
          <a:lstStyle/>
          <a:p>
            <a:r>
              <a:rPr lang="en-GB" altLang="en-US"/>
              <a:t>yes/no buttons</a:t>
            </a:r>
          </a:p>
          <a:p>
            <a:pPr lvl="1"/>
            <a:r>
              <a:rPr lang="en-GB" altLang="en-US"/>
              <a:t>well sort of</a:t>
            </a:r>
          </a:p>
          <a:p>
            <a:pPr lvl="1"/>
            <a:endParaRPr lang="en-GB" altLang="en-US"/>
          </a:p>
          <a:p>
            <a:r>
              <a:rPr lang="en-GB" altLang="en-US"/>
              <a:t>‘joystick’</a:t>
            </a:r>
          </a:p>
          <a:p>
            <a:endParaRPr lang="en-GB" altLang="en-US"/>
          </a:p>
          <a:p>
            <a:r>
              <a:rPr lang="en-GB" altLang="en-US"/>
              <a:t>also left side control</a:t>
            </a:r>
          </a:p>
        </p:txBody>
      </p:sp>
      <p:pic>
        <p:nvPicPr>
          <p:cNvPr id="38917" name="Picture 5">
            <a:extLst>
              <a:ext uri="{FF2B5EF4-FFF2-40B4-BE49-F238E27FC236}">
                <a16:creationId xmlns:a16="http://schemas.microsoft.com/office/drawing/2014/main" id="{AC984A02-774B-0E4D-CCA5-50753F8D4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29718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921" name="Group 9">
            <a:extLst>
              <a:ext uri="{FF2B5EF4-FFF2-40B4-BE49-F238E27FC236}">
                <a16:creationId xmlns:a16="http://schemas.microsoft.com/office/drawing/2014/main" id="{04FC1A59-9492-6D0F-0350-3941A9EE9D7C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733800"/>
            <a:ext cx="3124200" cy="762000"/>
            <a:chOff x="3600" y="2352"/>
            <a:chExt cx="1968" cy="480"/>
          </a:xfrm>
        </p:grpSpPr>
        <p:sp>
          <p:nvSpPr>
            <p:cNvPr id="38918" name="Line 6">
              <a:extLst>
                <a:ext uri="{FF2B5EF4-FFF2-40B4-BE49-F238E27FC236}">
                  <a16:creationId xmlns:a16="http://schemas.microsoft.com/office/drawing/2014/main" id="{FA1D8A54-C2C0-D9FB-2A03-828BD5E323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52"/>
              <a:ext cx="432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919" name="Line 7">
              <a:extLst>
                <a:ext uri="{FF2B5EF4-FFF2-40B4-BE49-F238E27FC236}">
                  <a16:creationId xmlns:a16="http://schemas.microsoft.com/office/drawing/2014/main" id="{A5A63A63-FBE4-67FA-ECD8-ED11634A88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44" y="2400"/>
              <a:ext cx="624" cy="432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8920" name="Line 8">
            <a:extLst>
              <a:ext uri="{FF2B5EF4-FFF2-40B4-BE49-F238E27FC236}">
                <a16:creationId xmlns:a16="http://schemas.microsoft.com/office/drawing/2014/main" id="{79BDE8E6-F652-A5AF-3B3B-4A5042DE18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4800600"/>
            <a:ext cx="1066800" cy="6858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8922" name="Line 10">
            <a:extLst>
              <a:ext uri="{FF2B5EF4-FFF2-40B4-BE49-F238E27FC236}">
                <a16:creationId xmlns:a16="http://schemas.microsoft.com/office/drawing/2014/main" id="{081892D3-6340-9953-DF6D-2D4D2E3EE3D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209800"/>
            <a:ext cx="9906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29605ED-7EA4-8639-6E0A-61CE024954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spring back controls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509D8DA7-E974-8F9E-67CD-DB7CBBBB31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/>
              <a:t>one-shot buttons</a:t>
            </a:r>
          </a:p>
          <a:p>
            <a:pPr>
              <a:lnSpc>
                <a:spcPct val="90000"/>
              </a:lnSpc>
            </a:pPr>
            <a:r>
              <a:rPr lang="en-GB" altLang="en-US"/>
              <a:t>joystick</a:t>
            </a:r>
          </a:p>
          <a:p>
            <a:pPr>
              <a:lnSpc>
                <a:spcPct val="90000"/>
              </a:lnSpc>
            </a:pPr>
            <a:r>
              <a:rPr lang="en-GB" altLang="en-US"/>
              <a:t>some sliders</a:t>
            </a:r>
          </a:p>
          <a:p>
            <a:pPr>
              <a:lnSpc>
                <a:spcPct val="90000"/>
              </a:lnSpc>
            </a:pPr>
            <a:endParaRPr lang="en-GB" altLang="en-US"/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/>
              <a:t>good – large selection sets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GB" altLang="en-US"/>
              <a:t>bad – hidden state</a:t>
            </a:r>
          </a:p>
          <a:p>
            <a:pPr>
              <a:lnSpc>
                <a:spcPct val="90000"/>
              </a:lnSpc>
            </a:pPr>
            <a:endParaRPr lang="en-GB" altLang="en-US"/>
          </a:p>
        </p:txBody>
      </p:sp>
      <p:pic>
        <p:nvPicPr>
          <p:cNvPr id="39941" name="Picture 5">
            <a:extLst>
              <a:ext uri="{FF2B5EF4-FFF2-40B4-BE49-F238E27FC236}">
                <a16:creationId xmlns:a16="http://schemas.microsoft.com/office/drawing/2014/main" id="{AEF58267-7F7F-1965-1410-C435A5B8A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05000"/>
            <a:ext cx="2971800" cy="458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8" name="Picture 18">
            <a:extLst>
              <a:ext uri="{FF2B5EF4-FFF2-40B4-BE49-F238E27FC236}">
                <a16:creationId xmlns:a16="http://schemas.microsoft.com/office/drawing/2014/main" id="{75514830-F849-554F-FE10-464CA98AD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1638300"/>
            <a:ext cx="8904287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2" name="Rectangle 2">
            <a:extLst>
              <a:ext uri="{FF2B5EF4-FFF2-40B4-BE49-F238E27FC236}">
                <a16:creationId xmlns:a16="http://schemas.microsoft.com/office/drawing/2014/main" id="{9153EF77-F85F-BD3D-8876-B023B0675F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a minidisk controller</a:t>
            </a:r>
          </a:p>
        </p:txBody>
      </p:sp>
      <p:sp>
        <p:nvSpPr>
          <p:cNvPr id="40964" name="Rectangle 4">
            <a:extLst>
              <a:ext uri="{FF2B5EF4-FFF2-40B4-BE49-F238E27FC236}">
                <a16:creationId xmlns:a16="http://schemas.microsoft.com/office/drawing/2014/main" id="{7F8AFEA4-7C9F-3A6F-7606-09499AB5113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5486400"/>
            <a:ext cx="4191000" cy="10668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altLang="en-US" sz="1600"/>
              <a:t>series of spring-back controls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/>
              <a:t>each cycle through some options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/>
              <a:t>–natural inverse back/forward</a:t>
            </a:r>
          </a:p>
        </p:txBody>
      </p:sp>
      <p:grpSp>
        <p:nvGrpSpPr>
          <p:cNvPr id="40977" name="Group 17">
            <a:extLst>
              <a:ext uri="{FF2B5EF4-FFF2-40B4-BE49-F238E27FC236}">
                <a16:creationId xmlns:a16="http://schemas.microsoft.com/office/drawing/2014/main" id="{08787A0C-9ECD-EE40-456A-1D78C0997FCE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2971800"/>
            <a:ext cx="2286000" cy="2438400"/>
            <a:chOff x="1536" y="1872"/>
            <a:chExt cx="1440" cy="1536"/>
          </a:xfrm>
        </p:grpSpPr>
        <p:sp>
          <p:nvSpPr>
            <p:cNvPr id="40970" name="Oval 10">
              <a:extLst>
                <a:ext uri="{FF2B5EF4-FFF2-40B4-BE49-F238E27FC236}">
                  <a16:creationId xmlns:a16="http://schemas.microsoft.com/office/drawing/2014/main" id="{B0925CAF-3263-19B8-EB1F-A6241E7B4B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28" y="1872"/>
              <a:ext cx="576" cy="555"/>
            </a:xfrm>
            <a:prstGeom prst="ellipse">
              <a:avLst/>
            </a:prstGeom>
            <a:noFill/>
            <a:ln w="5715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971" name="Line 11">
              <a:extLst>
                <a:ext uri="{FF2B5EF4-FFF2-40B4-BE49-F238E27FC236}">
                  <a16:creationId xmlns:a16="http://schemas.microsoft.com/office/drawing/2014/main" id="{A5A0EE80-E169-07F9-360C-3D266EA1BF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448"/>
              <a:ext cx="192" cy="960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972" name="Line 12">
              <a:extLst>
                <a:ext uri="{FF2B5EF4-FFF2-40B4-BE49-F238E27FC236}">
                  <a16:creationId xmlns:a16="http://schemas.microsoft.com/office/drawing/2014/main" id="{8DDA2ADF-E399-6850-B772-B1D3B1E916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304"/>
              <a:ext cx="96" cy="1104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973" name="Line 13">
              <a:extLst>
                <a:ext uri="{FF2B5EF4-FFF2-40B4-BE49-F238E27FC236}">
                  <a16:creationId xmlns:a16="http://schemas.microsoft.com/office/drawing/2014/main" id="{84F7CFE5-B19F-7BC7-7817-F743F5FA59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304"/>
              <a:ext cx="672" cy="1104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974" name="Line 14">
              <a:extLst>
                <a:ext uri="{FF2B5EF4-FFF2-40B4-BE49-F238E27FC236}">
                  <a16:creationId xmlns:a16="http://schemas.microsoft.com/office/drawing/2014/main" id="{312BAA53-3DCC-C0A9-8969-D1E08DA9BC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64" y="2304"/>
              <a:ext cx="912" cy="1104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40963" name="Rectangle 3">
            <a:extLst>
              <a:ext uri="{FF2B5EF4-FFF2-40B4-BE49-F238E27FC236}">
                <a16:creationId xmlns:a16="http://schemas.microsoft.com/office/drawing/2014/main" id="{34699848-2F75-4596-3A56-5DC77175832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791200" y="5334000"/>
            <a:ext cx="2971800" cy="1295400"/>
          </a:xfrm>
          <a:solidFill>
            <a:schemeClr val="bg1"/>
          </a:solidFill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GB" altLang="en-US" sz="1600"/>
              <a:t>twist for track movement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/>
              <a:t>pull and twist for volume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/>
              <a:t>– spring back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600"/>
              <a:t>– natural inverse for twist</a:t>
            </a:r>
          </a:p>
        </p:txBody>
      </p:sp>
      <p:grpSp>
        <p:nvGrpSpPr>
          <p:cNvPr id="40976" name="Group 16">
            <a:extLst>
              <a:ext uri="{FF2B5EF4-FFF2-40B4-BE49-F238E27FC236}">
                <a16:creationId xmlns:a16="http://schemas.microsoft.com/office/drawing/2014/main" id="{32B97562-524F-63E6-2F06-7FB7D0DF60F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667000"/>
            <a:ext cx="2057400" cy="2667000"/>
            <a:chOff x="3840" y="1680"/>
            <a:chExt cx="1296" cy="1680"/>
          </a:xfrm>
        </p:grpSpPr>
        <p:sp>
          <p:nvSpPr>
            <p:cNvPr id="40967" name="Oval 7">
              <a:extLst>
                <a:ext uri="{FF2B5EF4-FFF2-40B4-BE49-F238E27FC236}">
                  <a16:creationId xmlns:a16="http://schemas.microsoft.com/office/drawing/2014/main" id="{9A206D98-55B2-46AB-EF37-23A72AB92A3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840" y="1680"/>
              <a:ext cx="1296" cy="1248"/>
            </a:xfrm>
            <a:prstGeom prst="ellipse">
              <a:avLst/>
            </a:prstGeom>
            <a:noFill/>
            <a:ln w="5715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968" name="Line 8">
              <a:extLst>
                <a:ext uri="{FF2B5EF4-FFF2-40B4-BE49-F238E27FC236}">
                  <a16:creationId xmlns:a16="http://schemas.microsoft.com/office/drawing/2014/main" id="{548A39EF-EEC3-6BB4-64E3-0F4C964892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928"/>
              <a:ext cx="96" cy="432"/>
            </a:xfrm>
            <a:prstGeom prst="line">
              <a:avLst/>
            </a:prstGeom>
            <a:noFill/>
            <a:ln w="38100">
              <a:solidFill>
                <a:srgbClr val="ED181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73042F3D-5937-0E5B-92E3-0C37A5E4AD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physical layout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A006962-89EF-5524-D6E0-09AF9FBA6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5334000" cy="4114800"/>
          </a:xfrm>
        </p:spPr>
        <p:txBody>
          <a:bodyPr/>
          <a:lstStyle/>
          <a:p>
            <a:pPr>
              <a:buFontTx/>
              <a:buNone/>
              <a:tabLst>
                <a:tab pos="762000" algn="l"/>
                <a:tab pos="1524000" algn="l"/>
              </a:tabLst>
            </a:pPr>
            <a:endParaRPr lang="en-GB" altLang="en-US"/>
          </a:p>
          <a:p>
            <a:pPr>
              <a:buFontTx/>
              <a:buNone/>
              <a:tabLst>
                <a:tab pos="762000" algn="l"/>
                <a:tab pos="1524000" algn="l"/>
              </a:tabLst>
            </a:pPr>
            <a:r>
              <a:rPr lang="en-GB" altLang="en-US"/>
              <a:t>controls:</a:t>
            </a:r>
          </a:p>
          <a:p>
            <a:pPr>
              <a:buFontTx/>
              <a:buNone/>
              <a:tabLst>
                <a:tab pos="762000" algn="l"/>
                <a:tab pos="1524000" algn="l"/>
              </a:tabLst>
            </a:pPr>
            <a:r>
              <a:rPr lang="en-GB" altLang="en-US"/>
              <a:t>	 logical relationship </a:t>
            </a:r>
            <a:br>
              <a:rPr lang="en-GB" altLang="en-US"/>
            </a:br>
            <a:r>
              <a:rPr lang="en-GB" altLang="en-US"/>
              <a:t>	~	spatial grouping</a:t>
            </a:r>
          </a:p>
          <a:p>
            <a:pPr>
              <a:buFontTx/>
              <a:buNone/>
              <a:tabLst>
                <a:tab pos="762000" algn="l"/>
                <a:tab pos="1524000" algn="l"/>
              </a:tabLst>
            </a:pPr>
            <a:endParaRPr lang="en-GB" altLang="en-US"/>
          </a:p>
        </p:txBody>
      </p:sp>
      <p:pic>
        <p:nvPicPr>
          <p:cNvPr id="41989" name="Picture 5">
            <a:extLst>
              <a:ext uri="{FF2B5EF4-FFF2-40B4-BE49-F238E27FC236}">
                <a16:creationId xmlns:a16="http://schemas.microsoft.com/office/drawing/2014/main" id="{78201823-168C-398A-D25D-C0EFB82CE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175" y="1600200"/>
            <a:ext cx="2384425" cy="499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20" name="Picture 12">
            <a:extLst>
              <a:ext uri="{FF2B5EF4-FFF2-40B4-BE49-F238E27FC236}">
                <a16:creationId xmlns:a16="http://schemas.microsoft.com/office/drawing/2014/main" id="{7F5BE5F5-7657-4FD2-FF13-D3B8EDB5EA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16100"/>
            <a:ext cx="8382000" cy="313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0" name="Rectangle 2">
            <a:extLst>
              <a:ext uri="{FF2B5EF4-FFF2-40B4-BE49-F238E27FC236}">
                <a16:creationId xmlns:a16="http://schemas.microsoft.com/office/drawing/2014/main" id="{77B798B3-A939-6406-E1C3-157009D09F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compliant interaction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E9B3021A-8102-F91A-32CE-DAAB4CAF6DB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5334000"/>
            <a:ext cx="3810000" cy="914400"/>
          </a:xfrm>
        </p:spPr>
        <p:txBody>
          <a:bodyPr/>
          <a:lstStyle/>
          <a:p>
            <a:pPr marL="0" indent="0" algn="ctr">
              <a:buFontTx/>
              <a:buNone/>
            </a:pPr>
            <a:r>
              <a:rPr lang="en-GB" altLang="en-US" sz="1800"/>
              <a:t>state evident in</a:t>
            </a:r>
            <a:br>
              <a:rPr lang="en-GB" altLang="en-US" sz="1800"/>
            </a:br>
            <a:r>
              <a:rPr lang="en-GB" altLang="en-US" sz="1800"/>
              <a:t>mechanical buttons</a:t>
            </a:r>
          </a:p>
        </p:txBody>
      </p:sp>
      <p:sp>
        <p:nvSpPr>
          <p:cNvPr id="43012" name="Rectangle 4">
            <a:extLst>
              <a:ext uri="{FF2B5EF4-FFF2-40B4-BE49-F238E27FC236}">
                <a16:creationId xmlns:a16="http://schemas.microsoft.com/office/drawing/2014/main" id="{494A017C-8921-6D2F-AB37-9C775D3CA14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5334000"/>
            <a:ext cx="3810000" cy="914400"/>
          </a:xfrm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n-GB" altLang="en-US" sz="1600"/>
              <a:t>rotary knobs reveal internal state and can be controlled by both user and machine</a:t>
            </a:r>
          </a:p>
        </p:txBody>
      </p:sp>
      <p:sp>
        <p:nvSpPr>
          <p:cNvPr id="43014" name="Oval 6">
            <a:extLst>
              <a:ext uri="{FF2B5EF4-FFF2-40B4-BE49-F238E27FC236}">
                <a16:creationId xmlns:a16="http://schemas.microsoft.com/office/drawing/2014/main" id="{9F8289B6-35A1-B9AD-4EB0-5EECD56FD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286000"/>
            <a:ext cx="2057400" cy="1981200"/>
          </a:xfrm>
          <a:prstGeom prst="ellipse">
            <a:avLst/>
          </a:prstGeom>
          <a:noFill/>
          <a:ln w="5715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5" name="Line 7">
            <a:extLst>
              <a:ext uri="{FF2B5EF4-FFF2-40B4-BE49-F238E27FC236}">
                <a16:creationId xmlns:a16="http://schemas.microsoft.com/office/drawing/2014/main" id="{95D73508-5DAA-2A12-5312-A380A21C80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4267200"/>
            <a:ext cx="228600" cy="1066800"/>
          </a:xfrm>
          <a:prstGeom prst="lin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6" name="Oval 8">
            <a:extLst>
              <a:ext uri="{FF2B5EF4-FFF2-40B4-BE49-F238E27FC236}">
                <a16:creationId xmlns:a16="http://schemas.microsoft.com/office/drawing/2014/main" id="{6F14D7F6-4CB4-2DC5-6D7C-2A278B04F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514600"/>
            <a:ext cx="2057400" cy="1981200"/>
          </a:xfrm>
          <a:prstGeom prst="ellipse">
            <a:avLst/>
          </a:prstGeom>
          <a:noFill/>
          <a:ln w="5715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7" name="Oval 9">
            <a:extLst>
              <a:ext uri="{FF2B5EF4-FFF2-40B4-BE49-F238E27FC236}">
                <a16:creationId xmlns:a16="http://schemas.microsoft.com/office/drawing/2014/main" id="{1009612E-FB9F-513F-C233-D35FA813F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514600"/>
            <a:ext cx="2057400" cy="1981200"/>
          </a:xfrm>
          <a:prstGeom prst="ellipse">
            <a:avLst/>
          </a:prstGeom>
          <a:noFill/>
          <a:ln w="5715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8" name="Line 10">
            <a:extLst>
              <a:ext uri="{FF2B5EF4-FFF2-40B4-BE49-F238E27FC236}">
                <a16:creationId xmlns:a16="http://schemas.microsoft.com/office/drawing/2014/main" id="{0CA87EAE-5206-6426-0664-F3A4D3DB560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4343400"/>
            <a:ext cx="762000" cy="990600"/>
          </a:xfrm>
          <a:prstGeom prst="lin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43019" name="Line 11">
            <a:extLst>
              <a:ext uri="{FF2B5EF4-FFF2-40B4-BE49-F238E27FC236}">
                <a16:creationId xmlns:a16="http://schemas.microsoft.com/office/drawing/2014/main" id="{D5849EE2-4096-64E6-026A-877D980486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419600"/>
            <a:ext cx="533400" cy="914400"/>
          </a:xfrm>
          <a:prstGeom prst="lin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95A4F568-DE8B-E2D8-6DE8-F6EB574EF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Managing value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7CB99D31-8F49-848E-7B4C-A9188EAFBE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81200"/>
            <a:ext cx="7543800" cy="2514600"/>
          </a:xfrm>
        </p:spPr>
        <p:txBody>
          <a:bodyPr/>
          <a:lstStyle/>
          <a:p>
            <a:pPr>
              <a:buFontTx/>
              <a:buNone/>
            </a:pPr>
            <a:r>
              <a:rPr lang="en-GB" altLang="en-US" sz="2400"/>
              <a:t>people use something</a:t>
            </a:r>
            <a:br>
              <a:rPr lang="en-GB" altLang="en-US" sz="2400"/>
            </a:br>
            <a:r>
              <a:rPr lang="en-GB" altLang="en-US" sz="2400"/>
              <a:t>	</a:t>
            </a:r>
            <a:r>
              <a:rPr lang="en-GB" altLang="en-US" sz="2400" b="1">
                <a:solidFill>
                  <a:srgbClr val="993333"/>
                </a:solidFill>
              </a:rPr>
              <a:t>ONLY  IF</a:t>
            </a:r>
            <a:br>
              <a:rPr lang="en-GB" altLang="en-US" sz="2400"/>
            </a:br>
            <a:r>
              <a:rPr lang="en-GB" altLang="en-US" sz="2400"/>
              <a:t>		it has perceived value</a:t>
            </a:r>
            <a:br>
              <a:rPr lang="en-GB" altLang="en-US" sz="2400"/>
            </a:br>
            <a:r>
              <a:rPr lang="en-GB" altLang="en-US" sz="2400"/>
              <a:t>	</a:t>
            </a:r>
            <a:r>
              <a:rPr lang="en-GB" altLang="en-US" sz="2400" b="1">
                <a:solidFill>
                  <a:srgbClr val="993333"/>
                </a:solidFill>
              </a:rPr>
              <a:t>AND</a:t>
            </a:r>
            <a:br>
              <a:rPr lang="en-GB" altLang="en-US" sz="2400"/>
            </a:br>
            <a:r>
              <a:rPr lang="en-GB" altLang="en-US" sz="2400"/>
              <a:t>		value exceeds cost</a:t>
            </a:r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B94882D9-97D2-FD89-B17A-E7485FABB09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85800" y="4724400"/>
            <a:ext cx="8001000" cy="1676400"/>
          </a:xfrm>
        </p:spPr>
        <p:txBody>
          <a:bodyPr/>
          <a:lstStyle/>
          <a:p>
            <a:pPr marL="292100" indent="-292100" defTabSz="571500">
              <a:buFontTx/>
              <a:buNone/>
            </a:pPr>
            <a:r>
              <a:rPr lang="en-GB" altLang="en-US" sz="2000" b="1">
                <a:solidFill>
                  <a:srgbClr val="993333"/>
                </a:solidFill>
              </a:rPr>
              <a:t>BUT NOTE</a:t>
            </a:r>
            <a:endParaRPr lang="en-GB" altLang="en-US" sz="2000"/>
          </a:p>
          <a:p>
            <a:pPr marL="292100" indent="-292100" defTabSz="571500"/>
            <a:r>
              <a:rPr lang="en-GB" altLang="en-US" sz="2000"/>
              <a:t>exceptions (e.g. habit)</a:t>
            </a:r>
          </a:p>
          <a:p>
            <a:pPr marL="292100" indent="-292100" defTabSz="571500"/>
            <a:r>
              <a:rPr lang="en-GB" altLang="en-US" sz="2000"/>
              <a:t>value </a:t>
            </a:r>
            <a:r>
              <a:rPr lang="en-GB" altLang="en-US" sz="2000" b="1">
                <a:solidFill>
                  <a:srgbClr val="993333"/>
                </a:solidFill>
              </a:rPr>
              <a:t>NOT</a:t>
            </a:r>
            <a:r>
              <a:rPr lang="en-GB" altLang="en-US" sz="2000"/>
              <a:t> necessarily personal gain or money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build="p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721F00E3-AA10-4D1B-E870-7F03154F06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Weighing up value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5D8DC43D-DF2F-21D3-6085-60239BCA66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/>
              <a:t>value</a:t>
            </a:r>
          </a:p>
          <a:p>
            <a:pPr lvl="2"/>
            <a:r>
              <a:rPr lang="en-GB" altLang="en-US"/>
              <a:t>helps me get my work done</a:t>
            </a:r>
          </a:p>
          <a:p>
            <a:pPr lvl="2"/>
            <a:r>
              <a:rPr lang="en-GB" altLang="en-US"/>
              <a:t>fun</a:t>
            </a:r>
          </a:p>
          <a:p>
            <a:pPr lvl="2"/>
            <a:r>
              <a:rPr lang="en-GB" altLang="en-US"/>
              <a:t>good for others</a:t>
            </a:r>
          </a:p>
          <a:p>
            <a:pPr>
              <a:buFontTx/>
              <a:buNone/>
            </a:pPr>
            <a:r>
              <a:rPr lang="en-GB" altLang="en-US"/>
              <a:t>cost</a:t>
            </a:r>
          </a:p>
          <a:p>
            <a:pPr lvl="2"/>
            <a:r>
              <a:rPr lang="en-GB" altLang="en-US"/>
              <a:t>download time</a:t>
            </a:r>
          </a:p>
          <a:p>
            <a:pPr lvl="2"/>
            <a:r>
              <a:rPr lang="en-GB" altLang="en-US"/>
              <a:t>money  £, $, €</a:t>
            </a:r>
          </a:p>
          <a:p>
            <a:pPr lvl="2"/>
            <a:r>
              <a:rPr lang="en-GB" altLang="en-US"/>
              <a:t>learning effort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>
            <a:extLst>
              <a:ext uri="{FF2B5EF4-FFF2-40B4-BE49-F238E27FC236}">
                <a16:creationId xmlns:a16="http://schemas.microsoft.com/office/drawing/2014/main" id="{6E36AF9C-820E-73EE-A7D3-F3E4B94375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/>
              <a:t>in economics Net Present Value:</a:t>
            </a:r>
          </a:p>
          <a:p>
            <a:pPr lvl="1"/>
            <a:r>
              <a:rPr lang="en-GB" altLang="en-US"/>
              <a:t>discount by (1+rate)</a:t>
            </a:r>
            <a:r>
              <a:rPr lang="en-GB" altLang="en-US" baseline="30000"/>
              <a:t>years to wait</a:t>
            </a:r>
            <a:endParaRPr lang="en-GB" altLang="en-US"/>
          </a:p>
          <a:p>
            <a:pPr lvl="4"/>
            <a:endParaRPr lang="en-GB" altLang="en-US"/>
          </a:p>
          <a:p>
            <a:r>
              <a:rPr lang="en-GB" altLang="en-US"/>
              <a:t>in life people heavily discount</a:t>
            </a:r>
          </a:p>
          <a:p>
            <a:pPr lvl="1"/>
            <a:r>
              <a:rPr lang="en-GB" altLang="en-US"/>
              <a:t>future value and future cost</a:t>
            </a:r>
          </a:p>
          <a:p>
            <a:pPr lvl="1"/>
            <a:r>
              <a:rPr lang="en-GB" altLang="en-US"/>
              <a:t>hence resistance to learning</a:t>
            </a:r>
          </a:p>
          <a:p>
            <a:pPr lvl="1"/>
            <a:r>
              <a:rPr lang="en-GB" altLang="en-US"/>
              <a:t>need low barriers</a:t>
            </a:r>
            <a:br>
              <a:rPr lang="en-GB" altLang="en-US"/>
            </a:br>
            <a:r>
              <a:rPr lang="en-GB" altLang="en-US"/>
              <a:t>and high perceived present value</a:t>
            </a:r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22279DBD-6D93-4BE9-1AE5-57B1CDAAA0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Discounted future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>
            <a:extLst>
              <a:ext uri="{FF2B5EF4-FFF2-40B4-BE49-F238E27FC236}">
                <a16:creationId xmlns:a16="http://schemas.microsoft.com/office/drawing/2014/main" id="{4918CF37-B696-DCED-77A2-4CB189D99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example – HCI book search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22862B0C-915B-C2B9-3242-F73C7308B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altLang="en-US" sz="2400"/>
              <a:t>value for people </a:t>
            </a:r>
            <a:r>
              <a:rPr lang="en-GB" altLang="en-US" sz="2400" i="1"/>
              <a:t>who have</a:t>
            </a:r>
            <a:r>
              <a:rPr lang="en-GB" altLang="en-US" sz="2400"/>
              <a:t> the book</a:t>
            </a:r>
            <a:br>
              <a:rPr lang="en-GB" altLang="en-US" sz="2400"/>
            </a:br>
            <a:r>
              <a:rPr lang="en-GB" altLang="en-US" sz="2400"/>
              <a:t>	helps you to look up things</a:t>
            </a:r>
          </a:p>
          <a:p>
            <a:pPr lvl="3"/>
            <a:r>
              <a:rPr lang="en-GB" altLang="en-US" sz="1600"/>
              <a:t>chapter and page number</a:t>
            </a:r>
          </a:p>
          <a:p>
            <a:pPr lvl="3"/>
            <a:endParaRPr lang="en-GB" altLang="en-US" sz="1600"/>
          </a:p>
          <a:p>
            <a:r>
              <a:rPr lang="en-GB" altLang="en-US" sz="2400"/>
              <a:t>value for those </a:t>
            </a:r>
            <a:r>
              <a:rPr lang="en-GB" altLang="en-US" sz="2400" i="1"/>
              <a:t>who don’t</a:t>
            </a:r>
            <a:r>
              <a:rPr lang="en-GB" altLang="en-US" sz="2400"/>
              <a:t> …</a:t>
            </a:r>
            <a:br>
              <a:rPr lang="en-GB" altLang="en-US" sz="2400"/>
            </a:br>
            <a:r>
              <a:rPr lang="en-GB" altLang="en-US" sz="2400"/>
              <a:t>	sort of online mini-encyclopaedia</a:t>
            </a:r>
          </a:p>
          <a:p>
            <a:pPr lvl="3"/>
            <a:r>
              <a:rPr lang="en-GB" altLang="en-US" sz="1600"/>
              <a:t>full paragraph of context</a:t>
            </a:r>
          </a:p>
          <a:p>
            <a:pPr lvl="3"/>
            <a:endParaRPr lang="en-GB" altLang="en-US" sz="1600"/>
          </a:p>
          <a:p>
            <a:pPr>
              <a:buFontTx/>
              <a:buChar char=" "/>
            </a:pPr>
            <a:r>
              <a:rPr lang="en-GB" altLang="en-US" sz="2400"/>
              <a:t>… but also says “buy me”!!</a:t>
            </a:r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0B1727DD-7BA5-B80E-7276-F3836100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4800600"/>
            <a:ext cx="51816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B1324B34-E7A6-1E24-4C72-49C770DA9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4953000"/>
            <a:ext cx="4333875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GB" altLang="en-US" sz="2400">
                <a:latin typeface="Verdana" panose="020B0604030504040204" pitchFamily="34" charset="0"/>
              </a:rPr>
              <a:t>… but also says “buy me”!!</a:t>
            </a:r>
          </a:p>
        </p:txBody>
      </p:sp>
      <p:pic>
        <p:nvPicPr>
          <p:cNvPr id="132102" name="Picture 6">
            <a:extLst>
              <a:ext uri="{FF2B5EF4-FFF2-40B4-BE49-F238E27FC236}">
                <a16:creationId xmlns:a16="http://schemas.microsoft.com/office/drawing/2014/main" id="{72ED439B-86BF-E551-6935-9C1EAC9A62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1828800"/>
            <a:ext cx="1195388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32106" name="Group 10">
            <a:extLst>
              <a:ext uri="{FF2B5EF4-FFF2-40B4-BE49-F238E27FC236}">
                <a16:creationId xmlns:a16="http://schemas.microsoft.com/office/drawing/2014/main" id="{DB522A94-1E54-4FA3-1C16-68845884DF1E}"/>
              </a:ext>
            </a:extLst>
          </p:cNvPr>
          <p:cNvGrpSpPr>
            <a:grpSpLocks/>
          </p:cNvGrpSpPr>
          <p:nvPr/>
        </p:nvGrpSpPr>
        <p:grpSpPr bwMode="auto">
          <a:xfrm>
            <a:off x="6248400" y="3429000"/>
            <a:ext cx="2362200" cy="3287713"/>
            <a:chOff x="3936" y="2160"/>
            <a:chExt cx="1488" cy="2071"/>
          </a:xfrm>
        </p:grpSpPr>
        <p:pic>
          <p:nvPicPr>
            <p:cNvPr id="132104" name="Picture 8">
              <a:extLst>
                <a:ext uri="{FF2B5EF4-FFF2-40B4-BE49-F238E27FC236}">
                  <a16:creationId xmlns:a16="http://schemas.microsoft.com/office/drawing/2014/main" id="{9B48495E-3A5C-4548-9C26-D46CB0CDD5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2763"/>
              <a:ext cx="1488" cy="14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105" name="Line 9">
              <a:extLst>
                <a:ext uri="{FF2B5EF4-FFF2-40B4-BE49-F238E27FC236}">
                  <a16:creationId xmlns:a16="http://schemas.microsoft.com/office/drawing/2014/main" id="{4183772B-D5BA-7CCF-9887-83D7B2C60D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04" y="2160"/>
              <a:ext cx="240" cy="528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0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77E2CE2E-B94E-453B-8EAC-D4753583B7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Value and organisational design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37DF15F1-968C-14A2-9933-94753A8DA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altLang="en-US" sz="2400"/>
              <a:t>coercion</a:t>
            </a:r>
          </a:p>
          <a:p>
            <a:pPr lvl="2">
              <a:lnSpc>
                <a:spcPct val="90000"/>
              </a:lnSpc>
            </a:pPr>
            <a:r>
              <a:rPr lang="en-GB" altLang="en-US"/>
              <a:t>tell people what to do!</a:t>
            </a:r>
          </a:p>
          <a:p>
            <a:pPr lvl="2">
              <a:lnSpc>
                <a:spcPct val="90000"/>
              </a:lnSpc>
            </a:pPr>
            <a:r>
              <a:rPr lang="en-GB" altLang="en-US"/>
              <a:t>value = keep your job</a:t>
            </a:r>
          </a:p>
          <a:p>
            <a:pPr>
              <a:lnSpc>
                <a:spcPct val="90000"/>
              </a:lnSpc>
            </a:pPr>
            <a:r>
              <a:rPr lang="en-GB" altLang="en-US" sz="2400"/>
              <a:t>enculturation</a:t>
            </a:r>
          </a:p>
          <a:p>
            <a:pPr lvl="2">
              <a:lnSpc>
                <a:spcPct val="90000"/>
              </a:lnSpc>
            </a:pPr>
            <a:r>
              <a:rPr lang="en-GB" altLang="en-US"/>
              <a:t>explain corporate values</a:t>
            </a:r>
          </a:p>
          <a:p>
            <a:pPr lvl="2">
              <a:lnSpc>
                <a:spcPct val="90000"/>
              </a:lnSpc>
            </a:pPr>
            <a:r>
              <a:rPr lang="en-GB" altLang="en-US"/>
              <a:t>establish support </a:t>
            </a:r>
            <a:r>
              <a:rPr lang="en-GB" altLang="en-US" sz="1800"/>
              <a:t>(e.g share options)</a:t>
            </a:r>
            <a:endParaRPr lang="en-GB" altLang="en-US"/>
          </a:p>
          <a:p>
            <a:pPr>
              <a:lnSpc>
                <a:spcPct val="90000"/>
              </a:lnSpc>
            </a:pPr>
            <a:r>
              <a:rPr lang="en-GB" altLang="en-US" sz="2400"/>
              <a:t>emergence</a:t>
            </a:r>
          </a:p>
          <a:p>
            <a:pPr lvl="2">
              <a:lnSpc>
                <a:spcPct val="90000"/>
              </a:lnSpc>
            </a:pPr>
            <a:r>
              <a:rPr lang="en-GB" altLang="en-US"/>
              <a:t>design process so that</a:t>
            </a:r>
            <a:br>
              <a:rPr lang="en-GB" altLang="en-US"/>
            </a:br>
            <a:r>
              <a:rPr lang="en-GB" altLang="en-US"/>
              <a:t>individuals value </a:t>
            </a:r>
            <a:r>
              <a:rPr lang="en-GB" altLang="en-US">
                <a:sym typeface="Symbol" pitchFamily="2" charset="2"/>
              </a:rPr>
              <a:t></a:t>
            </a:r>
            <a:r>
              <a:rPr lang="en-GB" altLang="en-US"/>
              <a:t> organisational value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DDA357C-62B2-4D57-2C40-145059EC3A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68580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execution/evaluation loop</a:t>
            </a:r>
            <a:endParaRPr lang="en-US" altLang="en-US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AB25DA44-AEB5-67AE-2285-C2148C840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 lvl="2">
              <a:lnSpc>
                <a:spcPct val="90000"/>
              </a:lnSpc>
            </a:pPr>
            <a:endParaRPr lang="en-GB" altLang="en-US" sz="1800"/>
          </a:p>
          <a:p>
            <a:pPr lvl="2">
              <a:lnSpc>
                <a:spcPct val="90000"/>
              </a:lnSpc>
            </a:pPr>
            <a:endParaRPr lang="en-GB" altLang="en-US" sz="1800"/>
          </a:p>
          <a:p>
            <a:pPr lvl="2">
              <a:lnSpc>
                <a:spcPct val="90000"/>
              </a:lnSpc>
            </a:pPr>
            <a:r>
              <a:rPr lang="en-GB" altLang="en-US" sz="1800"/>
              <a:t>user establishes the goal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formulates intention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specifies actions at interface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executes action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perceives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interprets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evaluates system state with respect to goal</a:t>
            </a:r>
          </a:p>
          <a:p>
            <a:pPr lvl="2">
              <a:lnSpc>
                <a:spcPct val="90000"/>
              </a:lnSpc>
            </a:pPr>
            <a:endParaRPr lang="en-GB" altLang="en-US" sz="1800"/>
          </a:p>
        </p:txBody>
      </p:sp>
      <p:grpSp>
        <p:nvGrpSpPr>
          <p:cNvPr id="31748" name="Group 4">
            <a:extLst>
              <a:ext uri="{FF2B5EF4-FFF2-40B4-BE49-F238E27FC236}">
                <a16:creationId xmlns:a16="http://schemas.microsoft.com/office/drawing/2014/main" id="{FA8F1C08-2DAA-48F7-8052-0CFAE957DB88}"/>
              </a:ext>
            </a:extLst>
          </p:cNvPr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31749" name="Text Box 5">
              <a:extLst>
                <a:ext uri="{FF2B5EF4-FFF2-40B4-BE49-F238E27FC236}">
                  <a16:creationId xmlns:a16="http://schemas.microsoft.com/office/drawing/2014/main" id="{4F30E78D-BEAA-CB1F-5646-8BF57FACBD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31750" name="Text Box 6">
              <a:extLst>
                <a:ext uri="{FF2B5EF4-FFF2-40B4-BE49-F238E27FC236}">
                  <a16:creationId xmlns:a16="http://schemas.microsoft.com/office/drawing/2014/main" id="{E19FBF79-5511-F288-832C-1CE0FB8EE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31751" name="Text Box 7">
              <a:extLst>
                <a:ext uri="{FF2B5EF4-FFF2-40B4-BE49-F238E27FC236}">
                  <a16:creationId xmlns:a16="http://schemas.microsoft.com/office/drawing/2014/main" id="{FB5B0129-A40E-F5D5-CF5E-7087272377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execution</a:t>
              </a:r>
            </a:p>
          </p:txBody>
        </p:sp>
        <p:grpSp>
          <p:nvGrpSpPr>
            <p:cNvPr id="31752" name="Group 8">
              <a:extLst>
                <a:ext uri="{FF2B5EF4-FFF2-40B4-BE49-F238E27FC236}">
                  <a16:creationId xmlns:a16="http://schemas.microsoft.com/office/drawing/2014/main" id="{AAFB7818-D1C1-E640-ADB9-B57055636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31753" name="AutoShape 9">
                <a:extLst>
                  <a:ext uri="{FF2B5EF4-FFF2-40B4-BE49-F238E27FC236}">
                    <a16:creationId xmlns:a16="http://schemas.microsoft.com/office/drawing/2014/main" id="{C4AD924D-44F3-64C7-B9C4-913C5ECFD3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1754" name="AutoShape 10">
                <a:extLst>
                  <a:ext uri="{FF2B5EF4-FFF2-40B4-BE49-F238E27FC236}">
                    <a16:creationId xmlns:a16="http://schemas.microsoft.com/office/drawing/2014/main" id="{015AF992-94A2-75E2-A011-A06575458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1755" name="Text Box 11">
              <a:extLst>
                <a:ext uri="{FF2B5EF4-FFF2-40B4-BE49-F238E27FC236}">
                  <a16:creationId xmlns:a16="http://schemas.microsoft.com/office/drawing/2014/main" id="{0B5A6588-AE81-1EE5-BA86-7692A7F386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goal</a:t>
              </a:r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>
            <a:extLst>
              <a:ext uri="{FF2B5EF4-FFF2-40B4-BE49-F238E27FC236}">
                <a16:creationId xmlns:a16="http://schemas.microsoft.com/office/drawing/2014/main" id="{6ABF089B-F732-643D-EFFE-6B0C34D94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General lesson …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085254C8-3862-FF63-2166-B46106AE29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GB" altLang="en-US"/>
              <a:t>if you want someone to do something …</a:t>
            </a:r>
          </a:p>
          <a:p>
            <a:pPr>
              <a:buFontTx/>
              <a:buChar char=" "/>
            </a:pPr>
            <a:endParaRPr lang="en-GB" altLang="en-US"/>
          </a:p>
          <a:p>
            <a:r>
              <a:rPr lang="en-GB" altLang="en-US"/>
              <a:t>make it easy for them!</a:t>
            </a:r>
          </a:p>
          <a:p>
            <a:endParaRPr lang="en-GB" altLang="en-US"/>
          </a:p>
          <a:p>
            <a:r>
              <a:rPr lang="en-GB" altLang="en-US"/>
              <a:t>understand their values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00F1D2D0-0F00-6D8F-C8F6-A6EA082EB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68580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execution/evaluation loop</a:t>
            </a:r>
            <a:endParaRPr lang="en-US" altLang="en-US"/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6D0CB45C-21C4-D7E0-0043-CF75D58F9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 lvl="2">
              <a:lnSpc>
                <a:spcPct val="90000"/>
              </a:lnSpc>
            </a:pPr>
            <a:endParaRPr lang="en-GB" altLang="en-US" sz="1800"/>
          </a:p>
          <a:p>
            <a:pPr lvl="2">
              <a:lnSpc>
                <a:spcPct val="90000"/>
              </a:lnSpc>
            </a:pPr>
            <a:endParaRPr lang="en-GB" altLang="en-US" sz="1800"/>
          </a:p>
          <a:p>
            <a:pPr lvl="2">
              <a:lnSpc>
                <a:spcPct val="90000"/>
              </a:lnSpc>
            </a:pPr>
            <a:r>
              <a:rPr lang="en-GB" altLang="en-US" sz="1800"/>
              <a:t>user establishes the goal</a:t>
            </a: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folHlink"/>
                </a:solidFill>
              </a:rPr>
              <a:t>formulates intention</a:t>
            </a: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folHlink"/>
                </a:solidFill>
              </a:rPr>
              <a:t>specifies actions at interface</a:t>
            </a: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folHlink"/>
                </a:solidFill>
              </a:rPr>
              <a:t>executes action</a:t>
            </a: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folHlink"/>
                </a:solidFill>
              </a:rPr>
              <a:t>perceives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folHlink"/>
                </a:solidFill>
              </a:rPr>
              <a:t>interprets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folHlink"/>
                </a:solidFill>
              </a:rPr>
              <a:t>evaluates system state with respect to goal</a:t>
            </a:r>
          </a:p>
        </p:txBody>
      </p:sp>
      <p:grpSp>
        <p:nvGrpSpPr>
          <p:cNvPr id="32772" name="Group 4">
            <a:extLst>
              <a:ext uri="{FF2B5EF4-FFF2-40B4-BE49-F238E27FC236}">
                <a16:creationId xmlns:a16="http://schemas.microsoft.com/office/drawing/2014/main" id="{29C3FE2B-7EFD-8441-7D9F-9350DC26E76C}"/>
              </a:ext>
            </a:extLst>
          </p:cNvPr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32773" name="Text Box 5">
              <a:extLst>
                <a:ext uri="{FF2B5EF4-FFF2-40B4-BE49-F238E27FC236}">
                  <a16:creationId xmlns:a16="http://schemas.microsoft.com/office/drawing/2014/main" id="{497AD42D-8E1B-E90D-C750-380654E63A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32774" name="Text Box 6">
              <a:extLst>
                <a:ext uri="{FF2B5EF4-FFF2-40B4-BE49-F238E27FC236}">
                  <a16:creationId xmlns:a16="http://schemas.microsoft.com/office/drawing/2014/main" id="{E79E1131-3742-0AAE-35F2-FE9BAED5EE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32775" name="Text Box 7">
              <a:extLst>
                <a:ext uri="{FF2B5EF4-FFF2-40B4-BE49-F238E27FC236}">
                  <a16:creationId xmlns:a16="http://schemas.microsoft.com/office/drawing/2014/main" id="{7625DBCE-30D6-E3A5-6601-F6A9C33F1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execution</a:t>
              </a:r>
            </a:p>
          </p:txBody>
        </p:sp>
        <p:grpSp>
          <p:nvGrpSpPr>
            <p:cNvPr id="32776" name="Group 8">
              <a:extLst>
                <a:ext uri="{FF2B5EF4-FFF2-40B4-BE49-F238E27FC236}">
                  <a16:creationId xmlns:a16="http://schemas.microsoft.com/office/drawing/2014/main" id="{7556F09F-E545-917D-FCB8-5B041CD195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32777" name="AutoShape 9">
                <a:extLst>
                  <a:ext uri="{FF2B5EF4-FFF2-40B4-BE49-F238E27FC236}">
                    <a16:creationId xmlns:a16="http://schemas.microsoft.com/office/drawing/2014/main" id="{3B1645BC-7218-DB70-C84D-5153515F2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2778" name="AutoShape 10">
                <a:extLst>
                  <a:ext uri="{FF2B5EF4-FFF2-40B4-BE49-F238E27FC236}">
                    <a16:creationId xmlns:a16="http://schemas.microsoft.com/office/drawing/2014/main" id="{8EF07770-A13A-68B5-D013-EFA28286F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2779" name="Text Box 11">
              <a:extLst>
                <a:ext uri="{FF2B5EF4-FFF2-40B4-BE49-F238E27FC236}">
                  <a16:creationId xmlns:a16="http://schemas.microsoft.com/office/drawing/2014/main" id="{5AC9D835-B0CD-34F0-AF0E-BB7EF4D6D0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goal</a:t>
              </a:r>
            </a:p>
          </p:txBody>
        </p:sp>
      </p:grpSp>
      <p:sp>
        <p:nvSpPr>
          <p:cNvPr id="32780" name="Oval 12">
            <a:extLst>
              <a:ext uri="{FF2B5EF4-FFF2-40B4-BE49-F238E27FC236}">
                <a16:creationId xmlns:a16="http://schemas.microsoft.com/office/drawing/2014/main" id="{AB03D880-054B-D0E2-4831-F1DD1E5BC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1676400"/>
            <a:ext cx="838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2781" name="Rectangle 13">
            <a:extLst>
              <a:ext uri="{FF2B5EF4-FFF2-40B4-BE49-F238E27FC236}">
                <a16:creationId xmlns:a16="http://schemas.microsoft.com/office/drawing/2014/main" id="{43109026-A45C-B313-C82B-485D385EE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505200"/>
            <a:ext cx="3581400" cy="3810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85533BAB-C61C-FBC6-C8C5-8886E82F0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6858000" cy="1143000"/>
          </a:xfrm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execution/evaluation loop</a:t>
            </a:r>
            <a:endParaRPr lang="en-US" altLang="en-US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0EB1C7E4-1A5D-0AD3-FA71-6225CFCFD1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>
              <a:lnSpc>
                <a:spcPct val="90000"/>
              </a:lnSpc>
            </a:pPr>
            <a:endParaRPr lang="en-GB" altLang="en-US" sz="1800"/>
          </a:p>
          <a:p>
            <a:pPr lvl="2">
              <a:lnSpc>
                <a:spcPct val="90000"/>
              </a:lnSpc>
            </a:pPr>
            <a:endParaRPr lang="en-GB" altLang="en-US" sz="1800"/>
          </a:p>
          <a:p>
            <a:pPr lvl="2">
              <a:lnSpc>
                <a:spcPct val="90000"/>
              </a:lnSpc>
            </a:pPr>
            <a:endParaRPr lang="en-GB" altLang="en-US" sz="1800">
              <a:solidFill>
                <a:schemeClr val="bg2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bg2"/>
                </a:solidFill>
              </a:rPr>
              <a:t>user establishes the goal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formulates intention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specifies actions at interface</a:t>
            </a:r>
          </a:p>
          <a:p>
            <a:pPr lvl="2">
              <a:lnSpc>
                <a:spcPct val="90000"/>
              </a:lnSpc>
            </a:pPr>
            <a:r>
              <a:rPr lang="en-GB" altLang="en-US" sz="1800"/>
              <a:t>executes action</a:t>
            </a: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folHlink"/>
                </a:solidFill>
              </a:rPr>
              <a:t>perceives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folHlink"/>
                </a:solidFill>
              </a:rPr>
              <a:t>interprets system state</a:t>
            </a:r>
          </a:p>
          <a:p>
            <a:pPr lvl="2">
              <a:lnSpc>
                <a:spcPct val="90000"/>
              </a:lnSpc>
            </a:pPr>
            <a:r>
              <a:rPr lang="en-GB" altLang="en-US" sz="1800">
                <a:solidFill>
                  <a:schemeClr val="folHlink"/>
                </a:solidFill>
              </a:rPr>
              <a:t>evaluates system state with respect to goal</a:t>
            </a:r>
          </a:p>
        </p:txBody>
      </p:sp>
      <p:grpSp>
        <p:nvGrpSpPr>
          <p:cNvPr id="33796" name="Group 4">
            <a:extLst>
              <a:ext uri="{FF2B5EF4-FFF2-40B4-BE49-F238E27FC236}">
                <a16:creationId xmlns:a16="http://schemas.microsoft.com/office/drawing/2014/main" id="{8631ADAA-8EB2-63BC-C7B9-D55D5F4096DA}"/>
              </a:ext>
            </a:extLst>
          </p:cNvPr>
          <p:cNvGrpSpPr>
            <a:grpSpLocks/>
          </p:cNvGrpSpPr>
          <p:nvPr/>
        </p:nvGrpSpPr>
        <p:grpSpPr bwMode="auto">
          <a:xfrm>
            <a:off x="1733550" y="1752600"/>
            <a:ext cx="5734050" cy="1600200"/>
            <a:chOff x="1968" y="3120"/>
            <a:chExt cx="3612" cy="1008"/>
          </a:xfrm>
        </p:grpSpPr>
        <p:sp>
          <p:nvSpPr>
            <p:cNvPr id="33797" name="Text Box 5">
              <a:extLst>
                <a:ext uri="{FF2B5EF4-FFF2-40B4-BE49-F238E27FC236}">
                  <a16:creationId xmlns:a16="http://schemas.microsoft.com/office/drawing/2014/main" id="{3E838D2C-AEA7-3666-BC07-600C82678C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1" y="3840"/>
              <a:ext cx="7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system</a:t>
              </a:r>
            </a:p>
          </p:txBody>
        </p:sp>
        <p:sp>
          <p:nvSpPr>
            <p:cNvPr id="33798" name="Text Box 6">
              <a:extLst>
                <a:ext uri="{FF2B5EF4-FFF2-40B4-BE49-F238E27FC236}">
                  <a16:creationId xmlns:a16="http://schemas.microsoft.com/office/drawing/2014/main" id="{234A70DC-84E6-777E-0181-E0692F49E1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7" y="3504"/>
              <a:ext cx="99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evaluation</a:t>
              </a:r>
            </a:p>
          </p:txBody>
        </p:sp>
        <p:sp>
          <p:nvSpPr>
            <p:cNvPr id="33799" name="Text Box 7">
              <a:extLst>
                <a:ext uri="{FF2B5EF4-FFF2-40B4-BE49-F238E27FC236}">
                  <a16:creationId xmlns:a16="http://schemas.microsoft.com/office/drawing/2014/main" id="{FE1E460E-3F37-6D7F-CE04-BB92E90020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3504"/>
              <a:ext cx="9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execution</a:t>
              </a:r>
            </a:p>
          </p:txBody>
        </p:sp>
        <p:grpSp>
          <p:nvGrpSpPr>
            <p:cNvPr id="33800" name="Group 8">
              <a:extLst>
                <a:ext uri="{FF2B5EF4-FFF2-40B4-BE49-F238E27FC236}">
                  <a16:creationId xmlns:a16="http://schemas.microsoft.com/office/drawing/2014/main" id="{CB6E62F4-8D17-8424-7861-62565DC15F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5" y="3216"/>
              <a:ext cx="1536" cy="816"/>
              <a:chOff x="1680" y="1104"/>
              <a:chExt cx="1536" cy="816"/>
            </a:xfrm>
          </p:grpSpPr>
          <p:sp>
            <p:nvSpPr>
              <p:cNvPr id="33801" name="AutoShape 9">
                <a:extLst>
                  <a:ext uri="{FF2B5EF4-FFF2-40B4-BE49-F238E27FC236}">
                    <a16:creationId xmlns:a16="http://schemas.microsoft.com/office/drawing/2014/main" id="{80792203-4C1A-E5BE-17D1-2E2B52B50C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152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33802" name="AutoShape 10">
                <a:extLst>
                  <a:ext uri="{FF2B5EF4-FFF2-40B4-BE49-F238E27FC236}">
                    <a16:creationId xmlns:a16="http://schemas.microsoft.com/office/drawing/2014/main" id="{B1F491E4-7360-B4FB-2083-82E8A9E57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 flipV="1">
                <a:off x="2832" y="1104"/>
                <a:ext cx="384" cy="768"/>
              </a:xfrm>
              <a:prstGeom prst="curvedRightArrow">
                <a:avLst>
                  <a:gd name="adj1" fmla="val 40000"/>
                  <a:gd name="adj2" fmla="val 80000"/>
                  <a:gd name="adj3" fmla="val 33333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33803" name="Text Box 11">
              <a:extLst>
                <a:ext uri="{FF2B5EF4-FFF2-40B4-BE49-F238E27FC236}">
                  <a16:creationId xmlns:a16="http://schemas.microsoft.com/office/drawing/2014/main" id="{4CB167AA-3981-50BB-A7B9-6B33CDE1CA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1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GB" altLang="en-US" sz="2400">
                  <a:latin typeface="Arial" panose="020B0604020202020204" pitchFamily="34" charset="0"/>
                </a:rPr>
                <a:t>goal</a:t>
              </a:r>
            </a:p>
          </p:txBody>
        </p:sp>
      </p:grpSp>
      <p:sp>
        <p:nvSpPr>
          <p:cNvPr id="33804" name="Oval 12">
            <a:extLst>
              <a:ext uri="{FF2B5EF4-FFF2-40B4-BE49-F238E27FC236}">
                <a16:creationId xmlns:a16="http://schemas.microsoft.com/office/drawing/2014/main" id="{3EE9EB7B-CD4C-47B3-330F-A45E882EC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286000"/>
            <a:ext cx="1600200" cy="685800"/>
          </a:xfrm>
          <a:prstGeom prst="ellipse">
            <a:avLst/>
          </a:prstGeom>
          <a:noFill/>
          <a:ln w="38100">
            <a:solidFill>
              <a:srgbClr val="ED181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805" name="Rectangle 13">
            <a:extLst>
              <a:ext uri="{FF2B5EF4-FFF2-40B4-BE49-F238E27FC236}">
                <a16:creationId xmlns:a16="http://schemas.microsoft.com/office/drawing/2014/main" id="{EB80A197-AECA-D2B3-1113-5760061BD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3810000"/>
            <a:ext cx="4114800" cy="1066800"/>
          </a:xfrm>
          <a:prstGeom prst="rect">
            <a:avLst/>
          </a:prstGeom>
          <a:noFill/>
          <a:ln w="38100">
            <a:solidFill>
              <a:srgbClr val="ED181E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Comic Sans MS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</TotalTime>
  <Words>2863</Words>
  <Application>Microsoft Macintosh PowerPoint</Application>
  <PresentationFormat>On-screen Show (4:3)</PresentationFormat>
  <Paragraphs>651</Paragraphs>
  <Slides>70</Slides>
  <Notes>3</Notes>
  <HiddenSlides>0</HiddenSlides>
  <MMClips>1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80" baseType="lpstr">
      <vt:lpstr>Arial</vt:lpstr>
      <vt:lpstr>Comic Sans MS</vt:lpstr>
      <vt:lpstr>Helvetica</vt:lpstr>
      <vt:lpstr>Monotype Sorts</vt:lpstr>
      <vt:lpstr>Symbol</vt:lpstr>
      <vt:lpstr>Times</vt:lpstr>
      <vt:lpstr>Times New Roman</vt:lpstr>
      <vt:lpstr>Verdana</vt:lpstr>
      <vt:lpstr>Blank</vt:lpstr>
      <vt:lpstr>Document</vt:lpstr>
      <vt:lpstr>chapter 3</vt:lpstr>
      <vt:lpstr>The Interaction</vt:lpstr>
      <vt:lpstr>What is interaction?</vt:lpstr>
      <vt:lpstr>models of interaction</vt:lpstr>
      <vt:lpstr>Some terms of interaction</vt:lpstr>
      <vt:lpstr>Donald Norman’s model</vt:lpstr>
      <vt:lpstr>execution/evaluation loop</vt:lpstr>
      <vt:lpstr>execution/evaluation loop</vt:lpstr>
      <vt:lpstr>execution/evaluation loop</vt:lpstr>
      <vt:lpstr>execution/evaluation loop</vt:lpstr>
      <vt:lpstr>Using Norman’s model</vt:lpstr>
      <vt:lpstr>Human error - slips and mistakes</vt:lpstr>
      <vt:lpstr>Abowd and Beale framework</vt:lpstr>
      <vt:lpstr>Using Abowd &amp; Beale’s model</vt:lpstr>
      <vt:lpstr>ergonomics</vt:lpstr>
      <vt:lpstr>Ergonomics</vt:lpstr>
      <vt:lpstr>Ergonomics - examples</vt:lpstr>
      <vt:lpstr>Industrial interfaces</vt:lpstr>
      <vt:lpstr>Glass interfaces ?</vt:lpstr>
      <vt:lpstr>Indirect manipulation</vt:lpstr>
      <vt:lpstr>interaction styles</vt:lpstr>
      <vt:lpstr>Common interaction styles</vt:lpstr>
      <vt:lpstr>Command line interface</vt:lpstr>
      <vt:lpstr>Menus</vt:lpstr>
      <vt:lpstr>Natural language</vt:lpstr>
      <vt:lpstr>Query interfaces</vt:lpstr>
      <vt:lpstr>Form-fills</vt:lpstr>
      <vt:lpstr>Spreadsheets</vt:lpstr>
      <vt:lpstr>WIMP Interface</vt:lpstr>
      <vt:lpstr>Point and click interfaces</vt:lpstr>
      <vt:lpstr>Three dimensional interfaces</vt:lpstr>
      <vt:lpstr>elements of the wimp interface</vt:lpstr>
      <vt:lpstr>Windows</vt:lpstr>
      <vt:lpstr>Icons</vt:lpstr>
      <vt:lpstr>Pointers</vt:lpstr>
      <vt:lpstr>Menus</vt:lpstr>
      <vt:lpstr>Kinds of Menus </vt:lpstr>
      <vt:lpstr>Menus extras</vt:lpstr>
      <vt:lpstr>Menus design issues</vt:lpstr>
      <vt:lpstr>Buttons</vt:lpstr>
      <vt:lpstr>Toolbars</vt:lpstr>
      <vt:lpstr>Palettes and tear-off menus</vt:lpstr>
      <vt:lpstr>Dialogue boxes</vt:lpstr>
      <vt:lpstr>interactivity</vt:lpstr>
      <vt:lpstr>Speech–driven interfaces</vt:lpstr>
      <vt:lpstr>Look and … feel</vt:lpstr>
      <vt:lpstr>Initiative </vt:lpstr>
      <vt:lpstr>Error and repair</vt:lpstr>
      <vt:lpstr>Context</vt:lpstr>
      <vt:lpstr>Experience, engagement and fun</vt:lpstr>
      <vt:lpstr>Experience?</vt:lpstr>
      <vt:lpstr>Designing experience</vt:lpstr>
      <vt:lpstr>Designing experience</vt:lpstr>
      <vt:lpstr>Designing experience</vt:lpstr>
      <vt:lpstr>how crackers work</vt:lpstr>
      <vt:lpstr>The crackers experience</vt:lpstr>
      <vt:lpstr>Physical design</vt:lpstr>
      <vt:lpstr>Design trade-offs</vt:lpstr>
      <vt:lpstr>Fluidity</vt:lpstr>
      <vt:lpstr>inverse actions</vt:lpstr>
      <vt:lpstr>spring back controls</vt:lpstr>
      <vt:lpstr>a minidisk controller</vt:lpstr>
      <vt:lpstr>physical layout</vt:lpstr>
      <vt:lpstr>compliant interaction</vt:lpstr>
      <vt:lpstr>Managing value</vt:lpstr>
      <vt:lpstr>Weighing up value</vt:lpstr>
      <vt:lpstr>Discounted future</vt:lpstr>
      <vt:lpstr>example – HCI book search</vt:lpstr>
      <vt:lpstr>Value and organisational design</vt:lpstr>
      <vt:lpstr>General lesson …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Alan Dix</dc:creator>
  <cp:lastModifiedBy>Alan Dix</cp:lastModifiedBy>
  <cp:revision>19</cp:revision>
  <dcterms:created xsi:type="dcterms:W3CDTF">2003-08-07T14:10:51Z</dcterms:created>
  <dcterms:modified xsi:type="dcterms:W3CDTF">2025-03-02T09:59:26Z</dcterms:modified>
</cp:coreProperties>
</file>