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43"/>
  </p:handoutMasterIdLst>
  <p:sldIdLst>
    <p:sldId id="388" r:id="rId3"/>
    <p:sldId id="389" r:id="rId5"/>
    <p:sldId id="390" r:id="rId6"/>
    <p:sldId id="391" r:id="rId7"/>
    <p:sldId id="392" r:id="rId8"/>
    <p:sldId id="393" r:id="rId9"/>
    <p:sldId id="394" r:id="rId10"/>
    <p:sldId id="427" r:id="rId11"/>
    <p:sldId id="395" r:id="rId12"/>
    <p:sldId id="397" r:id="rId13"/>
    <p:sldId id="398" r:id="rId14"/>
    <p:sldId id="399" r:id="rId15"/>
    <p:sldId id="400" r:id="rId16"/>
    <p:sldId id="407" r:id="rId17"/>
    <p:sldId id="401" r:id="rId18"/>
    <p:sldId id="402" r:id="rId19"/>
    <p:sldId id="403" r:id="rId20"/>
    <p:sldId id="404" r:id="rId21"/>
    <p:sldId id="405" r:id="rId22"/>
    <p:sldId id="406" r:id="rId23"/>
    <p:sldId id="408" r:id="rId24"/>
    <p:sldId id="409" r:id="rId25"/>
    <p:sldId id="410" r:id="rId26"/>
    <p:sldId id="411" r:id="rId27"/>
    <p:sldId id="412" r:id="rId28"/>
    <p:sldId id="413" r:id="rId29"/>
    <p:sldId id="414" r:id="rId30"/>
    <p:sldId id="415" r:id="rId31"/>
    <p:sldId id="416" r:id="rId32"/>
    <p:sldId id="421" r:id="rId33"/>
    <p:sldId id="422" r:id="rId34"/>
    <p:sldId id="423" r:id="rId35"/>
    <p:sldId id="424" r:id="rId36"/>
    <p:sldId id="425" r:id="rId37"/>
    <p:sldId id="417" r:id="rId38"/>
    <p:sldId id="418" r:id="rId39"/>
    <p:sldId id="426" r:id="rId40"/>
    <p:sldId id="419" r:id="rId41"/>
    <p:sldId id="420" r:id="rId42"/>
  </p:sldIdLst>
  <p:sldSz cx="9144000" cy="6858000" type="screen4x3"/>
  <p:notesSz cx="6858000" cy="9296400"/>
  <p:defaultTextStyle>
    <a:defPPr>
      <a:defRPr lang="de-AT"/>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66"/>
    <a:srgbClr val="FF0000"/>
    <a:srgbClr val="00FF00"/>
    <a:srgbClr val="FFFFCC"/>
    <a:srgbClr val="99CCFF"/>
    <a:srgbClr val="3399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2868"/>
    <p:restoredTop sz="85572"/>
  </p:normalViewPr>
  <p:slideViewPr>
    <p:cSldViewPr showGuides="1">
      <p:cViewPr varScale="1">
        <p:scale>
          <a:sx n="83" d="100"/>
          <a:sy n="83" d="100"/>
        </p:scale>
        <p:origin x="797"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9746" name="Rectangle 2"/>
          <p:cNvSpPr>
            <a:spLocks noGrp="1" noChangeArrowheads="1"/>
          </p:cNvSpPr>
          <p:nvPr>
            <p:ph type="hdr" sz="quarter"/>
          </p:nvPr>
        </p:nvSpPr>
        <p:spPr bwMode="auto">
          <a:xfrm>
            <a:off x="0" y="0"/>
            <a:ext cx="2973388" cy="465138"/>
          </a:xfrm>
          <a:prstGeom prst="rect">
            <a:avLst/>
          </a:prstGeom>
          <a:noFill/>
          <a:ln w="9525">
            <a:noFill/>
            <a:miter lim="800000"/>
          </a:ln>
          <a:effectLst/>
        </p:spPr>
        <p:txBody>
          <a:bodyPr vert="horz" wrap="square" lIns="89273" tIns="44636" rIns="89273" bIns="44636" numCol="1" anchor="t" anchorCtr="0" compatLnSpc="1"/>
          <a:lstStyle>
            <a:lvl1pPr defTabSz="892175" eaLnBrk="1" hangingPunct="1">
              <a:defRPr sz="1200">
                <a:latin typeface="Arial" panose="020B0604020202020204" pitchFamily="34" charset="0"/>
              </a:defRPr>
            </a:lvl1pPr>
          </a:lstStyle>
          <a:p>
            <a:pPr marL="0" marR="0" lvl="0" indent="0" algn="l" defTabSz="892175"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747" name="Rectangle 3"/>
          <p:cNvSpPr>
            <a:spLocks noGrp="1" noChangeArrowheads="1"/>
          </p:cNvSpPr>
          <p:nvPr>
            <p:ph type="dt" sz="quarter" idx="1"/>
          </p:nvPr>
        </p:nvSpPr>
        <p:spPr bwMode="auto">
          <a:xfrm>
            <a:off x="3884613" y="0"/>
            <a:ext cx="2973388" cy="465138"/>
          </a:xfrm>
          <a:prstGeom prst="rect">
            <a:avLst/>
          </a:prstGeom>
          <a:noFill/>
          <a:ln w="9525">
            <a:noFill/>
            <a:miter lim="800000"/>
          </a:ln>
          <a:effectLst/>
        </p:spPr>
        <p:txBody>
          <a:bodyPr vert="horz" wrap="square" lIns="89273" tIns="44636" rIns="89273" bIns="44636" numCol="1" anchor="t" anchorCtr="0" compatLnSpc="1"/>
          <a:lstStyle>
            <a:lvl1pPr algn="r" defTabSz="892175" eaLnBrk="1" hangingPunct="1">
              <a:defRPr sz="1200">
                <a:latin typeface="Arial" panose="020B0604020202020204" pitchFamily="34" charset="0"/>
              </a:defRPr>
            </a:lvl1pPr>
          </a:lstStyle>
          <a:p>
            <a:pPr marL="0" marR="0" lvl="0" indent="0" algn="r" defTabSz="892175"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748" name="Rectangle 4"/>
          <p:cNvSpPr>
            <a:spLocks noGrp="1" noChangeArrowheads="1"/>
          </p:cNvSpPr>
          <p:nvPr>
            <p:ph type="ftr" sz="quarter" idx="2"/>
          </p:nvPr>
        </p:nvSpPr>
        <p:spPr bwMode="auto">
          <a:xfrm>
            <a:off x="0" y="8831263"/>
            <a:ext cx="2973388" cy="465138"/>
          </a:xfrm>
          <a:prstGeom prst="rect">
            <a:avLst/>
          </a:prstGeom>
          <a:noFill/>
          <a:ln w="9525">
            <a:noFill/>
            <a:miter lim="800000"/>
          </a:ln>
          <a:effectLst/>
        </p:spPr>
        <p:txBody>
          <a:bodyPr vert="horz" wrap="square" lIns="89273" tIns="44636" rIns="89273" bIns="44636" numCol="1" anchor="b" anchorCtr="0" compatLnSpc="1"/>
          <a:lstStyle>
            <a:lvl1pPr defTabSz="892175" eaLnBrk="1" hangingPunct="1">
              <a:defRPr sz="1200">
                <a:latin typeface="Arial" panose="020B0604020202020204" pitchFamily="34" charset="0"/>
              </a:defRPr>
            </a:lvl1pPr>
          </a:lstStyle>
          <a:p>
            <a:pPr marL="0" marR="0" lvl="0" indent="0" algn="l" defTabSz="892175"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749" name="Rectangle 5"/>
          <p:cNvSpPr>
            <a:spLocks noGrp="1" noChangeArrowheads="1"/>
          </p:cNvSpPr>
          <p:nvPr>
            <p:ph type="sldNum" sz="quarter" idx="3"/>
          </p:nvPr>
        </p:nvSpPr>
        <p:spPr bwMode="auto">
          <a:xfrm>
            <a:off x="3884613" y="8831263"/>
            <a:ext cx="2973388" cy="465138"/>
          </a:xfrm>
          <a:prstGeom prst="rect">
            <a:avLst/>
          </a:prstGeom>
          <a:noFill/>
          <a:ln w="9525">
            <a:noFill/>
            <a:miter lim="800000"/>
          </a:ln>
          <a:effectLst/>
        </p:spPr>
        <p:txBody>
          <a:bodyPr vert="horz" wrap="square" lIns="89273" tIns="44636" rIns="89273" bIns="44636" numCol="1" anchor="b" anchorCtr="0" compatLnSpc="1"/>
          <a:p>
            <a:pPr lvl="0" algn="r" defTabSz="892175" eaLnBrk="1" hangingPunct="1"/>
            <a:fld id="{9A0DB2DC-4C9A-4742-B13C-FB6460FD3503}" type="slidenum">
              <a:rPr lang="en-GB" altLang="en-US" sz="1200" dirty="0"/>
            </a:fld>
            <a:endParaRPr lang="en-GB"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3388" cy="465138"/>
          </a:xfrm>
          <a:prstGeom prst="rect">
            <a:avLst/>
          </a:prstGeom>
          <a:noFill/>
          <a:ln w="9525">
            <a:noFill/>
            <a:miter lim="800000"/>
          </a:ln>
          <a:effectLst/>
        </p:spPr>
        <p:txBody>
          <a:bodyPr vert="horz" wrap="square" lIns="89273" tIns="44636" rIns="89273" bIns="44636" numCol="1" anchor="t" anchorCtr="0" compatLnSpc="1"/>
          <a:lstStyle>
            <a:lvl1pPr defTabSz="892175" eaLnBrk="1" hangingPunct="1">
              <a:defRPr sz="1200">
                <a:latin typeface="Arial" panose="020B0604020202020204" pitchFamily="34" charset="0"/>
              </a:defRPr>
            </a:lvl1pPr>
          </a:lstStyle>
          <a:p>
            <a:pPr marL="0" marR="0" lvl="0" indent="0" algn="l" defTabSz="892175" rtl="0" eaLnBrk="1" fontAlgn="base" latinLnBrk="0" hangingPunct="1">
              <a:lnSpc>
                <a:spcPct val="100000"/>
              </a:lnSpc>
              <a:spcBef>
                <a:spcPct val="0"/>
              </a:spcBef>
              <a:spcAft>
                <a:spcPct val="0"/>
              </a:spcAft>
              <a:buClrTx/>
              <a:buSzTx/>
              <a:buFontTx/>
              <a:buNone/>
              <a:defRPr/>
            </a:pP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47" name="Rectangle 3"/>
          <p:cNvSpPr>
            <a:spLocks noGrp="1" noChangeArrowheads="1"/>
          </p:cNvSpPr>
          <p:nvPr>
            <p:ph type="dt" idx="1"/>
          </p:nvPr>
        </p:nvSpPr>
        <p:spPr bwMode="auto">
          <a:xfrm>
            <a:off x="3883025" y="0"/>
            <a:ext cx="2973388" cy="465138"/>
          </a:xfrm>
          <a:prstGeom prst="rect">
            <a:avLst/>
          </a:prstGeom>
          <a:noFill/>
          <a:ln w="9525">
            <a:noFill/>
            <a:miter lim="800000"/>
          </a:ln>
          <a:effectLst/>
        </p:spPr>
        <p:txBody>
          <a:bodyPr vert="horz" wrap="square" lIns="89273" tIns="44636" rIns="89273" bIns="44636" numCol="1" anchor="t" anchorCtr="0" compatLnSpc="1"/>
          <a:lstStyle>
            <a:lvl1pPr algn="r" defTabSz="892175" eaLnBrk="1" hangingPunct="1">
              <a:defRPr sz="1200">
                <a:latin typeface="Arial" panose="020B0604020202020204" pitchFamily="34" charset="0"/>
              </a:defRPr>
            </a:lvl1pPr>
          </a:lstStyle>
          <a:p>
            <a:pPr marL="0" marR="0" lvl="0" indent="0" algn="r" defTabSz="892175" rtl="0" eaLnBrk="1" fontAlgn="base" latinLnBrk="0" hangingPunct="1">
              <a:lnSpc>
                <a:spcPct val="100000"/>
              </a:lnSpc>
              <a:spcBef>
                <a:spcPct val="0"/>
              </a:spcBef>
              <a:spcAft>
                <a:spcPct val="0"/>
              </a:spcAft>
              <a:buClrTx/>
              <a:buSzTx/>
              <a:buFontTx/>
              <a:buNone/>
              <a:defRPr/>
            </a:pP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2" name="Rectangle 4"/>
          <p:cNvSpPr>
            <a:spLocks noGrp="1" noRot="1" noTextEdit="1"/>
          </p:cNvSpPr>
          <p:nvPr>
            <p:ph type="sldImg" idx="2"/>
          </p:nvPr>
        </p:nvSpPr>
        <p:spPr>
          <a:xfrm>
            <a:off x="1104900" y="696913"/>
            <a:ext cx="4648200" cy="348615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685800" y="4416425"/>
            <a:ext cx="5486400" cy="4183063"/>
          </a:xfrm>
          <a:prstGeom prst="rect">
            <a:avLst/>
          </a:prstGeom>
          <a:noFill/>
          <a:ln w="9525">
            <a:noFill/>
            <a:miter lim="800000"/>
          </a:ln>
          <a:effectLst/>
        </p:spPr>
        <p:txBody>
          <a:bodyPr vert="horz" wrap="square" lIns="89273" tIns="44636" rIns="89273" bIns="4463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50" name="Rectangle 6"/>
          <p:cNvSpPr>
            <a:spLocks noGrp="1" noChangeArrowheads="1"/>
          </p:cNvSpPr>
          <p:nvPr>
            <p:ph type="ftr" sz="quarter" idx="4"/>
          </p:nvPr>
        </p:nvSpPr>
        <p:spPr bwMode="auto">
          <a:xfrm>
            <a:off x="0" y="8829675"/>
            <a:ext cx="2973388" cy="465138"/>
          </a:xfrm>
          <a:prstGeom prst="rect">
            <a:avLst/>
          </a:prstGeom>
          <a:noFill/>
          <a:ln w="9525">
            <a:noFill/>
            <a:miter lim="800000"/>
          </a:ln>
          <a:effectLst/>
        </p:spPr>
        <p:txBody>
          <a:bodyPr vert="horz" wrap="square" lIns="89273" tIns="44636" rIns="89273" bIns="44636" numCol="1" anchor="b" anchorCtr="0" compatLnSpc="1"/>
          <a:lstStyle>
            <a:lvl1pPr defTabSz="892175" eaLnBrk="1" hangingPunct="1">
              <a:defRPr sz="1200">
                <a:latin typeface="Arial" panose="020B0604020202020204" pitchFamily="34" charset="0"/>
              </a:defRPr>
            </a:lvl1pPr>
          </a:lstStyle>
          <a:p>
            <a:pPr marL="0" marR="0" lvl="0" indent="0" algn="l" defTabSz="892175" rtl="0" eaLnBrk="1" fontAlgn="base" latinLnBrk="0" hangingPunct="1">
              <a:lnSpc>
                <a:spcPct val="100000"/>
              </a:lnSpc>
              <a:spcBef>
                <a:spcPct val="0"/>
              </a:spcBef>
              <a:spcAft>
                <a:spcPct val="0"/>
              </a:spcAft>
              <a:buClrTx/>
              <a:buSzTx/>
              <a:buFontTx/>
              <a:buNone/>
              <a:defRPr/>
            </a:pP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51" name="Rectangle 7"/>
          <p:cNvSpPr>
            <a:spLocks noGrp="1" noChangeArrowheads="1"/>
          </p:cNvSpPr>
          <p:nvPr>
            <p:ph type="sldNum" sz="quarter" idx="5"/>
          </p:nvPr>
        </p:nvSpPr>
        <p:spPr bwMode="auto">
          <a:xfrm>
            <a:off x="3883025" y="8829675"/>
            <a:ext cx="2973388" cy="465138"/>
          </a:xfrm>
          <a:prstGeom prst="rect">
            <a:avLst/>
          </a:prstGeom>
          <a:noFill/>
          <a:ln w="9525">
            <a:noFill/>
            <a:miter lim="800000"/>
          </a:ln>
          <a:effectLst/>
        </p:spPr>
        <p:txBody>
          <a:bodyPr vert="horz" wrap="square" lIns="89273" tIns="44636" rIns="89273" bIns="44636" numCol="1" anchor="b" anchorCtr="0" compatLnSpc="1"/>
          <a:p>
            <a:pPr lvl="0" algn="r" defTabSz="892175" eaLnBrk="1" hangingPunct="1"/>
            <a:fld id="{9A0DB2DC-4C9A-4742-B13C-FB6460FD3503}" type="slidenum">
              <a:rPr lang="de-AT" altLang="en-US" sz="1200" dirty="0"/>
            </a:fld>
            <a:endParaRPr lang="de-AT"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7171"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SQL Functions</a:t>
            </a:r>
            <a:endParaRPr lang="en-US" altLang="en-US" dirty="0"/>
          </a:p>
          <a:p>
            <a:pPr lvl="1"/>
            <a:r>
              <a:rPr lang="en-US" altLang="en-US" dirty="0"/>
              <a:t>Functions are a very powerful feature of SQL and can be used to do the following:</a:t>
            </a:r>
            <a:endParaRPr lang="en-US" altLang="en-US" dirty="0"/>
          </a:p>
          <a:p>
            <a:pPr lvl="2"/>
            <a:r>
              <a:rPr lang="en-US" altLang="en-US" dirty="0"/>
              <a:t>Perform calculations on data</a:t>
            </a:r>
            <a:endParaRPr lang="en-US" altLang="en-US" dirty="0"/>
          </a:p>
          <a:p>
            <a:pPr lvl="2"/>
            <a:r>
              <a:rPr lang="en-US" altLang="en-US" dirty="0"/>
              <a:t>Modify individual data items</a:t>
            </a:r>
            <a:endParaRPr lang="en-US" altLang="en-US" dirty="0"/>
          </a:p>
          <a:p>
            <a:pPr lvl="2"/>
            <a:r>
              <a:rPr lang="en-US" altLang="en-US" dirty="0"/>
              <a:t>Manipulate output for groups of rows</a:t>
            </a:r>
            <a:endParaRPr lang="en-US" altLang="en-US" dirty="0"/>
          </a:p>
          <a:p>
            <a:pPr lvl="2"/>
            <a:r>
              <a:rPr lang="en-US" altLang="en-US" dirty="0"/>
              <a:t>Format dates and numbers for display</a:t>
            </a:r>
            <a:endParaRPr lang="en-US" altLang="en-US" dirty="0"/>
          </a:p>
          <a:p>
            <a:pPr lvl="2"/>
            <a:r>
              <a:rPr lang="en-US" altLang="en-US" dirty="0"/>
              <a:t>Convert column datatypes</a:t>
            </a:r>
            <a:endParaRPr lang="en-US" altLang="en-US" dirty="0"/>
          </a:p>
          <a:p>
            <a:pPr lvl="1"/>
            <a:r>
              <a:rPr lang="en-US" altLang="en-US" dirty="0"/>
              <a:t>SQL </a:t>
            </a:r>
            <a:r>
              <a:rPr lang="en-US" altLang="en-US" dirty="0">
                <a:solidFill>
                  <a:srgbClr val="FC0128"/>
                </a:solidFill>
              </a:rPr>
              <a:t>functions </a:t>
            </a:r>
            <a:r>
              <a:rPr lang="en-US" altLang="en-US" dirty="0"/>
              <a:t>may accept arguments and always return a value.</a:t>
            </a:r>
            <a:endParaRPr lang="en-US" altLang="en-US" dirty="0"/>
          </a:p>
          <a:p>
            <a:pPr lvl="1"/>
            <a:r>
              <a:rPr lang="en-US" altLang="en-US" b="1" dirty="0"/>
              <a:t>Note:</a:t>
            </a:r>
            <a:r>
              <a:rPr lang="en-US" altLang="en-US" dirty="0"/>
              <a:t> Most of the functions described in this lesson are specific to Oracle’s version of SQL. </a:t>
            </a:r>
            <a:endParaRPr lang="en-US" altLang="en-US" dirty="0">
              <a:solidFill>
                <a:schemeClr val="accent2"/>
              </a:solidFill>
            </a:endParaRPr>
          </a:p>
          <a:p>
            <a:pPr lvl="0"/>
            <a:endParaRPr lang="en-US" altLang="en-US" dirty="0">
              <a:solidFill>
                <a:schemeClr val="accent2"/>
              </a:solidFill>
            </a:endParaRPr>
          </a:p>
          <a:p>
            <a:pPr lvl="0"/>
            <a:endParaRPr lang="en-US" altLang="en-US" dirty="0">
              <a:solidFill>
                <a:schemeClr val="accent2"/>
              </a:solidFill>
            </a:endParaRPr>
          </a:p>
          <a:p>
            <a:pPr lvl="0"/>
            <a:endParaRPr lang="en-US" altLang="en-US" dirty="0">
              <a:solidFill>
                <a:schemeClr val="accent2"/>
              </a:solidFill>
            </a:endParaRPr>
          </a:p>
          <a:p>
            <a:pPr lvl="0"/>
            <a:endParaRPr lang="en-US" altLang="en-US" dirty="0">
              <a:solidFill>
                <a:schemeClr val="accent2"/>
              </a:solidFill>
            </a:endParaRPr>
          </a:p>
          <a:p>
            <a:pPr lvl="0"/>
            <a:r>
              <a:rPr lang="en-US" altLang="en-US" dirty="0">
                <a:solidFill>
                  <a:schemeClr val="accent2"/>
                </a:solidFill>
              </a:rPr>
              <a:t>Class Management Note</a:t>
            </a:r>
            <a:endParaRPr lang="en-US" altLang="en-US" dirty="0">
              <a:solidFill>
                <a:schemeClr val="accent2"/>
              </a:solidFill>
            </a:endParaRPr>
          </a:p>
          <a:p>
            <a:pPr lvl="1"/>
            <a:r>
              <a:rPr lang="en-US" altLang="en-US" dirty="0">
                <a:solidFill>
                  <a:schemeClr val="accent2"/>
                </a:solidFill>
              </a:rPr>
              <a:t>This lesson does not discuss all functions in great detail. Present the most common functions without a long explanation.</a:t>
            </a:r>
            <a:endParaRPr lang="en-US" altLang="en-US" dirty="0">
              <a:solidFill>
                <a:schemeClr val="accent2"/>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25603"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Character Manipulation Functions (continued)</a:t>
            </a:r>
            <a:endParaRPr lang="en-US" altLang="en-US" dirty="0"/>
          </a:p>
          <a:p>
            <a:pPr lvl="1"/>
            <a:r>
              <a:rPr lang="en-US" altLang="en-US" dirty="0"/>
              <a:t>The slide example displays employee name and job joined together, length of the employee name, and the numeric position of the letter A in the employee name, for all employees who are in sales. </a:t>
            </a:r>
            <a:endParaRPr lang="en-US" altLang="en-US" dirty="0"/>
          </a:p>
          <a:p>
            <a:pPr lvl="0"/>
            <a:r>
              <a:rPr lang="en-US" altLang="en-US" dirty="0"/>
              <a:t>Example</a:t>
            </a:r>
            <a:endParaRPr lang="en-US" altLang="en-US" dirty="0"/>
          </a:p>
          <a:p>
            <a:pPr lvl="1"/>
            <a:r>
              <a:rPr lang="en-US" altLang="en-US" dirty="0"/>
              <a:t>Modify the SQL statement on the slide to display the data for those employees whose names end with an N.</a:t>
            </a:r>
            <a:endParaRPr lang="en-US" altLang="en-US" dirty="0"/>
          </a:p>
          <a:p>
            <a:pPr lvl="0"/>
            <a:endParaRPr lang="en-US" altLang="en-US" b="1" dirty="0">
              <a:latin typeface="Times New Roman" panose="02020603050405020304" pitchFamily="18" charset="0"/>
            </a:endParaRPr>
          </a:p>
        </p:txBody>
      </p:sp>
      <p:sp>
        <p:nvSpPr>
          <p:cNvPr id="25604" name="Rectangle 4"/>
          <p:cNvSpPr/>
          <p:nvPr/>
        </p:nvSpPr>
        <p:spPr>
          <a:xfrm>
            <a:off x="611188" y="6110288"/>
            <a:ext cx="5670550" cy="809625"/>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25605" name="Rectangle 5"/>
          <p:cNvSpPr/>
          <p:nvPr/>
        </p:nvSpPr>
        <p:spPr>
          <a:xfrm>
            <a:off x="609600" y="7024688"/>
            <a:ext cx="5670550" cy="806450"/>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25606" name="Rectangle 6"/>
          <p:cNvSpPr/>
          <p:nvPr/>
        </p:nvSpPr>
        <p:spPr>
          <a:xfrm>
            <a:off x="511175" y="7024688"/>
            <a:ext cx="5648325" cy="773112"/>
          </a:xfrm>
          <a:prstGeom prst="rect">
            <a:avLst/>
          </a:prstGeom>
          <a:noFill/>
          <a:ln w="9525">
            <a:noFill/>
          </a:ln>
        </p:spPr>
        <p:txBody>
          <a:bodyPr lIns="90056" tIns="43420" rIns="90056" bIns="43420">
            <a:spAutoFit/>
          </a:bodyPr>
          <a:p>
            <a:pPr lvl="0" defTabSz="840105">
              <a:spcBef>
                <a:spcPct val="0"/>
              </a:spcBef>
              <a:tabLst>
                <a:tab pos="114300" algn="l"/>
              </a:tabLst>
            </a:pPr>
            <a:r>
              <a:rPr lang="en-US" altLang="en-US" sz="1100" dirty="0">
                <a:latin typeface="Courier New" panose="02070309020205020404" pitchFamily="49" charset="0"/>
              </a:rPr>
              <a:t>	ENAME    CONCAT(ENAME,JOB)   LENGTH(ENAME) INSTR(ENAME,'A')</a:t>
            </a:r>
            <a:endParaRPr lang="en-US" altLang="en-US" sz="1100" dirty="0">
              <a:latin typeface="Courier New" panose="02070309020205020404" pitchFamily="49" charset="0"/>
            </a:endParaRPr>
          </a:p>
          <a:p>
            <a:pPr lvl="0" defTabSz="840105">
              <a:spcBef>
                <a:spcPct val="0"/>
              </a:spcBef>
              <a:tabLst>
                <a:tab pos="114300" algn="l"/>
              </a:tabLst>
            </a:pPr>
            <a:r>
              <a:rPr lang="en-US" altLang="en-US" sz="1100" dirty="0">
                <a:latin typeface="Courier New" panose="02070309020205020404" pitchFamily="49" charset="0"/>
              </a:rPr>
              <a:t>	-------- ------------------- ------------- ----------------</a:t>
            </a:r>
            <a:endParaRPr lang="en-US" altLang="en-US" sz="1100" dirty="0">
              <a:latin typeface="Courier New" panose="02070309020205020404" pitchFamily="49" charset="0"/>
            </a:endParaRPr>
          </a:p>
          <a:p>
            <a:pPr lvl="0" defTabSz="840105">
              <a:spcBef>
                <a:spcPct val="0"/>
              </a:spcBef>
              <a:tabLst>
                <a:tab pos="114300" algn="l"/>
              </a:tabLst>
            </a:pPr>
            <a:r>
              <a:rPr lang="en-US" altLang="en-US" sz="1100" dirty="0">
                <a:latin typeface="Courier New" panose="02070309020205020404" pitchFamily="49" charset="0"/>
              </a:rPr>
              <a:t>	MARTIN   MARTINSALESMAN                  6                2</a:t>
            </a:r>
            <a:endParaRPr lang="en-US" altLang="en-US" sz="1100" dirty="0">
              <a:latin typeface="Courier New" panose="02070309020205020404" pitchFamily="49" charset="0"/>
            </a:endParaRPr>
          </a:p>
          <a:p>
            <a:pPr lvl="0" defTabSz="840105">
              <a:spcBef>
                <a:spcPct val="0"/>
              </a:spcBef>
              <a:tabLst>
                <a:tab pos="114300" algn="l"/>
              </a:tabLst>
            </a:pPr>
            <a:r>
              <a:rPr lang="en-US" altLang="en-US" sz="1100" dirty="0">
                <a:latin typeface="Courier New" panose="02070309020205020404" pitchFamily="49" charset="0"/>
              </a:rPr>
              <a:t>	ALLEN    ALLENSALESMAN                   5                1</a:t>
            </a:r>
            <a:endParaRPr lang="en-US" altLang="en-US" sz="1100" dirty="0">
              <a:latin typeface="Courier New" panose="02070309020205020404" pitchFamily="49" charset="0"/>
            </a:endParaRPr>
          </a:p>
        </p:txBody>
      </p:sp>
      <p:sp>
        <p:nvSpPr>
          <p:cNvPr id="25607" name="Rectangle 7"/>
          <p:cNvSpPr/>
          <p:nvPr/>
        </p:nvSpPr>
        <p:spPr>
          <a:xfrm>
            <a:off x="617538" y="6115050"/>
            <a:ext cx="6042025" cy="776288"/>
          </a:xfrm>
          <a:prstGeom prst="rect">
            <a:avLst/>
          </a:prstGeom>
          <a:noFill/>
          <a:ln w="9525">
            <a:noFill/>
          </a:ln>
        </p:spPr>
        <p:txBody>
          <a:bodyPr lIns="91664" tIns="45028" rIns="91664" bIns="45028">
            <a:spAutoFit/>
          </a:bodyPr>
          <a:p>
            <a:pPr lvl="0" defTabSz="840105">
              <a:spcBef>
                <a:spcPct val="0"/>
              </a:spcBef>
              <a:tabLst>
                <a:tab pos="1193800" algn="l"/>
              </a:tabLst>
            </a:pPr>
            <a:r>
              <a:rPr lang="en-US" altLang="en-US" sz="1100" b="1" dirty="0">
                <a:solidFill>
                  <a:srgbClr val="000000"/>
                </a:solidFill>
                <a:latin typeface="Courier New" panose="02070309020205020404" pitchFamily="49" charset="0"/>
              </a:rPr>
              <a:t>SQL&gt; SELECT 	ename, CONCAT(ename, job), LENGTH(ename),			INSTR(ename, 'A')</a:t>
            </a:r>
            <a:endParaRPr lang="en-US" altLang="en-US" sz="1100" b="1" dirty="0">
              <a:solidFill>
                <a:srgbClr val="000000"/>
              </a:solidFill>
              <a:latin typeface="Courier New" panose="02070309020205020404" pitchFamily="49" charset="0"/>
            </a:endParaRPr>
          </a:p>
          <a:p>
            <a:pPr lvl="0" defTabSz="840105">
              <a:spcBef>
                <a:spcPct val="0"/>
              </a:spcBef>
              <a:tabLst>
                <a:tab pos="1193800" algn="l"/>
              </a:tabLst>
            </a:pPr>
            <a:r>
              <a:rPr lang="en-US" altLang="en-US" sz="1100" b="1" dirty="0">
                <a:solidFill>
                  <a:srgbClr val="000000"/>
                </a:solidFill>
                <a:latin typeface="Courier New" panose="02070309020205020404" pitchFamily="49" charset="0"/>
              </a:rPr>
              <a:t>  2  FROM 	emp</a:t>
            </a:r>
            <a:endParaRPr lang="en-US" altLang="en-US" sz="1100" b="1" dirty="0">
              <a:solidFill>
                <a:srgbClr val="000000"/>
              </a:solidFill>
              <a:latin typeface="Courier New" panose="02070309020205020404" pitchFamily="49" charset="0"/>
            </a:endParaRPr>
          </a:p>
          <a:p>
            <a:pPr lvl="0" defTabSz="840105">
              <a:spcBef>
                <a:spcPct val="0"/>
              </a:spcBef>
              <a:tabLst>
                <a:tab pos="1193800" algn="l"/>
              </a:tabLst>
            </a:pPr>
            <a:r>
              <a:rPr lang="en-US" altLang="en-US" sz="1100" b="1" dirty="0">
                <a:solidFill>
                  <a:srgbClr val="000000"/>
                </a:solidFill>
                <a:latin typeface="Courier New" panose="02070309020205020404" pitchFamily="49" charset="0"/>
              </a:rPr>
              <a:t>  3  WHERE 	SUBSTR(ename, -1, 1) = 'N';</a:t>
            </a:r>
            <a:endParaRPr lang="en-US" altLang="en-US" sz="1100" b="1" dirty="0">
              <a:solidFill>
                <a:srgbClr val="000000"/>
              </a:solidFill>
              <a:latin typeface="Courier New" panose="02070309020205020404" pitchFamily="49"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body" idx="1"/>
          </p:nvPr>
        </p:nvSpPr>
        <p:spPr>
          <a:xfrm>
            <a:off x="412750" y="4852988"/>
            <a:ext cx="6029325" cy="3819525"/>
          </a:xfrm>
          <a:ln/>
        </p:spPr>
        <p:txBody>
          <a:bodyPr wrap="square" lIns="91664" tIns="45028" rIns="91664" bIns="45028" anchor="t" anchorCtr="0"/>
          <a:p>
            <a:pPr lvl="0" defTabSz="382905"/>
            <a:r>
              <a:rPr lang="en-US" altLang="en-US" dirty="0"/>
              <a:t>Number Functions</a:t>
            </a:r>
            <a:endParaRPr lang="en-US" altLang="en-US" dirty="0"/>
          </a:p>
          <a:p>
            <a:pPr marL="114300" lvl="1" indent="0" defTabSz="382905"/>
            <a:r>
              <a:rPr lang="en-US" altLang="en-US" dirty="0">
                <a:solidFill>
                  <a:srgbClr val="FC0128"/>
                </a:solidFill>
              </a:rPr>
              <a:t>Number functions </a:t>
            </a:r>
            <a:r>
              <a:rPr lang="en-US" altLang="en-US" dirty="0"/>
              <a:t>accept numeric input and return numeric values. This section describes some of the number functions.</a:t>
            </a:r>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spcBef>
                <a:spcPct val="65000"/>
              </a:spcBef>
            </a:pPr>
            <a:br>
              <a:rPr lang="en-US" altLang="en-US" b="1" dirty="0"/>
            </a:br>
            <a:r>
              <a:rPr lang="en-US" altLang="en-US" b="1" dirty="0"/>
              <a:t>Note:</a:t>
            </a:r>
            <a:r>
              <a:rPr lang="en-US" altLang="en-US" dirty="0"/>
              <a:t> This list is a subset of the available number functions.</a:t>
            </a:r>
            <a:endParaRPr lang="en-US" altLang="en-US" dirty="0"/>
          </a:p>
          <a:p>
            <a:pPr marL="114300" lvl="1" indent="0" defTabSz="382905"/>
            <a:r>
              <a:rPr lang="en-US" altLang="en-US" dirty="0"/>
              <a:t>For more information, see</a:t>
            </a:r>
            <a:br>
              <a:rPr lang="en-US" altLang="en-US" dirty="0"/>
            </a:br>
            <a:r>
              <a:rPr lang="en-US" altLang="en-US" i="1" dirty="0"/>
              <a:t>Oracle Server SQL Reference, </a:t>
            </a:r>
            <a:r>
              <a:rPr lang="en-US" altLang="en-US" dirty="0"/>
              <a:t>Release 8</a:t>
            </a:r>
            <a:r>
              <a:rPr lang="en-US" altLang="en-US" i="1" dirty="0"/>
              <a:t>, </a:t>
            </a:r>
            <a:r>
              <a:rPr lang="en-US" altLang="en-US" dirty="0"/>
              <a:t>“Number Functions.”</a:t>
            </a:r>
            <a:endParaRPr lang="en-US" altLang="en-US" dirty="0"/>
          </a:p>
          <a:p>
            <a:pPr lvl="0" defTabSz="382905"/>
            <a:endParaRPr lang="en-US" altLang="en-US" b="1" dirty="0">
              <a:latin typeface="Times New Roman" panose="02020603050405020304" pitchFamily="18" charset="0"/>
            </a:endParaRPr>
          </a:p>
        </p:txBody>
      </p:sp>
      <p:sp>
        <p:nvSpPr>
          <p:cNvPr id="27651" name="Rectangle 3"/>
          <p:cNvSpPr>
            <a:spLocks noGrp="1" noRot="1" noTextEdit="1"/>
          </p:cNvSpPr>
          <p:nvPr>
            <p:ph type="sldImg"/>
          </p:nvPr>
        </p:nvSpPr>
        <p:spPr>
          <a:xfrm>
            <a:off x="441325" y="165100"/>
            <a:ext cx="5970588" cy="4478338"/>
          </a:xfrm>
          <a:ln w="12700">
            <a:solidFill>
              <a:schemeClr val="tx1">
                <a:alpha val="100000"/>
              </a:schemeClr>
            </a:solidFill>
          </a:ln>
        </p:spPr>
      </p:sp>
      <p:graphicFrame>
        <p:nvGraphicFramePr>
          <p:cNvPr id="27652" name="Object 4"/>
          <p:cNvGraphicFramePr/>
          <p:nvPr/>
        </p:nvGraphicFramePr>
        <p:xfrm>
          <a:off x="604838" y="5495925"/>
          <a:ext cx="5851525" cy="1604963"/>
        </p:xfrm>
        <a:graphic>
          <a:graphicData uri="http://schemas.openxmlformats.org/presentationml/2006/ole">
            <mc:AlternateContent xmlns:mc="http://schemas.openxmlformats.org/markup-compatibility/2006">
              <mc:Choice xmlns:v="urn:schemas-microsoft-com:vml" Requires="v">
                <p:oleObj spid="_x0000_s3076" name="" r:id="rId3" imgW="5816600" imgH="1577340" progId="Word.Document.6">
                  <p:embed/>
                </p:oleObj>
              </mc:Choice>
              <mc:Fallback>
                <p:oleObj name="" r:id="rId3" imgW="5816600" imgH="1577340" progId="Word.Document.6">
                  <p:embed/>
                  <p:pic>
                    <p:nvPicPr>
                      <p:cNvPr id="0" name="Picture 3075"/>
                      <p:cNvPicPr/>
                      <p:nvPr/>
                    </p:nvPicPr>
                    <p:blipFill>
                      <a:blip r:embed="rId4"/>
                      <a:stretch>
                        <a:fillRect/>
                      </a:stretch>
                    </p:blipFill>
                    <p:spPr>
                      <a:xfrm>
                        <a:off x="604838" y="5495925"/>
                        <a:ext cx="5851525" cy="1604963"/>
                      </a:xfrm>
                      <a:prstGeom prst="rect">
                        <a:avLst/>
                      </a:prstGeom>
                      <a:noFill/>
                      <a:ln w="38100">
                        <a:noFill/>
                        <a:miter/>
                      </a:ln>
                    </p:spPr>
                  </p:pic>
                </p:oleObj>
              </mc:Fallback>
            </mc:AlternateContent>
          </a:graphicData>
        </a:graphic>
      </p:graphicFrame>
      <p:grpSp>
        <p:nvGrpSpPr>
          <p:cNvPr id="27653" name="Group 5"/>
          <p:cNvGrpSpPr/>
          <p:nvPr/>
        </p:nvGrpSpPr>
        <p:grpSpPr>
          <a:xfrm>
            <a:off x="180975" y="7326313"/>
            <a:ext cx="298450" cy="293687"/>
            <a:chOff x="113" y="4531"/>
            <a:chExt cx="187" cy="182"/>
          </a:xfrm>
        </p:grpSpPr>
        <p:sp>
          <p:nvSpPr>
            <p:cNvPr id="27654" name="Freeform 6"/>
            <p:cNvSpPr/>
            <p:nvPr/>
          </p:nvSpPr>
          <p:spPr>
            <a:xfrm>
              <a:off x="113" y="4531"/>
              <a:ext cx="178" cy="175"/>
            </a:xfrm>
            <a:custGeom>
              <a:avLst/>
              <a:gdLst>
                <a:gd name="txL" fmla="*/ 0 w 178"/>
                <a:gd name="txT" fmla="*/ 0 h 175"/>
                <a:gd name="txR" fmla="*/ 178 w 178"/>
                <a:gd name="txB" fmla="*/ 175 h 175"/>
              </a:gdLst>
              <a:ahLst/>
              <a:cxnLst>
                <a:cxn ang="0">
                  <a:pos x="177" y="174"/>
                </a:cxn>
                <a:cxn ang="0">
                  <a:pos x="177" y="0"/>
                </a:cxn>
                <a:cxn ang="0">
                  <a:pos x="0" y="0"/>
                </a:cxn>
                <a:cxn ang="0">
                  <a:pos x="0" y="174"/>
                </a:cxn>
                <a:cxn ang="0">
                  <a:pos x="177" y="174"/>
                </a:cxn>
              </a:cxnLst>
              <a:rect l="txL" t="txT" r="txR" b="txB"/>
              <a:pathLst>
                <a:path w="178" h="175">
                  <a:moveTo>
                    <a:pt x="177" y="174"/>
                  </a:moveTo>
                  <a:lnTo>
                    <a:pt x="177" y="0"/>
                  </a:lnTo>
                  <a:lnTo>
                    <a:pt x="0" y="0"/>
                  </a:lnTo>
                  <a:lnTo>
                    <a:pt x="0" y="174"/>
                  </a:lnTo>
                  <a:lnTo>
                    <a:pt x="177" y="174"/>
                  </a:lnTo>
                </a:path>
              </a:pathLst>
            </a:custGeom>
            <a:solidFill>
              <a:srgbClr val="000000">
                <a:alpha val="100000"/>
              </a:srgbClr>
            </a:solidFill>
            <a:ln w="9525">
              <a:noFill/>
            </a:ln>
          </p:spPr>
          <p:txBody>
            <a:bodyPr/>
            <a:p>
              <a:endParaRPr lang="en-US"/>
            </a:p>
          </p:txBody>
        </p:sp>
        <p:sp>
          <p:nvSpPr>
            <p:cNvPr id="27655" name="Freeform 7"/>
            <p:cNvSpPr/>
            <p:nvPr/>
          </p:nvSpPr>
          <p:spPr>
            <a:xfrm>
              <a:off x="175" y="4597"/>
              <a:ext cx="70" cy="35"/>
            </a:xfrm>
            <a:custGeom>
              <a:avLst/>
              <a:gdLst>
                <a:gd name="txL" fmla="*/ 0 w 70"/>
                <a:gd name="txT" fmla="*/ 0 h 35"/>
                <a:gd name="txR" fmla="*/ 70 w 70"/>
                <a:gd name="txB" fmla="*/ 35 h 35"/>
              </a:gdLst>
              <a:ahLst/>
              <a:cxnLst>
                <a:cxn ang="0">
                  <a:pos x="69" y="6"/>
                </a:cxn>
                <a:cxn ang="0">
                  <a:pos x="65" y="0"/>
                </a:cxn>
                <a:cxn ang="0">
                  <a:pos x="0" y="27"/>
                </a:cxn>
                <a:cxn ang="0">
                  <a:pos x="3" y="34"/>
                </a:cxn>
                <a:cxn ang="0">
                  <a:pos x="69" y="6"/>
                </a:cxn>
              </a:cxnLst>
              <a:rect l="txL" t="txT" r="txR" b="txB"/>
              <a:pathLst>
                <a:path w="70" h="35">
                  <a:moveTo>
                    <a:pt x="69" y="6"/>
                  </a:moveTo>
                  <a:lnTo>
                    <a:pt x="65" y="0"/>
                  </a:lnTo>
                  <a:lnTo>
                    <a:pt x="0" y="27"/>
                  </a:lnTo>
                  <a:lnTo>
                    <a:pt x="3" y="34"/>
                  </a:lnTo>
                  <a:lnTo>
                    <a:pt x="69" y="6"/>
                  </a:lnTo>
                </a:path>
              </a:pathLst>
            </a:custGeom>
            <a:solidFill>
              <a:srgbClr val="FFFFFF">
                <a:alpha val="100000"/>
              </a:srgbClr>
            </a:solidFill>
            <a:ln w="9525">
              <a:noFill/>
            </a:ln>
          </p:spPr>
          <p:txBody>
            <a:bodyPr/>
            <a:p>
              <a:endParaRPr lang="en-US"/>
            </a:p>
          </p:txBody>
        </p:sp>
        <p:sp>
          <p:nvSpPr>
            <p:cNvPr id="27656" name="Freeform 8"/>
            <p:cNvSpPr/>
            <p:nvPr/>
          </p:nvSpPr>
          <p:spPr>
            <a:xfrm>
              <a:off x="183" y="4610"/>
              <a:ext cx="69" cy="38"/>
            </a:xfrm>
            <a:custGeom>
              <a:avLst/>
              <a:gdLst>
                <a:gd name="txL" fmla="*/ 0 w 69"/>
                <a:gd name="txT" fmla="*/ 0 h 38"/>
                <a:gd name="txR" fmla="*/ 69 w 69"/>
                <a:gd name="txB" fmla="*/ 38 h 38"/>
              </a:gdLst>
              <a:ahLst/>
              <a:cxnLst>
                <a:cxn ang="0">
                  <a:pos x="68" y="7"/>
                </a:cxn>
                <a:cxn ang="0">
                  <a:pos x="65" y="0"/>
                </a:cxn>
                <a:cxn ang="0">
                  <a:pos x="0" y="29"/>
                </a:cxn>
                <a:cxn ang="0">
                  <a:pos x="3" y="37"/>
                </a:cxn>
                <a:cxn ang="0">
                  <a:pos x="68" y="7"/>
                </a:cxn>
              </a:cxnLst>
              <a:rect l="txL" t="txT" r="txR" b="txB"/>
              <a:pathLst>
                <a:path w="69" h="38">
                  <a:moveTo>
                    <a:pt x="68" y="7"/>
                  </a:moveTo>
                  <a:lnTo>
                    <a:pt x="65" y="0"/>
                  </a:lnTo>
                  <a:lnTo>
                    <a:pt x="0" y="29"/>
                  </a:lnTo>
                  <a:lnTo>
                    <a:pt x="3" y="37"/>
                  </a:lnTo>
                  <a:lnTo>
                    <a:pt x="68" y="7"/>
                  </a:lnTo>
                </a:path>
              </a:pathLst>
            </a:custGeom>
            <a:solidFill>
              <a:srgbClr val="FFFFFF">
                <a:alpha val="100000"/>
              </a:srgbClr>
            </a:solidFill>
            <a:ln w="9525">
              <a:noFill/>
            </a:ln>
          </p:spPr>
          <p:txBody>
            <a:bodyPr/>
            <a:p>
              <a:endParaRPr lang="en-US"/>
            </a:p>
          </p:txBody>
        </p:sp>
        <p:sp>
          <p:nvSpPr>
            <p:cNvPr id="27657" name="Freeform 9"/>
            <p:cNvSpPr/>
            <p:nvPr/>
          </p:nvSpPr>
          <p:spPr>
            <a:xfrm>
              <a:off x="189" y="4627"/>
              <a:ext cx="69" cy="36"/>
            </a:xfrm>
            <a:custGeom>
              <a:avLst/>
              <a:gdLst>
                <a:gd name="txL" fmla="*/ 0 w 69"/>
                <a:gd name="txT" fmla="*/ 0 h 36"/>
                <a:gd name="txR" fmla="*/ 69 w 69"/>
                <a:gd name="txB" fmla="*/ 36 h 36"/>
              </a:gdLst>
              <a:ahLst/>
              <a:cxnLst>
                <a:cxn ang="0">
                  <a:pos x="68" y="6"/>
                </a:cxn>
                <a:cxn ang="0">
                  <a:pos x="65" y="0"/>
                </a:cxn>
                <a:cxn ang="0">
                  <a:pos x="0" y="28"/>
                </a:cxn>
                <a:cxn ang="0">
                  <a:pos x="3" y="35"/>
                </a:cxn>
                <a:cxn ang="0">
                  <a:pos x="68" y="6"/>
                </a:cxn>
              </a:cxnLst>
              <a:rect l="txL" t="txT" r="txR" b="txB"/>
              <a:pathLst>
                <a:path w="69" h="36">
                  <a:moveTo>
                    <a:pt x="68" y="6"/>
                  </a:moveTo>
                  <a:lnTo>
                    <a:pt x="65" y="0"/>
                  </a:lnTo>
                  <a:lnTo>
                    <a:pt x="0" y="28"/>
                  </a:lnTo>
                  <a:lnTo>
                    <a:pt x="3" y="35"/>
                  </a:lnTo>
                  <a:lnTo>
                    <a:pt x="68" y="6"/>
                  </a:lnTo>
                </a:path>
              </a:pathLst>
            </a:custGeom>
            <a:solidFill>
              <a:srgbClr val="FFFFFF">
                <a:alpha val="100000"/>
              </a:srgbClr>
            </a:solidFill>
            <a:ln w="9525">
              <a:noFill/>
            </a:ln>
          </p:spPr>
          <p:txBody>
            <a:bodyPr/>
            <a:p>
              <a:endParaRPr lang="en-US"/>
            </a:p>
          </p:txBody>
        </p:sp>
        <p:sp>
          <p:nvSpPr>
            <p:cNvPr id="27658" name="Freeform 10"/>
            <p:cNvSpPr/>
            <p:nvPr/>
          </p:nvSpPr>
          <p:spPr>
            <a:xfrm>
              <a:off x="198" y="4644"/>
              <a:ext cx="69" cy="34"/>
            </a:xfrm>
            <a:custGeom>
              <a:avLst/>
              <a:gdLst>
                <a:gd name="txL" fmla="*/ 0 w 69"/>
                <a:gd name="txT" fmla="*/ 0 h 34"/>
                <a:gd name="txR" fmla="*/ 69 w 69"/>
                <a:gd name="txB" fmla="*/ 34 h 34"/>
              </a:gdLst>
              <a:ahLst/>
              <a:cxnLst>
                <a:cxn ang="0">
                  <a:pos x="68" y="6"/>
                </a:cxn>
                <a:cxn ang="0">
                  <a:pos x="65" y="0"/>
                </a:cxn>
                <a:cxn ang="0">
                  <a:pos x="0" y="26"/>
                </a:cxn>
                <a:cxn ang="0">
                  <a:pos x="3" y="33"/>
                </a:cxn>
                <a:cxn ang="0">
                  <a:pos x="68" y="6"/>
                </a:cxn>
              </a:cxnLst>
              <a:rect l="txL" t="txT" r="txR" b="txB"/>
              <a:pathLst>
                <a:path w="69" h="34">
                  <a:moveTo>
                    <a:pt x="68" y="6"/>
                  </a:moveTo>
                  <a:lnTo>
                    <a:pt x="65" y="0"/>
                  </a:lnTo>
                  <a:lnTo>
                    <a:pt x="0" y="26"/>
                  </a:lnTo>
                  <a:lnTo>
                    <a:pt x="3" y="33"/>
                  </a:lnTo>
                  <a:lnTo>
                    <a:pt x="68" y="6"/>
                  </a:lnTo>
                </a:path>
              </a:pathLst>
            </a:custGeom>
            <a:solidFill>
              <a:srgbClr val="FFFFFF">
                <a:alpha val="100000"/>
              </a:srgbClr>
            </a:solidFill>
            <a:ln w="9525">
              <a:noFill/>
            </a:ln>
          </p:spPr>
          <p:txBody>
            <a:bodyPr/>
            <a:p>
              <a:endParaRPr lang="en-US"/>
            </a:p>
          </p:txBody>
        </p:sp>
        <p:sp>
          <p:nvSpPr>
            <p:cNvPr id="27659" name="Freeform 11"/>
            <p:cNvSpPr/>
            <p:nvPr/>
          </p:nvSpPr>
          <p:spPr>
            <a:xfrm>
              <a:off x="204" y="4660"/>
              <a:ext cx="70" cy="37"/>
            </a:xfrm>
            <a:custGeom>
              <a:avLst/>
              <a:gdLst>
                <a:gd name="txL" fmla="*/ 0 w 70"/>
                <a:gd name="txT" fmla="*/ 0 h 37"/>
                <a:gd name="txR" fmla="*/ 70 w 70"/>
                <a:gd name="txB" fmla="*/ 37 h 37"/>
              </a:gdLst>
              <a:ahLst/>
              <a:cxnLst>
                <a:cxn ang="0">
                  <a:pos x="69" y="7"/>
                </a:cxn>
                <a:cxn ang="0">
                  <a:pos x="65" y="0"/>
                </a:cxn>
                <a:cxn ang="0">
                  <a:pos x="0" y="29"/>
                </a:cxn>
                <a:cxn ang="0">
                  <a:pos x="3" y="36"/>
                </a:cxn>
                <a:cxn ang="0">
                  <a:pos x="69" y="7"/>
                </a:cxn>
              </a:cxnLst>
              <a:rect l="txL" t="txT" r="txR" b="txB"/>
              <a:pathLst>
                <a:path w="70" h="37">
                  <a:moveTo>
                    <a:pt x="69" y="7"/>
                  </a:moveTo>
                  <a:lnTo>
                    <a:pt x="65" y="0"/>
                  </a:lnTo>
                  <a:lnTo>
                    <a:pt x="0" y="29"/>
                  </a:lnTo>
                  <a:lnTo>
                    <a:pt x="3" y="36"/>
                  </a:lnTo>
                  <a:lnTo>
                    <a:pt x="69" y="7"/>
                  </a:lnTo>
                </a:path>
              </a:pathLst>
            </a:custGeom>
            <a:solidFill>
              <a:srgbClr val="FFFFFF">
                <a:alpha val="100000"/>
              </a:srgbClr>
            </a:solidFill>
            <a:ln w="9525">
              <a:noFill/>
            </a:ln>
          </p:spPr>
          <p:txBody>
            <a:bodyPr/>
            <a:p>
              <a:endParaRPr lang="en-US"/>
            </a:p>
          </p:txBody>
        </p:sp>
        <p:sp>
          <p:nvSpPr>
            <p:cNvPr id="27660" name="Freeform 12"/>
            <p:cNvSpPr/>
            <p:nvPr/>
          </p:nvSpPr>
          <p:spPr>
            <a:xfrm>
              <a:off x="135" y="4557"/>
              <a:ext cx="121" cy="58"/>
            </a:xfrm>
            <a:custGeom>
              <a:avLst/>
              <a:gdLst>
                <a:gd name="txL" fmla="*/ 0 w 121"/>
                <a:gd name="txT" fmla="*/ 0 h 58"/>
                <a:gd name="txR" fmla="*/ 121 w 121"/>
                <a:gd name="txB" fmla="*/ 58 h 58"/>
              </a:gdLst>
              <a:ahLst/>
              <a:cxnLst>
                <a:cxn ang="0">
                  <a:pos x="120" y="7"/>
                </a:cxn>
                <a:cxn ang="0">
                  <a:pos x="118" y="0"/>
                </a:cxn>
                <a:cxn ang="0">
                  <a:pos x="0" y="50"/>
                </a:cxn>
                <a:cxn ang="0">
                  <a:pos x="2" y="57"/>
                </a:cxn>
                <a:cxn ang="0">
                  <a:pos x="120" y="7"/>
                </a:cxn>
              </a:cxnLst>
              <a:rect l="txL" t="txT" r="txR" b="txB"/>
              <a:pathLst>
                <a:path w="121" h="58">
                  <a:moveTo>
                    <a:pt x="120" y="7"/>
                  </a:moveTo>
                  <a:lnTo>
                    <a:pt x="118" y="0"/>
                  </a:lnTo>
                  <a:lnTo>
                    <a:pt x="0" y="50"/>
                  </a:lnTo>
                  <a:lnTo>
                    <a:pt x="2" y="57"/>
                  </a:lnTo>
                  <a:lnTo>
                    <a:pt x="120" y="7"/>
                  </a:lnTo>
                </a:path>
              </a:pathLst>
            </a:custGeom>
            <a:solidFill>
              <a:srgbClr val="FFFFFF">
                <a:alpha val="100000"/>
              </a:srgbClr>
            </a:solidFill>
            <a:ln w="9525">
              <a:noFill/>
            </a:ln>
          </p:spPr>
          <p:txBody>
            <a:bodyPr/>
            <a:p>
              <a:endParaRPr lang="en-US"/>
            </a:p>
          </p:txBody>
        </p:sp>
        <p:sp>
          <p:nvSpPr>
            <p:cNvPr id="27661" name="Freeform 13"/>
            <p:cNvSpPr/>
            <p:nvPr/>
          </p:nvSpPr>
          <p:spPr>
            <a:xfrm>
              <a:off x="117" y="4545"/>
              <a:ext cx="123" cy="60"/>
            </a:xfrm>
            <a:custGeom>
              <a:avLst/>
              <a:gdLst>
                <a:gd name="txL" fmla="*/ 0 w 123"/>
                <a:gd name="txT" fmla="*/ 0 h 60"/>
                <a:gd name="txR" fmla="*/ 123 w 123"/>
                <a:gd name="txB" fmla="*/ 60 h 60"/>
              </a:gdLst>
              <a:ahLst/>
              <a:cxnLst>
                <a:cxn ang="0">
                  <a:pos x="122" y="7"/>
                </a:cxn>
                <a:cxn ang="0">
                  <a:pos x="119" y="0"/>
                </a:cxn>
                <a:cxn ang="0">
                  <a:pos x="0" y="51"/>
                </a:cxn>
                <a:cxn ang="0">
                  <a:pos x="2" y="59"/>
                </a:cxn>
                <a:cxn ang="0">
                  <a:pos x="122" y="7"/>
                </a:cxn>
              </a:cxnLst>
              <a:rect l="txL" t="txT" r="txR" b="txB"/>
              <a:pathLst>
                <a:path w="123" h="60">
                  <a:moveTo>
                    <a:pt x="122" y="7"/>
                  </a:moveTo>
                  <a:lnTo>
                    <a:pt x="119" y="0"/>
                  </a:lnTo>
                  <a:lnTo>
                    <a:pt x="0" y="51"/>
                  </a:lnTo>
                  <a:lnTo>
                    <a:pt x="2" y="59"/>
                  </a:lnTo>
                  <a:lnTo>
                    <a:pt x="122" y="7"/>
                  </a:lnTo>
                </a:path>
              </a:pathLst>
            </a:custGeom>
            <a:solidFill>
              <a:srgbClr val="FFFFFF">
                <a:alpha val="100000"/>
              </a:srgbClr>
            </a:solidFill>
            <a:ln w="9525">
              <a:noFill/>
            </a:ln>
          </p:spPr>
          <p:txBody>
            <a:bodyPr/>
            <a:p>
              <a:endParaRPr lang="en-US"/>
            </a:p>
          </p:txBody>
        </p:sp>
        <p:sp>
          <p:nvSpPr>
            <p:cNvPr id="27662" name="Freeform 14"/>
            <p:cNvSpPr/>
            <p:nvPr/>
          </p:nvSpPr>
          <p:spPr>
            <a:xfrm>
              <a:off x="245" y="4560"/>
              <a:ext cx="55" cy="104"/>
            </a:xfrm>
            <a:custGeom>
              <a:avLst/>
              <a:gdLst>
                <a:gd name="txL" fmla="*/ 0 w 55"/>
                <a:gd name="txT" fmla="*/ 0 h 104"/>
                <a:gd name="txR" fmla="*/ 55 w 55"/>
                <a:gd name="txB" fmla="*/ 104 h 104"/>
              </a:gdLst>
              <a:ahLst/>
              <a:cxnLst>
                <a:cxn ang="0">
                  <a:pos x="46" y="103"/>
                </a:cxn>
                <a:cxn ang="0">
                  <a:pos x="54" y="100"/>
                </a:cxn>
                <a:cxn ang="0">
                  <a:pos x="7" y="0"/>
                </a:cxn>
                <a:cxn ang="0">
                  <a:pos x="0" y="2"/>
                </a:cxn>
                <a:cxn ang="0">
                  <a:pos x="46" y="103"/>
                </a:cxn>
              </a:cxnLst>
              <a:rect l="txL" t="txT" r="txR" b="txB"/>
              <a:pathLst>
                <a:path w="55" h="104">
                  <a:moveTo>
                    <a:pt x="46" y="103"/>
                  </a:moveTo>
                  <a:lnTo>
                    <a:pt x="54" y="100"/>
                  </a:lnTo>
                  <a:lnTo>
                    <a:pt x="7" y="0"/>
                  </a:lnTo>
                  <a:lnTo>
                    <a:pt x="0" y="2"/>
                  </a:lnTo>
                  <a:lnTo>
                    <a:pt x="46" y="103"/>
                  </a:lnTo>
                </a:path>
              </a:pathLst>
            </a:custGeom>
            <a:solidFill>
              <a:srgbClr val="FFFFFF">
                <a:alpha val="100000"/>
              </a:srgbClr>
            </a:solidFill>
            <a:ln w="9525">
              <a:noFill/>
            </a:ln>
          </p:spPr>
          <p:txBody>
            <a:bodyPr/>
            <a:p>
              <a:endParaRPr lang="en-US"/>
            </a:p>
          </p:txBody>
        </p:sp>
        <p:sp>
          <p:nvSpPr>
            <p:cNvPr id="27663" name="Freeform 15"/>
            <p:cNvSpPr/>
            <p:nvPr/>
          </p:nvSpPr>
          <p:spPr>
            <a:xfrm>
              <a:off x="135" y="4605"/>
              <a:ext cx="52" cy="108"/>
            </a:xfrm>
            <a:custGeom>
              <a:avLst/>
              <a:gdLst>
                <a:gd name="txL" fmla="*/ 0 w 52"/>
                <a:gd name="txT" fmla="*/ 0 h 108"/>
                <a:gd name="txR" fmla="*/ 52 w 52"/>
                <a:gd name="txB" fmla="*/ 108 h 108"/>
              </a:gdLst>
              <a:ahLst/>
              <a:cxnLst>
                <a:cxn ang="0">
                  <a:pos x="44" y="107"/>
                </a:cxn>
                <a:cxn ang="0">
                  <a:pos x="51" y="102"/>
                </a:cxn>
                <a:cxn ang="0">
                  <a:pos x="6" y="0"/>
                </a:cxn>
                <a:cxn ang="0">
                  <a:pos x="0" y="4"/>
                </a:cxn>
                <a:cxn ang="0">
                  <a:pos x="44" y="107"/>
                </a:cxn>
              </a:cxnLst>
              <a:rect l="txL" t="txT" r="txR" b="txB"/>
              <a:pathLst>
                <a:path w="52" h="108">
                  <a:moveTo>
                    <a:pt x="44" y="107"/>
                  </a:moveTo>
                  <a:lnTo>
                    <a:pt x="51" y="102"/>
                  </a:lnTo>
                  <a:lnTo>
                    <a:pt x="6" y="0"/>
                  </a:lnTo>
                  <a:lnTo>
                    <a:pt x="0" y="4"/>
                  </a:lnTo>
                  <a:lnTo>
                    <a:pt x="44" y="107"/>
                  </a:lnTo>
                </a:path>
              </a:pathLst>
            </a:custGeom>
            <a:solidFill>
              <a:srgbClr val="FFFFFF">
                <a:alpha val="100000"/>
              </a:srgbClr>
            </a:solidFill>
            <a:ln w="9525">
              <a:noFill/>
            </a:ln>
          </p:spPr>
          <p:txBody>
            <a:bodyPr/>
            <a:p>
              <a:endParaRPr lang="en-US"/>
            </a:p>
          </p:txBody>
        </p:sp>
        <p:sp>
          <p:nvSpPr>
            <p:cNvPr id="27664" name="Freeform 16"/>
            <p:cNvSpPr/>
            <p:nvPr/>
          </p:nvSpPr>
          <p:spPr>
            <a:xfrm>
              <a:off x="113" y="4599"/>
              <a:ext cx="59" cy="114"/>
            </a:xfrm>
            <a:custGeom>
              <a:avLst/>
              <a:gdLst>
                <a:gd name="txL" fmla="*/ 0 w 59"/>
                <a:gd name="txT" fmla="*/ 0 h 114"/>
                <a:gd name="txR" fmla="*/ 59 w 59"/>
                <a:gd name="txB" fmla="*/ 114 h 114"/>
              </a:gdLst>
              <a:ahLst/>
              <a:cxnLst>
                <a:cxn ang="0">
                  <a:pos x="51" y="113"/>
                </a:cxn>
                <a:cxn ang="0">
                  <a:pos x="58" y="110"/>
                </a:cxn>
                <a:cxn ang="0">
                  <a:pos x="6" y="0"/>
                </a:cxn>
                <a:cxn ang="0">
                  <a:pos x="0" y="2"/>
                </a:cxn>
                <a:cxn ang="0">
                  <a:pos x="51" y="113"/>
                </a:cxn>
              </a:cxnLst>
              <a:rect l="txL" t="txT" r="txR" b="txB"/>
              <a:pathLst>
                <a:path w="59" h="114">
                  <a:moveTo>
                    <a:pt x="51" y="113"/>
                  </a:moveTo>
                  <a:lnTo>
                    <a:pt x="58" y="110"/>
                  </a:lnTo>
                  <a:lnTo>
                    <a:pt x="6" y="0"/>
                  </a:lnTo>
                  <a:lnTo>
                    <a:pt x="0" y="2"/>
                  </a:lnTo>
                  <a:lnTo>
                    <a:pt x="51" y="113"/>
                  </a:lnTo>
                </a:path>
              </a:pathLst>
            </a:custGeom>
            <a:solidFill>
              <a:srgbClr val="FFFFFF">
                <a:alpha val="100000"/>
              </a:srgbClr>
            </a:solidFill>
            <a:ln w="9525">
              <a:noFill/>
            </a:ln>
          </p:spPr>
          <p:txBody>
            <a:bodyPr/>
            <a:p>
              <a:endParaRPr lang="en-US"/>
            </a:p>
          </p:txBody>
        </p:sp>
        <p:sp>
          <p:nvSpPr>
            <p:cNvPr id="27665" name="Freeform 17"/>
            <p:cNvSpPr/>
            <p:nvPr/>
          </p:nvSpPr>
          <p:spPr>
            <a:xfrm>
              <a:off x="116" y="4599"/>
              <a:ext cx="28" cy="17"/>
            </a:xfrm>
            <a:custGeom>
              <a:avLst/>
              <a:gdLst>
                <a:gd name="txL" fmla="*/ 0 w 28"/>
                <a:gd name="txT" fmla="*/ 0 h 17"/>
                <a:gd name="txR" fmla="*/ 28 w 28"/>
                <a:gd name="txB" fmla="*/ 17 h 17"/>
              </a:gdLst>
              <a:ahLst/>
              <a:cxnLst>
                <a:cxn ang="0">
                  <a:pos x="23" y="16"/>
                </a:cxn>
                <a:cxn ang="0">
                  <a:pos x="27" y="9"/>
                </a:cxn>
                <a:cxn ang="0">
                  <a:pos x="4" y="0"/>
                </a:cxn>
                <a:cxn ang="0">
                  <a:pos x="0" y="6"/>
                </a:cxn>
                <a:cxn ang="0">
                  <a:pos x="23" y="16"/>
                </a:cxn>
              </a:cxnLst>
              <a:rect l="txL" t="txT" r="txR" b="txB"/>
              <a:pathLst>
                <a:path w="28" h="17">
                  <a:moveTo>
                    <a:pt x="23" y="16"/>
                  </a:moveTo>
                  <a:lnTo>
                    <a:pt x="27" y="9"/>
                  </a:lnTo>
                  <a:lnTo>
                    <a:pt x="4" y="0"/>
                  </a:lnTo>
                  <a:lnTo>
                    <a:pt x="0" y="6"/>
                  </a:lnTo>
                  <a:lnTo>
                    <a:pt x="23" y="16"/>
                  </a:lnTo>
                </a:path>
              </a:pathLst>
            </a:custGeom>
            <a:solidFill>
              <a:srgbClr val="FFFFFF">
                <a:alpha val="100000"/>
              </a:srgbClr>
            </a:solidFill>
            <a:ln w="9525">
              <a:noFill/>
            </a:ln>
          </p:spPr>
          <p:txBody>
            <a:bodyPr/>
            <a:p>
              <a:endParaRPr lang="en-US"/>
            </a:p>
          </p:txBody>
        </p:sp>
        <p:sp>
          <p:nvSpPr>
            <p:cNvPr id="27666" name="Freeform 18"/>
            <p:cNvSpPr/>
            <p:nvPr/>
          </p:nvSpPr>
          <p:spPr>
            <a:xfrm>
              <a:off x="223" y="4552"/>
              <a:ext cx="29" cy="19"/>
            </a:xfrm>
            <a:custGeom>
              <a:avLst/>
              <a:gdLst>
                <a:gd name="txL" fmla="*/ 0 w 29"/>
                <a:gd name="txT" fmla="*/ 0 h 19"/>
                <a:gd name="txR" fmla="*/ 29 w 29"/>
                <a:gd name="txB" fmla="*/ 19 h 19"/>
              </a:gdLst>
              <a:ahLst/>
              <a:cxnLst>
                <a:cxn ang="0">
                  <a:pos x="24" y="18"/>
                </a:cxn>
                <a:cxn ang="0">
                  <a:pos x="28" y="11"/>
                </a:cxn>
                <a:cxn ang="0">
                  <a:pos x="4" y="0"/>
                </a:cxn>
                <a:cxn ang="0">
                  <a:pos x="0" y="6"/>
                </a:cxn>
                <a:cxn ang="0">
                  <a:pos x="24" y="18"/>
                </a:cxn>
              </a:cxnLst>
              <a:rect l="txL" t="txT" r="txR" b="txB"/>
              <a:pathLst>
                <a:path w="29" h="19">
                  <a:moveTo>
                    <a:pt x="24" y="18"/>
                  </a:moveTo>
                  <a:lnTo>
                    <a:pt x="28" y="11"/>
                  </a:lnTo>
                  <a:lnTo>
                    <a:pt x="4" y="0"/>
                  </a:lnTo>
                  <a:lnTo>
                    <a:pt x="0" y="6"/>
                  </a:lnTo>
                  <a:lnTo>
                    <a:pt x="24" y="18"/>
                  </a:lnTo>
                </a:path>
              </a:pathLst>
            </a:custGeom>
            <a:solidFill>
              <a:srgbClr val="FFFFFF">
                <a:alpha val="100000"/>
              </a:srgbClr>
            </a:solidFill>
            <a:ln w="9525">
              <a:noFill/>
            </a:ln>
          </p:spPr>
          <p:txBody>
            <a:bodyPr/>
            <a:p>
              <a:endParaRPr lang="en-US"/>
            </a:p>
          </p:txBody>
        </p:sp>
      </p:gr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Rot="1" noTextEdit="1"/>
          </p:cNvSpPr>
          <p:nvPr>
            <p:ph type="sldImg"/>
          </p:nvPr>
        </p:nvSpPr>
        <p:spPr>
          <a:xfrm>
            <a:off x="407988" y="171450"/>
            <a:ext cx="6037262" cy="4527550"/>
          </a:xfrm>
          <a:ln w="12700">
            <a:solidFill>
              <a:schemeClr val="tx1">
                <a:alpha val="100000"/>
              </a:schemeClr>
            </a:solidFill>
          </a:ln>
        </p:spPr>
      </p:sp>
      <p:sp>
        <p:nvSpPr>
          <p:cNvPr id="29699" name="Rectangle 3"/>
          <p:cNvSpPr>
            <a:spLocks noGrp="1"/>
          </p:cNvSpPr>
          <p:nvPr>
            <p:ph type="body" idx="1"/>
          </p:nvPr>
        </p:nvSpPr>
        <p:spPr>
          <a:xfrm>
            <a:off x="455613" y="4849813"/>
            <a:ext cx="5973762" cy="3865562"/>
          </a:xfrm>
          <a:ln/>
        </p:spPr>
        <p:txBody>
          <a:bodyPr wrap="square" lIns="91664" tIns="45028" rIns="91664" bIns="45028" anchor="t" anchorCtr="0"/>
          <a:p>
            <a:pPr lvl="0" defTabSz="377825">
              <a:tabLst>
                <a:tab pos="443230" algn="l"/>
              </a:tabLst>
            </a:pPr>
            <a:r>
              <a:rPr lang="en-US" altLang="en-US" dirty="0"/>
              <a:t>ROUND Function</a:t>
            </a:r>
            <a:endParaRPr lang="en-US" altLang="en-US" dirty="0"/>
          </a:p>
          <a:p>
            <a:pPr marL="114300" lvl="1" indent="0" defTabSz="377825">
              <a:tabLst>
                <a:tab pos="443230" algn="l"/>
              </a:tabLst>
            </a:pPr>
            <a:r>
              <a:rPr lang="en-US" altLang="en-US" dirty="0"/>
              <a:t>The </a:t>
            </a:r>
            <a:r>
              <a:rPr lang="en-US" altLang="en-US" dirty="0">
                <a:solidFill>
                  <a:srgbClr val="FC0128"/>
                </a:solidFill>
              </a:rPr>
              <a:t>ROUND </a:t>
            </a:r>
            <a:r>
              <a:rPr lang="en-US" altLang="en-US" dirty="0"/>
              <a:t>function rounds the column, expression, or value to </a:t>
            </a:r>
            <a:r>
              <a:rPr lang="en-US" altLang="en-US" i="1" dirty="0"/>
              <a:t>n</a:t>
            </a:r>
            <a:r>
              <a:rPr lang="en-US" altLang="en-US" dirty="0"/>
              <a:t> decimal places. </a:t>
            </a:r>
            <a:r>
              <a:rPr lang="en-US" altLang="en-US" dirty="0">
                <a:latin typeface="Times" pitchFamily="18" charset="0"/>
              </a:rPr>
              <a:t>If the second argument is 0 or is missing, the value is rounded to zero decimal places. If the second argument is 2, the value is rounded to two decimal places. Conversely, if the second argument is -2, the value is rounded to two decimal places to the left.</a:t>
            </a:r>
            <a:endParaRPr lang="en-US" altLang="en-US" dirty="0">
              <a:latin typeface="Times" pitchFamily="18" charset="0"/>
            </a:endParaRPr>
          </a:p>
          <a:p>
            <a:pPr marL="114300" lvl="1" indent="0" defTabSz="377825">
              <a:tabLst>
                <a:tab pos="443230" algn="l"/>
              </a:tabLst>
            </a:pPr>
            <a:r>
              <a:rPr lang="en-US" altLang="en-US" dirty="0"/>
              <a:t>The ROUND function can also be used with date functions. You will see examples later in this lesson.</a:t>
            </a:r>
            <a:endParaRPr lang="en-US" altLang="en-US" dirty="0"/>
          </a:p>
          <a:p>
            <a:pPr marL="114300" lvl="1" indent="0" defTabSz="377825">
              <a:tabLst>
                <a:tab pos="443230" algn="l"/>
              </a:tabLst>
            </a:pPr>
            <a:r>
              <a:rPr lang="en-US" altLang="en-US" dirty="0"/>
              <a:t>The DUAL is a dummy table. More about this will be covered later.</a:t>
            </a:r>
            <a:endParaRPr lang="en-US" altLang="en-US" b="1" dirty="0"/>
          </a:p>
          <a:p>
            <a:pPr lvl="0" defTabSz="377825">
              <a:tabLst>
                <a:tab pos="443230" algn="l"/>
              </a:tabLst>
            </a:pPr>
            <a:endParaRPr lang="en-US" altLang="en-US" dirty="0">
              <a:latin typeface="Times New Roman" panose="02020603050405020304" pitchFamily="18" charset="0"/>
            </a:endParaRPr>
          </a:p>
        </p:txBody>
      </p:sp>
      <p:grpSp>
        <p:nvGrpSpPr>
          <p:cNvPr id="29700" name="Group 4"/>
          <p:cNvGrpSpPr/>
          <p:nvPr/>
        </p:nvGrpSpPr>
        <p:grpSpPr>
          <a:xfrm>
            <a:off x="219075" y="6276975"/>
            <a:ext cx="287338" cy="309563"/>
            <a:chOff x="137" y="3882"/>
            <a:chExt cx="180" cy="192"/>
          </a:xfrm>
        </p:grpSpPr>
        <p:sp>
          <p:nvSpPr>
            <p:cNvPr id="29701" name="Freeform 5"/>
            <p:cNvSpPr/>
            <p:nvPr/>
          </p:nvSpPr>
          <p:spPr>
            <a:xfrm>
              <a:off x="137" y="3882"/>
              <a:ext cx="180" cy="184"/>
            </a:xfrm>
            <a:custGeom>
              <a:avLst/>
              <a:gdLst>
                <a:gd name="txL" fmla="*/ 0 w 180"/>
                <a:gd name="txT" fmla="*/ 0 h 184"/>
                <a:gd name="txR" fmla="*/ 180 w 180"/>
                <a:gd name="txB" fmla="*/ 184 h 184"/>
              </a:gdLst>
              <a:ahLst/>
              <a:cxnLst>
                <a:cxn ang="0">
                  <a:pos x="179" y="183"/>
                </a:cxn>
                <a:cxn ang="0">
                  <a:pos x="179" y="0"/>
                </a:cxn>
                <a:cxn ang="0">
                  <a:pos x="0" y="0"/>
                </a:cxn>
                <a:cxn ang="0">
                  <a:pos x="0" y="183"/>
                </a:cxn>
                <a:cxn ang="0">
                  <a:pos x="179" y="183"/>
                </a:cxn>
              </a:cxnLst>
              <a:rect l="txL" t="txT" r="txR" b="txB"/>
              <a:pathLst>
                <a:path w="180" h="184">
                  <a:moveTo>
                    <a:pt x="179" y="183"/>
                  </a:moveTo>
                  <a:lnTo>
                    <a:pt x="179" y="0"/>
                  </a:lnTo>
                  <a:lnTo>
                    <a:pt x="0" y="0"/>
                  </a:lnTo>
                  <a:lnTo>
                    <a:pt x="0" y="183"/>
                  </a:lnTo>
                  <a:lnTo>
                    <a:pt x="179" y="183"/>
                  </a:lnTo>
                </a:path>
              </a:pathLst>
            </a:custGeom>
            <a:solidFill>
              <a:srgbClr val="000000">
                <a:alpha val="100000"/>
              </a:srgbClr>
            </a:solidFill>
            <a:ln w="9525">
              <a:noFill/>
            </a:ln>
          </p:spPr>
          <p:txBody>
            <a:bodyPr/>
            <a:p>
              <a:endParaRPr lang="en-US"/>
            </a:p>
          </p:txBody>
        </p:sp>
        <p:sp>
          <p:nvSpPr>
            <p:cNvPr id="29702" name="Freeform 6"/>
            <p:cNvSpPr/>
            <p:nvPr/>
          </p:nvSpPr>
          <p:spPr>
            <a:xfrm>
              <a:off x="218" y="4056"/>
              <a:ext cx="27" cy="18"/>
            </a:xfrm>
            <a:custGeom>
              <a:avLst/>
              <a:gdLst>
                <a:gd name="txL" fmla="*/ 0 w 27"/>
                <a:gd name="txT" fmla="*/ 0 h 18"/>
                <a:gd name="txR" fmla="*/ 27 w 27"/>
                <a:gd name="txB" fmla="*/ 18 h 18"/>
              </a:gdLst>
              <a:ahLst/>
              <a:cxnLst>
                <a:cxn ang="0">
                  <a:pos x="26" y="17"/>
                </a:cxn>
                <a:cxn ang="0">
                  <a:pos x="26" y="0"/>
                </a:cxn>
                <a:cxn ang="0">
                  <a:pos x="0" y="0"/>
                </a:cxn>
                <a:cxn ang="0">
                  <a:pos x="0" y="17"/>
                </a:cxn>
                <a:cxn ang="0">
                  <a:pos x="26" y="17"/>
                </a:cxn>
              </a:cxnLst>
              <a:rect l="txL" t="txT" r="txR" b="txB"/>
              <a:pathLst>
                <a:path w="27" h="18">
                  <a:moveTo>
                    <a:pt x="26" y="17"/>
                  </a:moveTo>
                  <a:lnTo>
                    <a:pt x="26" y="0"/>
                  </a:lnTo>
                  <a:lnTo>
                    <a:pt x="0" y="0"/>
                  </a:lnTo>
                  <a:lnTo>
                    <a:pt x="0" y="17"/>
                  </a:lnTo>
                  <a:lnTo>
                    <a:pt x="26" y="17"/>
                  </a:lnTo>
                </a:path>
              </a:pathLst>
            </a:custGeom>
            <a:solidFill>
              <a:srgbClr val="FFFFFF">
                <a:alpha val="100000"/>
              </a:srgbClr>
            </a:solidFill>
            <a:ln w="9525">
              <a:noFill/>
            </a:ln>
          </p:spPr>
          <p:txBody>
            <a:bodyPr/>
            <a:p>
              <a:endParaRPr lang="en-US"/>
            </a:p>
          </p:txBody>
        </p:sp>
        <p:sp>
          <p:nvSpPr>
            <p:cNvPr id="29703" name="Freeform 7"/>
            <p:cNvSpPr/>
            <p:nvPr/>
          </p:nvSpPr>
          <p:spPr>
            <a:xfrm>
              <a:off x="159" y="3935"/>
              <a:ext cx="33" cy="20"/>
            </a:xfrm>
            <a:custGeom>
              <a:avLst/>
              <a:gdLst>
                <a:gd name="txL" fmla="*/ 0 w 33"/>
                <a:gd name="txT" fmla="*/ 0 h 20"/>
                <a:gd name="txR" fmla="*/ 33 w 33"/>
                <a:gd name="txB" fmla="*/ 20 h 20"/>
              </a:gdLst>
              <a:ahLst/>
              <a:cxnLst>
                <a:cxn ang="0">
                  <a:pos x="0" y="0"/>
                </a:cxn>
                <a:cxn ang="0">
                  <a:pos x="26" y="19"/>
                </a:cxn>
                <a:cxn ang="0">
                  <a:pos x="32" y="8"/>
                </a:cxn>
                <a:cxn ang="0">
                  <a:pos x="0" y="0"/>
                </a:cxn>
              </a:cxnLst>
              <a:rect l="txL" t="txT" r="txR" b="txB"/>
              <a:pathLst>
                <a:path w="33" h="20">
                  <a:moveTo>
                    <a:pt x="0" y="0"/>
                  </a:moveTo>
                  <a:lnTo>
                    <a:pt x="26" y="19"/>
                  </a:lnTo>
                  <a:lnTo>
                    <a:pt x="32" y="8"/>
                  </a:lnTo>
                  <a:lnTo>
                    <a:pt x="0" y="0"/>
                  </a:lnTo>
                </a:path>
              </a:pathLst>
            </a:custGeom>
            <a:solidFill>
              <a:srgbClr val="FFFFFF">
                <a:alpha val="100000"/>
              </a:srgbClr>
            </a:solidFill>
            <a:ln w="9525">
              <a:noFill/>
            </a:ln>
          </p:spPr>
          <p:txBody>
            <a:bodyPr/>
            <a:p>
              <a:endParaRPr lang="en-US"/>
            </a:p>
          </p:txBody>
        </p:sp>
        <p:sp>
          <p:nvSpPr>
            <p:cNvPr id="29704" name="Freeform 8"/>
            <p:cNvSpPr/>
            <p:nvPr/>
          </p:nvSpPr>
          <p:spPr>
            <a:xfrm>
              <a:off x="270" y="3935"/>
              <a:ext cx="34" cy="20"/>
            </a:xfrm>
            <a:custGeom>
              <a:avLst/>
              <a:gdLst>
                <a:gd name="txL" fmla="*/ 0 w 34"/>
                <a:gd name="txT" fmla="*/ 0 h 20"/>
                <a:gd name="txR" fmla="*/ 34 w 34"/>
                <a:gd name="txB" fmla="*/ 20 h 20"/>
              </a:gdLst>
              <a:ahLst/>
              <a:cxnLst>
                <a:cxn ang="0">
                  <a:pos x="33" y="0"/>
                </a:cxn>
                <a:cxn ang="0">
                  <a:pos x="6" y="19"/>
                </a:cxn>
                <a:cxn ang="0">
                  <a:pos x="0" y="9"/>
                </a:cxn>
                <a:cxn ang="0">
                  <a:pos x="33" y="0"/>
                </a:cxn>
              </a:cxnLst>
              <a:rect l="txL" t="txT" r="txR" b="txB"/>
              <a:pathLst>
                <a:path w="34" h="20">
                  <a:moveTo>
                    <a:pt x="33" y="0"/>
                  </a:moveTo>
                  <a:lnTo>
                    <a:pt x="6" y="19"/>
                  </a:lnTo>
                  <a:lnTo>
                    <a:pt x="0" y="9"/>
                  </a:lnTo>
                  <a:lnTo>
                    <a:pt x="33" y="0"/>
                  </a:lnTo>
                </a:path>
              </a:pathLst>
            </a:custGeom>
            <a:solidFill>
              <a:srgbClr val="FFFFFF">
                <a:alpha val="100000"/>
              </a:srgbClr>
            </a:solidFill>
            <a:ln w="9525">
              <a:noFill/>
            </a:ln>
          </p:spPr>
          <p:txBody>
            <a:bodyPr/>
            <a:p>
              <a:endParaRPr lang="en-US"/>
            </a:p>
          </p:txBody>
        </p:sp>
        <p:sp>
          <p:nvSpPr>
            <p:cNvPr id="29705" name="Freeform 9"/>
            <p:cNvSpPr/>
            <p:nvPr/>
          </p:nvSpPr>
          <p:spPr>
            <a:xfrm>
              <a:off x="157" y="3975"/>
              <a:ext cx="33" cy="18"/>
            </a:xfrm>
            <a:custGeom>
              <a:avLst/>
              <a:gdLst>
                <a:gd name="txL" fmla="*/ 0 w 33"/>
                <a:gd name="txT" fmla="*/ 0 h 18"/>
                <a:gd name="txR" fmla="*/ 33 w 33"/>
                <a:gd name="txB" fmla="*/ 18 h 18"/>
              </a:gdLst>
              <a:ahLst/>
              <a:cxnLst>
                <a:cxn ang="0">
                  <a:pos x="0" y="17"/>
                </a:cxn>
                <a:cxn ang="0">
                  <a:pos x="32" y="13"/>
                </a:cxn>
                <a:cxn ang="0">
                  <a:pos x="30" y="0"/>
                </a:cxn>
                <a:cxn ang="0">
                  <a:pos x="0" y="17"/>
                </a:cxn>
              </a:cxnLst>
              <a:rect l="txL" t="txT" r="txR" b="txB"/>
              <a:pathLst>
                <a:path w="33" h="18">
                  <a:moveTo>
                    <a:pt x="0" y="17"/>
                  </a:moveTo>
                  <a:lnTo>
                    <a:pt x="32" y="13"/>
                  </a:lnTo>
                  <a:lnTo>
                    <a:pt x="30" y="0"/>
                  </a:lnTo>
                  <a:lnTo>
                    <a:pt x="0" y="17"/>
                  </a:lnTo>
                </a:path>
              </a:pathLst>
            </a:custGeom>
            <a:solidFill>
              <a:srgbClr val="FFFFFF">
                <a:alpha val="100000"/>
              </a:srgbClr>
            </a:solidFill>
            <a:ln w="9525">
              <a:noFill/>
            </a:ln>
          </p:spPr>
          <p:txBody>
            <a:bodyPr/>
            <a:p>
              <a:endParaRPr lang="en-US"/>
            </a:p>
          </p:txBody>
        </p:sp>
        <p:sp>
          <p:nvSpPr>
            <p:cNvPr id="29706" name="Freeform 10"/>
            <p:cNvSpPr/>
            <p:nvPr/>
          </p:nvSpPr>
          <p:spPr>
            <a:xfrm>
              <a:off x="273" y="3976"/>
              <a:ext cx="34" cy="18"/>
            </a:xfrm>
            <a:custGeom>
              <a:avLst/>
              <a:gdLst>
                <a:gd name="txL" fmla="*/ 0 w 34"/>
                <a:gd name="txT" fmla="*/ 0 h 18"/>
                <a:gd name="txR" fmla="*/ 34 w 34"/>
                <a:gd name="txB" fmla="*/ 18 h 18"/>
              </a:gdLst>
              <a:ahLst/>
              <a:cxnLst>
                <a:cxn ang="0">
                  <a:pos x="33" y="17"/>
                </a:cxn>
                <a:cxn ang="0">
                  <a:pos x="0" y="14"/>
                </a:cxn>
                <a:cxn ang="0">
                  <a:pos x="2" y="0"/>
                </a:cxn>
                <a:cxn ang="0">
                  <a:pos x="33" y="17"/>
                </a:cxn>
              </a:cxnLst>
              <a:rect l="txL" t="txT" r="txR" b="txB"/>
              <a:pathLst>
                <a:path w="34" h="18">
                  <a:moveTo>
                    <a:pt x="33" y="17"/>
                  </a:moveTo>
                  <a:lnTo>
                    <a:pt x="0" y="14"/>
                  </a:lnTo>
                  <a:lnTo>
                    <a:pt x="2" y="0"/>
                  </a:lnTo>
                  <a:lnTo>
                    <a:pt x="33" y="17"/>
                  </a:lnTo>
                </a:path>
              </a:pathLst>
            </a:custGeom>
            <a:solidFill>
              <a:srgbClr val="FFFFFF">
                <a:alpha val="100000"/>
              </a:srgbClr>
            </a:solidFill>
            <a:ln w="9525">
              <a:noFill/>
            </a:ln>
          </p:spPr>
          <p:txBody>
            <a:bodyPr/>
            <a:p>
              <a:endParaRPr lang="en-US"/>
            </a:p>
          </p:txBody>
        </p:sp>
        <p:sp>
          <p:nvSpPr>
            <p:cNvPr id="29707" name="Freeform 11"/>
            <p:cNvSpPr/>
            <p:nvPr/>
          </p:nvSpPr>
          <p:spPr>
            <a:xfrm>
              <a:off x="182" y="3898"/>
              <a:ext cx="25" cy="28"/>
            </a:xfrm>
            <a:custGeom>
              <a:avLst/>
              <a:gdLst>
                <a:gd name="txL" fmla="*/ 0 w 25"/>
                <a:gd name="txT" fmla="*/ 0 h 28"/>
                <a:gd name="txR" fmla="*/ 25 w 25"/>
                <a:gd name="txB" fmla="*/ 28 h 28"/>
              </a:gdLst>
              <a:ahLst/>
              <a:cxnLst>
                <a:cxn ang="0">
                  <a:pos x="0" y="0"/>
                </a:cxn>
                <a:cxn ang="0">
                  <a:pos x="14" y="27"/>
                </a:cxn>
                <a:cxn ang="0">
                  <a:pos x="24" y="20"/>
                </a:cxn>
                <a:cxn ang="0">
                  <a:pos x="0" y="0"/>
                </a:cxn>
              </a:cxnLst>
              <a:rect l="txL" t="txT" r="txR" b="txB"/>
              <a:pathLst>
                <a:path w="25" h="28">
                  <a:moveTo>
                    <a:pt x="0" y="0"/>
                  </a:moveTo>
                  <a:lnTo>
                    <a:pt x="14" y="27"/>
                  </a:lnTo>
                  <a:lnTo>
                    <a:pt x="24" y="20"/>
                  </a:lnTo>
                  <a:lnTo>
                    <a:pt x="0" y="0"/>
                  </a:lnTo>
                </a:path>
              </a:pathLst>
            </a:custGeom>
            <a:solidFill>
              <a:srgbClr val="FFFFFF">
                <a:alpha val="100000"/>
              </a:srgbClr>
            </a:solidFill>
            <a:ln w="9525">
              <a:noFill/>
            </a:ln>
          </p:spPr>
          <p:txBody>
            <a:bodyPr/>
            <a:p>
              <a:endParaRPr lang="en-US"/>
            </a:p>
          </p:txBody>
        </p:sp>
        <p:sp>
          <p:nvSpPr>
            <p:cNvPr id="29708" name="Freeform 12"/>
            <p:cNvSpPr/>
            <p:nvPr/>
          </p:nvSpPr>
          <p:spPr>
            <a:xfrm>
              <a:off x="247" y="3900"/>
              <a:ext cx="29" cy="30"/>
            </a:xfrm>
            <a:custGeom>
              <a:avLst/>
              <a:gdLst>
                <a:gd name="txL" fmla="*/ 0 w 29"/>
                <a:gd name="txT" fmla="*/ 0 h 30"/>
                <a:gd name="txR" fmla="*/ 29 w 29"/>
                <a:gd name="txB" fmla="*/ 30 h 30"/>
              </a:gdLst>
              <a:ahLst/>
              <a:cxnLst>
                <a:cxn ang="0">
                  <a:pos x="28" y="0"/>
                </a:cxn>
                <a:cxn ang="0">
                  <a:pos x="11" y="29"/>
                </a:cxn>
                <a:cxn ang="0">
                  <a:pos x="0" y="21"/>
                </a:cxn>
                <a:cxn ang="0">
                  <a:pos x="28" y="0"/>
                </a:cxn>
              </a:cxnLst>
              <a:rect l="txL" t="txT" r="txR" b="txB"/>
              <a:pathLst>
                <a:path w="29" h="30">
                  <a:moveTo>
                    <a:pt x="28" y="0"/>
                  </a:moveTo>
                  <a:lnTo>
                    <a:pt x="11" y="29"/>
                  </a:lnTo>
                  <a:lnTo>
                    <a:pt x="0" y="21"/>
                  </a:lnTo>
                  <a:lnTo>
                    <a:pt x="28" y="0"/>
                  </a:lnTo>
                </a:path>
              </a:pathLst>
            </a:custGeom>
            <a:solidFill>
              <a:srgbClr val="FFFFFF">
                <a:alpha val="100000"/>
              </a:srgbClr>
            </a:solidFill>
            <a:ln w="9525">
              <a:noFill/>
            </a:ln>
          </p:spPr>
          <p:txBody>
            <a:bodyPr/>
            <a:p>
              <a:endParaRPr lang="en-US"/>
            </a:p>
          </p:txBody>
        </p:sp>
        <p:sp>
          <p:nvSpPr>
            <p:cNvPr id="29709" name="Freeform 13"/>
            <p:cNvSpPr/>
            <p:nvPr/>
          </p:nvSpPr>
          <p:spPr>
            <a:xfrm>
              <a:off x="222" y="3888"/>
              <a:ext cx="17" cy="31"/>
            </a:xfrm>
            <a:custGeom>
              <a:avLst/>
              <a:gdLst>
                <a:gd name="txL" fmla="*/ 0 w 17"/>
                <a:gd name="txT" fmla="*/ 0 h 31"/>
                <a:gd name="txR" fmla="*/ 17 w 17"/>
                <a:gd name="txB" fmla="*/ 31 h 31"/>
              </a:gdLst>
              <a:ahLst/>
              <a:cxnLst>
                <a:cxn ang="0">
                  <a:pos x="7" y="0"/>
                </a:cxn>
                <a:cxn ang="0">
                  <a:pos x="0" y="30"/>
                </a:cxn>
                <a:cxn ang="0">
                  <a:pos x="16" y="29"/>
                </a:cxn>
                <a:cxn ang="0">
                  <a:pos x="7" y="0"/>
                </a:cxn>
              </a:cxnLst>
              <a:rect l="txL" t="txT" r="txR" b="txB"/>
              <a:pathLst>
                <a:path w="17" h="31">
                  <a:moveTo>
                    <a:pt x="7" y="0"/>
                  </a:moveTo>
                  <a:lnTo>
                    <a:pt x="0" y="30"/>
                  </a:lnTo>
                  <a:lnTo>
                    <a:pt x="16" y="29"/>
                  </a:lnTo>
                  <a:lnTo>
                    <a:pt x="7" y="0"/>
                  </a:lnTo>
                </a:path>
              </a:pathLst>
            </a:custGeom>
            <a:solidFill>
              <a:srgbClr val="FFFFFF">
                <a:alpha val="100000"/>
              </a:srgbClr>
            </a:solidFill>
            <a:ln w="9525">
              <a:noFill/>
            </a:ln>
          </p:spPr>
          <p:txBody>
            <a:bodyPr/>
            <a:p>
              <a:endParaRPr lang="en-US"/>
            </a:p>
          </p:txBody>
        </p:sp>
        <p:sp>
          <p:nvSpPr>
            <p:cNvPr id="29710" name="Freeform 14"/>
            <p:cNvSpPr/>
            <p:nvPr/>
          </p:nvSpPr>
          <p:spPr>
            <a:xfrm>
              <a:off x="198" y="3934"/>
              <a:ext cx="65" cy="114"/>
            </a:xfrm>
            <a:custGeom>
              <a:avLst/>
              <a:gdLst>
                <a:gd name="txL" fmla="*/ 0 w 65"/>
                <a:gd name="txT" fmla="*/ 0 h 114"/>
                <a:gd name="txR" fmla="*/ 65 w 65"/>
                <a:gd name="txB" fmla="*/ 114 h 114"/>
              </a:gdLst>
              <a:ahLst/>
              <a:cxnLst>
                <a:cxn ang="0">
                  <a:pos x="21" y="113"/>
                </a:cxn>
                <a:cxn ang="0">
                  <a:pos x="21" y="93"/>
                </a:cxn>
                <a:cxn ang="0">
                  <a:pos x="20" y="90"/>
                </a:cxn>
                <a:cxn ang="0">
                  <a:pos x="14" y="82"/>
                </a:cxn>
                <a:cxn ang="0">
                  <a:pos x="8" y="71"/>
                </a:cxn>
                <a:cxn ang="0">
                  <a:pos x="3" y="57"/>
                </a:cxn>
                <a:cxn ang="0">
                  <a:pos x="0" y="41"/>
                </a:cxn>
                <a:cxn ang="0">
                  <a:pos x="0" y="26"/>
                </a:cxn>
                <a:cxn ang="0">
                  <a:pos x="7" y="11"/>
                </a:cxn>
                <a:cxn ang="0">
                  <a:pos x="21" y="0"/>
                </a:cxn>
                <a:cxn ang="0">
                  <a:pos x="41" y="0"/>
                </a:cxn>
                <a:cxn ang="0">
                  <a:pos x="43" y="0"/>
                </a:cxn>
                <a:cxn ang="0">
                  <a:pos x="48" y="4"/>
                </a:cxn>
                <a:cxn ang="0">
                  <a:pos x="54" y="10"/>
                </a:cxn>
                <a:cxn ang="0">
                  <a:pos x="60" y="19"/>
                </a:cxn>
                <a:cxn ang="0">
                  <a:pos x="64" y="31"/>
                </a:cxn>
                <a:cxn ang="0">
                  <a:pos x="63" y="47"/>
                </a:cxn>
                <a:cxn ang="0">
                  <a:pos x="56" y="67"/>
                </a:cxn>
                <a:cxn ang="0">
                  <a:pos x="41" y="90"/>
                </a:cxn>
                <a:cxn ang="0">
                  <a:pos x="41" y="113"/>
                </a:cxn>
                <a:cxn ang="0">
                  <a:pos x="21" y="113"/>
                </a:cxn>
              </a:cxnLst>
              <a:rect l="txL" t="txT" r="txR" b="txB"/>
              <a:pathLst>
                <a:path w="65" h="114">
                  <a:moveTo>
                    <a:pt x="21" y="113"/>
                  </a:moveTo>
                  <a:lnTo>
                    <a:pt x="21" y="93"/>
                  </a:lnTo>
                  <a:lnTo>
                    <a:pt x="20" y="90"/>
                  </a:lnTo>
                  <a:lnTo>
                    <a:pt x="14" y="82"/>
                  </a:lnTo>
                  <a:lnTo>
                    <a:pt x="8" y="71"/>
                  </a:lnTo>
                  <a:lnTo>
                    <a:pt x="3" y="57"/>
                  </a:lnTo>
                  <a:lnTo>
                    <a:pt x="0" y="41"/>
                  </a:lnTo>
                  <a:lnTo>
                    <a:pt x="0" y="26"/>
                  </a:lnTo>
                  <a:lnTo>
                    <a:pt x="7" y="11"/>
                  </a:lnTo>
                  <a:lnTo>
                    <a:pt x="21" y="0"/>
                  </a:lnTo>
                  <a:lnTo>
                    <a:pt x="41" y="0"/>
                  </a:lnTo>
                  <a:lnTo>
                    <a:pt x="43" y="0"/>
                  </a:lnTo>
                  <a:lnTo>
                    <a:pt x="48" y="4"/>
                  </a:lnTo>
                  <a:lnTo>
                    <a:pt x="54" y="10"/>
                  </a:lnTo>
                  <a:lnTo>
                    <a:pt x="60" y="19"/>
                  </a:lnTo>
                  <a:lnTo>
                    <a:pt x="64" y="31"/>
                  </a:lnTo>
                  <a:lnTo>
                    <a:pt x="63" y="47"/>
                  </a:lnTo>
                  <a:lnTo>
                    <a:pt x="56" y="67"/>
                  </a:lnTo>
                  <a:lnTo>
                    <a:pt x="41" y="90"/>
                  </a:lnTo>
                  <a:lnTo>
                    <a:pt x="41" y="113"/>
                  </a:lnTo>
                  <a:lnTo>
                    <a:pt x="21" y="113"/>
                  </a:lnTo>
                </a:path>
              </a:pathLst>
            </a:custGeom>
            <a:solidFill>
              <a:srgbClr val="FFFFFF">
                <a:alpha val="100000"/>
              </a:srgbClr>
            </a:solidFill>
            <a:ln w="9525">
              <a:noFill/>
            </a:ln>
          </p:spPr>
          <p:txBody>
            <a:bodyPr/>
            <a:p>
              <a:endParaRPr lang="en-US"/>
            </a:p>
          </p:txBody>
        </p:sp>
        <p:sp>
          <p:nvSpPr>
            <p:cNvPr id="29711" name="Freeform 15"/>
            <p:cNvSpPr/>
            <p:nvPr/>
          </p:nvSpPr>
          <p:spPr>
            <a:xfrm>
              <a:off x="224" y="3955"/>
              <a:ext cx="18" cy="88"/>
            </a:xfrm>
            <a:custGeom>
              <a:avLst/>
              <a:gdLst>
                <a:gd name="txL" fmla="*/ 0 w 18"/>
                <a:gd name="txT" fmla="*/ 0 h 88"/>
                <a:gd name="txR" fmla="*/ 18 w 18"/>
                <a:gd name="txB" fmla="*/ 88 h 88"/>
              </a:gdLst>
              <a:ahLst/>
              <a:cxnLst>
                <a:cxn ang="0">
                  <a:pos x="4" y="0"/>
                </a:cxn>
                <a:cxn ang="0">
                  <a:pos x="7" y="6"/>
                </a:cxn>
                <a:cxn ang="0">
                  <a:pos x="2" y="7"/>
                </a:cxn>
                <a:cxn ang="0">
                  <a:pos x="2" y="78"/>
                </a:cxn>
                <a:cxn ang="0">
                  <a:pos x="0" y="79"/>
                </a:cxn>
                <a:cxn ang="0">
                  <a:pos x="0" y="87"/>
                </a:cxn>
                <a:cxn ang="0">
                  <a:pos x="2" y="87"/>
                </a:cxn>
                <a:cxn ang="0">
                  <a:pos x="4" y="87"/>
                </a:cxn>
                <a:cxn ang="0">
                  <a:pos x="7" y="87"/>
                </a:cxn>
                <a:cxn ang="0">
                  <a:pos x="9" y="85"/>
                </a:cxn>
                <a:cxn ang="0">
                  <a:pos x="14" y="85"/>
                </a:cxn>
                <a:cxn ang="0">
                  <a:pos x="17" y="84"/>
                </a:cxn>
                <a:cxn ang="0">
                  <a:pos x="17" y="82"/>
                </a:cxn>
                <a:cxn ang="0">
                  <a:pos x="17" y="79"/>
                </a:cxn>
                <a:cxn ang="0">
                  <a:pos x="17" y="48"/>
                </a:cxn>
                <a:cxn ang="0">
                  <a:pos x="14" y="47"/>
                </a:cxn>
                <a:cxn ang="0">
                  <a:pos x="14" y="39"/>
                </a:cxn>
                <a:cxn ang="0">
                  <a:pos x="14" y="5"/>
                </a:cxn>
                <a:cxn ang="0">
                  <a:pos x="4" y="0"/>
                </a:cxn>
              </a:cxnLst>
              <a:rect l="txL" t="txT" r="txR" b="txB"/>
              <a:pathLst>
                <a:path w="18" h="88">
                  <a:moveTo>
                    <a:pt x="4" y="0"/>
                  </a:moveTo>
                  <a:lnTo>
                    <a:pt x="7" y="6"/>
                  </a:lnTo>
                  <a:lnTo>
                    <a:pt x="2" y="7"/>
                  </a:lnTo>
                  <a:lnTo>
                    <a:pt x="2" y="78"/>
                  </a:lnTo>
                  <a:lnTo>
                    <a:pt x="0" y="79"/>
                  </a:lnTo>
                  <a:lnTo>
                    <a:pt x="0" y="87"/>
                  </a:lnTo>
                  <a:lnTo>
                    <a:pt x="2" y="87"/>
                  </a:lnTo>
                  <a:lnTo>
                    <a:pt x="4" y="87"/>
                  </a:lnTo>
                  <a:lnTo>
                    <a:pt x="7" y="87"/>
                  </a:lnTo>
                  <a:lnTo>
                    <a:pt x="9" y="85"/>
                  </a:lnTo>
                  <a:lnTo>
                    <a:pt x="14" y="85"/>
                  </a:lnTo>
                  <a:lnTo>
                    <a:pt x="17" y="84"/>
                  </a:lnTo>
                  <a:lnTo>
                    <a:pt x="17" y="82"/>
                  </a:lnTo>
                  <a:lnTo>
                    <a:pt x="17" y="79"/>
                  </a:lnTo>
                  <a:lnTo>
                    <a:pt x="17" y="48"/>
                  </a:lnTo>
                  <a:lnTo>
                    <a:pt x="14" y="47"/>
                  </a:lnTo>
                  <a:lnTo>
                    <a:pt x="14" y="39"/>
                  </a:lnTo>
                  <a:lnTo>
                    <a:pt x="14" y="5"/>
                  </a:lnTo>
                  <a:lnTo>
                    <a:pt x="4" y="0"/>
                  </a:lnTo>
                </a:path>
              </a:pathLst>
            </a:custGeom>
            <a:solidFill>
              <a:srgbClr val="000000">
                <a:alpha val="100000"/>
              </a:srgbClr>
            </a:solidFill>
            <a:ln w="9525">
              <a:noFill/>
            </a:ln>
          </p:spPr>
          <p:txBody>
            <a:bodyPr/>
            <a:p>
              <a:endParaRPr lang="en-US"/>
            </a:p>
          </p:txBody>
        </p:sp>
      </p:gr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TRUNC Function</a:t>
            </a:r>
            <a:endParaRPr lang="en-US" altLang="en-US" dirty="0"/>
          </a:p>
          <a:p>
            <a:pPr lvl="1"/>
            <a:r>
              <a:rPr lang="en-US" altLang="en-US" dirty="0"/>
              <a:t>The </a:t>
            </a:r>
            <a:r>
              <a:rPr lang="en-US" altLang="en-US" dirty="0">
                <a:solidFill>
                  <a:srgbClr val="FC0128"/>
                </a:solidFill>
              </a:rPr>
              <a:t>TRUNC </a:t>
            </a:r>
            <a:r>
              <a:rPr lang="en-US" altLang="en-US" dirty="0"/>
              <a:t>function truncates the column, expression, or value to </a:t>
            </a:r>
            <a:r>
              <a:rPr lang="en-US" altLang="en-US" i="1" dirty="0"/>
              <a:t>n </a:t>
            </a:r>
            <a:r>
              <a:rPr lang="en-US" altLang="en-US" dirty="0"/>
              <a:t>decimal places.</a:t>
            </a:r>
            <a:endParaRPr lang="en-US" altLang="en-US" dirty="0"/>
          </a:p>
          <a:p>
            <a:pPr lvl="1"/>
            <a:r>
              <a:rPr lang="en-US" altLang="en-US" dirty="0"/>
              <a:t>The TRUNC function works with arguments similar to those of the ROUND function. If the second argument is 0 or is missing, the value is truncated to zero decimal places. If the second argument is 2, the value is truncated to two decimal places. Conversely, if the second argument is -2, the value is truncated to two decimal places to the left.</a:t>
            </a:r>
            <a:endParaRPr lang="en-US" altLang="en-US" dirty="0"/>
          </a:p>
          <a:p>
            <a:pPr lvl="1"/>
            <a:r>
              <a:rPr lang="en-US" altLang="en-US" dirty="0"/>
              <a:t>Like the ROUND function, the TRUNC function can be used with date functions. </a:t>
            </a:r>
            <a:endParaRPr lang="en-US" altLang="en-US" dirty="0"/>
          </a:p>
          <a:p>
            <a:pPr lvl="1"/>
            <a:endParaRPr lang="en-US" altLang="en-US" dirty="0"/>
          </a:p>
          <a:p>
            <a:pPr lvl="1"/>
            <a:endParaRPr lang="en-US" altLang="en-US" dirty="0"/>
          </a:p>
          <a:p>
            <a:pPr lvl="0"/>
            <a:endParaRPr lang="en-US" altLang="en-US" dirty="0"/>
          </a:p>
          <a:p>
            <a:pPr lvl="0"/>
            <a:endParaRPr lang="en-US" altLang="en-US" dirty="0"/>
          </a:p>
          <a:p>
            <a:pPr lvl="0"/>
            <a:endParaRPr lang="en-US" altLang="en-US" dirty="0"/>
          </a:p>
          <a:p>
            <a:pPr lvl="0"/>
            <a:endParaRPr lang="en-US" altLang="en-US" dirty="0"/>
          </a:p>
          <a:p>
            <a:pPr lvl="0"/>
            <a:endParaRPr lang="en-US" altLang="en-US" dirty="0"/>
          </a:p>
        </p:txBody>
      </p:sp>
      <p:sp>
        <p:nvSpPr>
          <p:cNvPr id="31747" name="Rectangle 3"/>
          <p:cNvSpPr>
            <a:spLocks noGrp="1" noRot="1" noTextEdit="1"/>
          </p:cNvSpPr>
          <p:nvPr>
            <p:ph type="sldImg"/>
          </p:nvPr>
        </p:nvSpPr>
        <p:spPr>
          <a:xfrm>
            <a:off x="441325" y="165100"/>
            <a:ext cx="5970588" cy="4478338"/>
          </a:xfrm>
          <a:ln w="12700">
            <a:solidFill>
              <a:schemeClr val="tx1">
                <a:alpha val="100000"/>
              </a:schemeClr>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33795"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MOD Function</a:t>
            </a:r>
            <a:endParaRPr lang="en-US" altLang="en-US" dirty="0"/>
          </a:p>
          <a:p>
            <a:pPr lvl="1"/>
            <a:r>
              <a:rPr lang="en-US" altLang="en-US" dirty="0"/>
              <a:t>The </a:t>
            </a:r>
            <a:r>
              <a:rPr lang="en-US" altLang="en-US" dirty="0">
                <a:solidFill>
                  <a:srgbClr val="FC0128"/>
                </a:solidFill>
              </a:rPr>
              <a:t>MOD </a:t>
            </a:r>
            <a:r>
              <a:rPr lang="en-US" altLang="en-US" dirty="0"/>
              <a:t>function finds the remainder of value1 divided by value2. The slide example calculates the remainder of the ratio of salary to commission for all employees whose job title is salesman.</a:t>
            </a:r>
            <a:endParaRPr lang="en-US" altLang="en-US" dirty="0"/>
          </a:p>
          <a:p>
            <a:pPr lvl="0"/>
            <a:endParaRPr lang="en-US" altLang="en-US" b="1"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35843"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MOD Function</a:t>
            </a:r>
            <a:endParaRPr lang="en-US" altLang="en-US" dirty="0"/>
          </a:p>
          <a:p>
            <a:pPr lvl="1"/>
            <a:r>
              <a:rPr lang="en-US" altLang="en-US" dirty="0"/>
              <a:t>The </a:t>
            </a:r>
            <a:r>
              <a:rPr lang="en-US" altLang="en-US" dirty="0">
                <a:solidFill>
                  <a:srgbClr val="FC0128"/>
                </a:solidFill>
              </a:rPr>
              <a:t>MOD </a:t>
            </a:r>
            <a:r>
              <a:rPr lang="en-US" altLang="en-US" dirty="0"/>
              <a:t>function finds the remainder of value1 divided by value2. The slide example calculates the remainder of the ratio of salary to commission for all employees whose job title is salesman.</a:t>
            </a:r>
            <a:endParaRPr lang="en-US" altLang="en-US" dirty="0"/>
          </a:p>
          <a:p>
            <a:pPr lvl="0"/>
            <a:endParaRPr lang="en-US" altLang="en-US" b="1"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body" idx="1"/>
          </p:nvPr>
        </p:nvSpPr>
        <p:spPr>
          <a:xfrm>
            <a:off x="412750" y="4852988"/>
            <a:ext cx="6029325" cy="3819525"/>
          </a:xfrm>
          <a:ln/>
        </p:spPr>
        <p:txBody>
          <a:bodyPr wrap="square" lIns="91664" tIns="45028" rIns="91664" bIns="45028" anchor="t" anchorCtr="0"/>
          <a:p>
            <a:pPr lvl="0" defTabSz="382905"/>
            <a:r>
              <a:rPr lang="en-US" altLang="en-US" dirty="0"/>
              <a:t>Oracle Date Format</a:t>
            </a:r>
            <a:endParaRPr lang="en-US" altLang="en-US" dirty="0"/>
          </a:p>
          <a:p>
            <a:pPr marL="114300" lvl="1" indent="0" defTabSz="382905"/>
            <a:r>
              <a:rPr lang="en-US" altLang="en-US" dirty="0">
                <a:latin typeface="Times" pitchFamily="18" charset="0"/>
              </a:rPr>
              <a:t>Oracle stores </a:t>
            </a:r>
            <a:r>
              <a:rPr lang="en-US" altLang="en-US" dirty="0">
                <a:solidFill>
                  <a:srgbClr val="FC0128"/>
                </a:solidFill>
                <a:latin typeface="Times" pitchFamily="18" charset="0"/>
              </a:rPr>
              <a:t>dates </a:t>
            </a:r>
            <a:r>
              <a:rPr lang="en-US" altLang="en-US" dirty="0">
                <a:latin typeface="Times" pitchFamily="18" charset="0"/>
              </a:rPr>
              <a:t>in an internal numeric format, representing the century, year, month, day, hours, minutes, and seconds.</a:t>
            </a:r>
            <a:endParaRPr lang="en-US" altLang="en-US" dirty="0">
              <a:latin typeface="Times" pitchFamily="18" charset="0"/>
            </a:endParaRPr>
          </a:p>
          <a:p>
            <a:pPr marL="114300" lvl="1" indent="0" defTabSz="382905"/>
            <a:r>
              <a:rPr lang="en-US" altLang="en-US" dirty="0"/>
              <a:t>The default display and input format for any date is </a:t>
            </a:r>
            <a:r>
              <a:rPr lang="en-US" altLang="en-US" dirty="0">
                <a:solidFill>
                  <a:srgbClr val="FC0128"/>
                </a:solidFill>
              </a:rPr>
              <a:t>DD-MON-YY.</a:t>
            </a:r>
            <a:r>
              <a:rPr lang="en-US" altLang="en-US" dirty="0"/>
              <a:t> Valid Oracle dates are between January 1, 4712 B.C., and December 31, 9999 A.D.</a:t>
            </a:r>
            <a:endParaRPr lang="en-US" altLang="en-US" dirty="0"/>
          </a:p>
          <a:p>
            <a:pPr lvl="0" defTabSz="382905"/>
            <a:r>
              <a:rPr lang="en-US" altLang="en-US" dirty="0"/>
              <a:t>SYSDATE</a:t>
            </a:r>
            <a:endParaRPr lang="en-US" altLang="en-US" dirty="0"/>
          </a:p>
          <a:p>
            <a:pPr marL="114300" lvl="1" indent="0" defTabSz="382905"/>
            <a:r>
              <a:rPr lang="en-US" altLang="en-US" dirty="0">
                <a:solidFill>
                  <a:srgbClr val="FC0128"/>
                </a:solidFill>
              </a:rPr>
              <a:t>SYSDATE </a:t>
            </a:r>
            <a:r>
              <a:rPr lang="en-US" altLang="en-US" dirty="0"/>
              <a:t>is a date function that returns the current date and time. You can use SYSDATE just as you would use any other column name. For example, you can display the current date by selecting SYSDATE from a table. It is customary to select SYSDATE from a dummy table called DUAL. </a:t>
            </a:r>
            <a:endParaRPr lang="en-US" altLang="en-US" dirty="0"/>
          </a:p>
          <a:p>
            <a:pPr lvl="0" defTabSz="382905"/>
            <a:r>
              <a:rPr lang="en-US" altLang="en-US" dirty="0"/>
              <a:t>DUAL</a:t>
            </a:r>
            <a:endParaRPr lang="en-US" altLang="en-US" dirty="0"/>
          </a:p>
          <a:p>
            <a:pPr marL="114300" lvl="1" indent="0" defTabSz="382905"/>
            <a:r>
              <a:rPr lang="en-US" altLang="en-US" dirty="0"/>
              <a:t>The DUAL table is owned by the user SYS and can be accessed by all users. It contains one column, DUMMY, and one row with the value X. The DUAL table is useful when you want to return a value once only—for instance, the value of a constant, pseudocolumn, or expression that is not derived from a table with user data.</a:t>
            </a:r>
            <a:endParaRPr lang="en-US" altLang="en-US" dirty="0"/>
          </a:p>
          <a:p>
            <a:pPr lvl="0" defTabSz="382905"/>
            <a:r>
              <a:rPr lang="en-US" altLang="en-US" dirty="0"/>
              <a:t>Example</a:t>
            </a:r>
            <a:endParaRPr lang="en-US" altLang="en-US" dirty="0"/>
          </a:p>
          <a:p>
            <a:pPr marL="114300" lvl="1" indent="0" defTabSz="382905"/>
            <a:r>
              <a:rPr lang="en-US" altLang="en-US" dirty="0"/>
              <a:t>Display the current date using the DUAL table.</a:t>
            </a:r>
            <a:endParaRPr lang="en-US" altLang="en-US" dirty="0"/>
          </a:p>
        </p:txBody>
      </p:sp>
      <p:sp>
        <p:nvSpPr>
          <p:cNvPr id="37891" name="Rectangle 3"/>
          <p:cNvSpPr>
            <a:spLocks noGrp="1" noRot="1" noTextEdit="1"/>
          </p:cNvSpPr>
          <p:nvPr>
            <p:ph type="sldImg"/>
          </p:nvPr>
        </p:nvSpPr>
        <p:spPr>
          <a:xfrm>
            <a:off x="441325" y="165100"/>
            <a:ext cx="5970588" cy="4478338"/>
          </a:xfrm>
          <a:ln w="12700">
            <a:solidFill>
              <a:schemeClr val="tx1">
                <a:alpha val="100000"/>
              </a:schemeClr>
            </a:solidFill>
          </a:ln>
        </p:spPr>
      </p:sp>
      <p:sp>
        <p:nvSpPr>
          <p:cNvPr id="37892" name="Rectangle 4"/>
          <p:cNvSpPr/>
          <p:nvPr/>
        </p:nvSpPr>
        <p:spPr>
          <a:xfrm>
            <a:off x="611188" y="8075613"/>
            <a:ext cx="5670550" cy="425450"/>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37893" name="Rectangle 5"/>
          <p:cNvSpPr/>
          <p:nvPr/>
        </p:nvSpPr>
        <p:spPr>
          <a:xfrm>
            <a:off x="635000" y="8091488"/>
            <a:ext cx="2927350" cy="433387"/>
          </a:xfrm>
          <a:prstGeom prst="rect">
            <a:avLst/>
          </a:prstGeom>
          <a:noFill/>
          <a:ln w="9525">
            <a:noFill/>
          </a:ln>
        </p:spPr>
        <p:txBody>
          <a:bodyPr lIns="91664" tIns="45028" rIns="91664" bIns="45028">
            <a:spAutoFit/>
          </a:bodyPr>
          <a:p>
            <a:pPr lvl="0" defTabSz="840105">
              <a:spcBef>
                <a:spcPct val="0"/>
              </a:spcBef>
              <a:tabLst>
                <a:tab pos="1193800" algn="l"/>
              </a:tabLst>
            </a:pPr>
            <a:r>
              <a:rPr lang="en-US" altLang="en-US" sz="1100" b="1" dirty="0">
                <a:solidFill>
                  <a:srgbClr val="000000"/>
                </a:solidFill>
                <a:latin typeface="Courier New" panose="02070309020205020404" pitchFamily="49" charset="0"/>
              </a:rPr>
              <a:t>SQL&gt; SELECT	SYSDATE</a:t>
            </a:r>
            <a:endParaRPr lang="en-US" altLang="en-US" sz="1100" b="1" dirty="0">
              <a:solidFill>
                <a:srgbClr val="000000"/>
              </a:solidFill>
              <a:latin typeface="Courier New" panose="02070309020205020404" pitchFamily="49" charset="0"/>
            </a:endParaRPr>
          </a:p>
          <a:p>
            <a:pPr lvl="0" defTabSz="840105">
              <a:spcBef>
                <a:spcPct val="0"/>
              </a:spcBef>
              <a:tabLst>
                <a:tab pos="1193800" algn="l"/>
              </a:tabLst>
            </a:pPr>
            <a:r>
              <a:rPr lang="en-US" altLang="en-US" sz="1100" b="1" dirty="0">
                <a:solidFill>
                  <a:srgbClr val="000000"/>
                </a:solidFill>
                <a:latin typeface="Courier New" panose="02070309020205020404" pitchFamily="49" charset="0"/>
              </a:rPr>
              <a:t>  2  FROM	DUAL;</a:t>
            </a:r>
            <a:endParaRPr lang="en-US" altLang="en-US" sz="1100" b="1" dirty="0">
              <a:solidFill>
                <a:srgbClr val="000000"/>
              </a:solidFill>
              <a:latin typeface="Courier New" panose="02070309020205020404" pitchFamily="49"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p:nvPr/>
        </p:nvSpPr>
        <p:spPr>
          <a:xfrm>
            <a:off x="3883025" y="0"/>
            <a:ext cx="2976563" cy="468313"/>
          </a:xfrm>
          <a:prstGeom prst="rect">
            <a:avLst/>
          </a:prstGeom>
          <a:noFill/>
          <a:ln w="9525">
            <a:noFill/>
          </a:ln>
        </p:spPr>
        <p:txBody>
          <a:bodyPr wrap="none" anchor="ctr" anchorCtr="0"/>
          <a:p>
            <a:pPr lvl="0" eaLnBrk="1" hangingPunct="1">
              <a:spcBef>
                <a:spcPct val="0"/>
              </a:spcBef>
            </a:pPr>
            <a:endParaRPr lang="en-US" altLang="en-US" sz="2400" dirty="0"/>
          </a:p>
        </p:txBody>
      </p:sp>
      <p:sp>
        <p:nvSpPr>
          <p:cNvPr id="39939" name="Rectangle 3"/>
          <p:cNvSpPr/>
          <p:nvPr/>
        </p:nvSpPr>
        <p:spPr>
          <a:xfrm>
            <a:off x="-3175" y="0"/>
            <a:ext cx="2973388" cy="468313"/>
          </a:xfrm>
          <a:prstGeom prst="rect">
            <a:avLst/>
          </a:prstGeom>
          <a:noFill/>
          <a:ln w="9525">
            <a:noFill/>
          </a:ln>
        </p:spPr>
        <p:txBody>
          <a:bodyPr wrap="none" anchor="ctr" anchorCtr="0"/>
          <a:p>
            <a:pPr lvl="0" eaLnBrk="1" hangingPunct="1">
              <a:spcBef>
                <a:spcPct val="0"/>
              </a:spcBef>
            </a:pPr>
            <a:endParaRPr lang="en-US" altLang="en-US" sz="2400" dirty="0"/>
          </a:p>
        </p:txBody>
      </p:sp>
      <p:sp>
        <p:nvSpPr>
          <p:cNvPr id="39940" name="Rectangle 4"/>
          <p:cNvSpPr>
            <a:spLocks noGrp="1"/>
          </p:cNvSpPr>
          <p:nvPr>
            <p:ph type="body" idx="1"/>
          </p:nvPr>
        </p:nvSpPr>
        <p:spPr>
          <a:xfrm>
            <a:off x="412750" y="4852988"/>
            <a:ext cx="6029325" cy="3819525"/>
          </a:xfrm>
          <a:ln/>
        </p:spPr>
        <p:txBody>
          <a:bodyPr wrap="square" lIns="91664" tIns="45028" rIns="91664" bIns="45028" anchor="t" anchorCtr="0"/>
          <a:p>
            <a:pPr lvl="0" defTabSz="382905"/>
            <a:r>
              <a:rPr lang="en-US" altLang="en-US" dirty="0"/>
              <a:t>Arithmetic with Dates</a:t>
            </a:r>
            <a:endParaRPr lang="en-US" altLang="en-US" dirty="0"/>
          </a:p>
          <a:p>
            <a:pPr marL="114300" lvl="1" indent="0" defTabSz="382905"/>
            <a:r>
              <a:rPr lang="en-US" altLang="en-US" dirty="0"/>
              <a:t>Since the database stores dates as numbers, you can perform calculations using arithmetic operators such as addition and subtraction. You can add and subtract number constants as well as dates. </a:t>
            </a:r>
            <a:endParaRPr lang="en-US" altLang="en-US" dirty="0"/>
          </a:p>
          <a:p>
            <a:pPr marL="114300" lvl="1" indent="0" defTabSz="382905"/>
            <a:r>
              <a:rPr lang="en-US" altLang="en-US" dirty="0"/>
              <a:t>You can perform the following operations:</a:t>
            </a:r>
            <a:endParaRPr lang="en-US" altLang="en-US" dirty="0"/>
          </a:p>
          <a:p>
            <a:pPr lvl="0" defTabSz="382905"/>
            <a:endParaRPr lang="en-US" altLang="en-US" b="1" dirty="0">
              <a:latin typeface="Times New Roman" panose="02020603050405020304" pitchFamily="18" charset="0"/>
            </a:endParaRPr>
          </a:p>
        </p:txBody>
      </p:sp>
      <p:sp>
        <p:nvSpPr>
          <p:cNvPr id="39941" name="Rectangle 5"/>
          <p:cNvSpPr>
            <a:spLocks noGrp="1" noRot="1" noTextEdit="1"/>
          </p:cNvSpPr>
          <p:nvPr>
            <p:ph type="sldImg"/>
          </p:nvPr>
        </p:nvSpPr>
        <p:spPr>
          <a:xfrm>
            <a:off x="441325" y="165100"/>
            <a:ext cx="5970588" cy="4478338"/>
          </a:xfrm>
          <a:ln w="12700">
            <a:solidFill>
              <a:schemeClr val="tx1">
                <a:alpha val="100000"/>
              </a:schemeClr>
            </a:solidFill>
          </a:ln>
        </p:spPr>
      </p:sp>
      <p:graphicFrame>
        <p:nvGraphicFramePr>
          <p:cNvPr id="39942" name="Object 6"/>
          <p:cNvGraphicFramePr/>
          <p:nvPr/>
        </p:nvGraphicFramePr>
        <p:xfrm>
          <a:off x="603250" y="5726113"/>
          <a:ext cx="5573713" cy="1139825"/>
        </p:xfrm>
        <a:graphic>
          <a:graphicData uri="http://schemas.openxmlformats.org/presentationml/2006/ole">
            <mc:AlternateContent xmlns:mc="http://schemas.openxmlformats.org/markup-compatibility/2006">
              <mc:Choice xmlns:v="urn:schemas-microsoft-com:vml" Requires="v">
                <p:oleObj spid="_x0000_s3078" name="" r:id="rId3" imgW="5541010" imgH="1118870" progId="Word.Document.6">
                  <p:embed/>
                </p:oleObj>
              </mc:Choice>
              <mc:Fallback>
                <p:oleObj name="" r:id="rId3" imgW="5541010" imgH="1118870" progId="Word.Document.6">
                  <p:embed/>
                  <p:pic>
                    <p:nvPicPr>
                      <p:cNvPr id="0" name="Picture 3077"/>
                      <p:cNvPicPr/>
                      <p:nvPr/>
                    </p:nvPicPr>
                    <p:blipFill>
                      <a:blip r:embed="rId4"/>
                      <a:stretch>
                        <a:fillRect/>
                      </a:stretch>
                    </p:blipFill>
                    <p:spPr>
                      <a:xfrm>
                        <a:off x="603250" y="5726113"/>
                        <a:ext cx="5573713" cy="1139825"/>
                      </a:xfrm>
                      <a:prstGeom prst="rect">
                        <a:avLst/>
                      </a:prstGeom>
                      <a:noFill/>
                      <a:ln w="38100">
                        <a:noFill/>
                        <a:miter/>
                      </a:ln>
                    </p:spPr>
                  </p:pic>
                </p:oleObj>
              </mc:Fallback>
            </mc:AlternateContent>
          </a:graphicData>
        </a:graphic>
      </p:graphicFrame>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41987"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Arithmetic with Dates (continued)</a:t>
            </a:r>
            <a:endParaRPr lang="en-US" altLang="en-US" dirty="0"/>
          </a:p>
          <a:p>
            <a:pPr lvl="1"/>
            <a:r>
              <a:rPr lang="en-US" altLang="en-US" dirty="0"/>
              <a:t>The example on the slide displays the name and the number of weeks employed for all employees in department 10. It subtracts the current date (SYSDATE) from the date on which the employee was hired and divides the result by 7 to calculate the number of weeks that a worker has been employed.</a:t>
            </a:r>
            <a:endParaRPr lang="en-US" altLang="en-US" dirty="0"/>
          </a:p>
          <a:p>
            <a:pPr lvl="1"/>
            <a:r>
              <a:rPr lang="en-US" altLang="en-US" b="1" dirty="0"/>
              <a:t>Note:</a:t>
            </a:r>
            <a:r>
              <a:rPr lang="en-US" altLang="en-US" dirty="0"/>
              <a:t> SYSDATE is a SQL function that returns the current date and time. Your results may differ from the example.</a:t>
            </a:r>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0"/>
            <a:r>
              <a:rPr lang="en-US" altLang="en-US" dirty="0">
                <a:solidFill>
                  <a:schemeClr val="accent2"/>
                </a:solidFill>
              </a:rPr>
              <a:t>Class Management Note</a:t>
            </a:r>
            <a:endParaRPr lang="en-US" altLang="en-US" dirty="0">
              <a:solidFill>
                <a:schemeClr val="accent2"/>
              </a:solidFill>
            </a:endParaRPr>
          </a:p>
          <a:p>
            <a:pPr lvl="1"/>
            <a:r>
              <a:rPr lang="en-US" altLang="en-US" dirty="0">
                <a:solidFill>
                  <a:schemeClr val="accent2"/>
                </a:solidFill>
              </a:rPr>
              <a:t>If an older date is subtracted from a more current date, the difference is a negative number.</a:t>
            </a:r>
            <a:endParaRPr lang="en-US" altLang="en-US" dirty="0"/>
          </a:p>
          <a:p>
            <a:pPr lvl="0"/>
            <a:endParaRPr lang="en-US" altLang="en-US" b="1"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body" idx="1"/>
          </p:nvPr>
        </p:nvSpPr>
        <p:spPr>
          <a:xfrm>
            <a:off x="412750" y="4852988"/>
            <a:ext cx="6029325" cy="3819525"/>
          </a:xfrm>
          <a:ln/>
        </p:spPr>
        <p:txBody>
          <a:bodyPr wrap="square" lIns="91664" tIns="45028" rIns="91664" bIns="45028" anchor="t" anchorCtr="0"/>
          <a:p>
            <a:pPr lvl="0" defTabSz="382905"/>
            <a:r>
              <a:rPr lang="en-US" altLang="en-US" dirty="0"/>
              <a:t>Date Functions</a:t>
            </a:r>
            <a:endParaRPr lang="en-US" altLang="en-US" dirty="0"/>
          </a:p>
          <a:p>
            <a:pPr marL="114300" lvl="1" indent="0" defTabSz="382905"/>
            <a:r>
              <a:rPr lang="en-US" altLang="en-US" dirty="0"/>
              <a:t>Date functions operate on Oracle dates. All date functions return a value of DATE datatype except MONTHS_BETWEEN, which returns a numeric value.</a:t>
            </a:r>
            <a:endParaRPr lang="en-US" altLang="en-US" dirty="0"/>
          </a:p>
          <a:p>
            <a:pPr marL="440055" lvl="2" indent="-211455" defTabSz="382905"/>
            <a:r>
              <a:rPr lang="en-US" altLang="en-US" dirty="0">
                <a:solidFill>
                  <a:srgbClr val="FC0128"/>
                </a:solidFill>
              </a:rPr>
              <a:t>MONTHS_BETWEEN(</a:t>
            </a:r>
            <a:r>
              <a:rPr lang="en-US" altLang="en-US" i="1" dirty="0"/>
              <a:t>date1, date2</a:t>
            </a:r>
            <a:r>
              <a:rPr lang="en-US" altLang="en-US" dirty="0"/>
              <a:t>)</a:t>
            </a:r>
            <a:r>
              <a:rPr lang="en-US" altLang="en-US" dirty="0">
                <a:latin typeface="Symbol" panose="05050102010706020507" pitchFamily="18" charset="2"/>
              </a:rPr>
              <a:t>: </a:t>
            </a:r>
            <a:r>
              <a:rPr lang="en-US" altLang="en-US" dirty="0"/>
              <a:t>Finds the number of months between </a:t>
            </a:r>
            <a:r>
              <a:rPr lang="en-US" altLang="en-US" i="1" dirty="0"/>
              <a:t>date1</a:t>
            </a:r>
            <a:r>
              <a:rPr lang="en-US" altLang="en-US" dirty="0"/>
              <a:t> and </a:t>
            </a:r>
            <a:r>
              <a:rPr lang="en-US" altLang="en-US" i="1" dirty="0"/>
              <a:t>date2</a:t>
            </a:r>
            <a:r>
              <a:rPr lang="en-US" altLang="en-US" dirty="0"/>
              <a:t>. The result can be positive or negative. If </a:t>
            </a:r>
            <a:r>
              <a:rPr lang="en-US" altLang="en-US" i="1" dirty="0"/>
              <a:t>date1</a:t>
            </a:r>
            <a:r>
              <a:rPr lang="en-US" altLang="en-US" dirty="0"/>
              <a:t> is later than </a:t>
            </a:r>
            <a:r>
              <a:rPr lang="en-US" altLang="en-US" i="1" dirty="0"/>
              <a:t>date2</a:t>
            </a:r>
            <a:r>
              <a:rPr lang="en-US" altLang="en-US" dirty="0"/>
              <a:t>, the result is positive; if </a:t>
            </a:r>
            <a:r>
              <a:rPr lang="en-US" altLang="en-US" i="1" dirty="0"/>
              <a:t>date1</a:t>
            </a:r>
            <a:r>
              <a:rPr lang="en-US" altLang="en-US" dirty="0"/>
              <a:t> is earlier than </a:t>
            </a:r>
            <a:r>
              <a:rPr lang="en-US" altLang="en-US" i="1" dirty="0"/>
              <a:t>date2</a:t>
            </a:r>
            <a:r>
              <a:rPr lang="en-US" altLang="en-US" dirty="0"/>
              <a:t>, the result is negative. The noninteger part of the result represents a portion of the month.</a:t>
            </a:r>
            <a:endParaRPr lang="en-US" altLang="en-US" dirty="0"/>
          </a:p>
          <a:p>
            <a:pPr marL="440055" lvl="2" indent="-211455" defTabSz="382905"/>
            <a:r>
              <a:rPr lang="en-US" altLang="en-US" dirty="0">
                <a:solidFill>
                  <a:srgbClr val="FC0128"/>
                </a:solidFill>
              </a:rPr>
              <a:t>ADD_MONTHS(</a:t>
            </a:r>
            <a:r>
              <a:rPr lang="en-US" altLang="en-US" i="1" dirty="0"/>
              <a:t>date, n</a:t>
            </a:r>
            <a:r>
              <a:rPr lang="en-US" altLang="en-US" dirty="0"/>
              <a:t>)</a:t>
            </a:r>
            <a:r>
              <a:rPr lang="en-US" altLang="en-US" dirty="0">
                <a:latin typeface="Symbol" panose="05050102010706020507" pitchFamily="18" charset="2"/>
              </a:rPr>
              <a:t>: </a:t>
            </a:r>
            <a:r>
              <a:rPr lang="en-US" altLang="en-US" dirty="0">
                <a:latin typeface="Times" pitchFamily="18" charset="0"/>
              </a:rPr>
              <a:t>Adds </a:t>
            </a:r>
            <a:r>
              <a:rPr lang="en-US" altLang="en-US" i="1" dirty="0">
                <a:latin typeface="Times" pitchFamily="18" charset="0"/>
              </a:rPr>
              <a:t>n</a:t>
            </a:r>
            <a:r>
              <a:rPr lang="en-US" altLang="en-US" dirty="0">
                <a:latin typeface="Times" pitchFamily="18" charset="0"/>
              </a:rPr>
              <a:t> number of calendar months to</a:t>
            </a:r>
            <a:r>
              <a:rPr lang="en-US" altLang="en-US" i="1" dirty="0">
                <a:latin typeface="Times" pitchFamily="18" charset="0"/>
              </a:rPr>
              <a:t> date</a:t>
            </a:r>
            <a:r>
              <a:rPr lang="en-US" altLang="en-US" dirty="0">
                <a:latin typeface="Times" pitchFamily="18" charset="0"/>
              </a:rPr>
              <a:t>. The value of </a:t>
            </a:r>
            <a:r>
              <a:rPr lang="en-US" altLang="en-US" i="1" dirty="0">
                <a:latin typeface="Times" pitchFamily="18" charset="0"/>
              </a:rPr>
              <a:t>n</a:t>
            </a:r>
            <a:r>
              <a:rPr lang="en-US" altLang="en-US" dirty="0">
                <a:latin typeface="Times" pitchFamily="18" charset="0"/>
              </a:rPr>
              <a:t> must be an integer and can be negative.</a:t>
            </a:r>
            <a:endParaRPr lang="en-US" altLang="en-US" dirty="0">
              <a:latin typeface="Times" pitchFamily="18" charset="0"/>
            </a:endParaRPr>
          </a:p>
          <a:p>
            <a:pPr marL="440055" lvl="2" indent="-211455" defTabSz="382905"/>
            <a:r>
              <a:rPr lang="en-US" altLang="en-US" dirty="0">
                <a:solidFill>
                  <a:srgbClr val="FC0128"/>
                </a:solidFill>
                <a:latin typeface="Times" pitchFamily="18" charset="0"/>
              </a:rPr>
              <a:t>NEXT_DAY(</a:t>
            </a:r>
            <a:r>
              <a:rPr lang="en-US" altLang="en-US" i="1" dirty="0">
                <a:latin typeface="Times" pitchFamily="18" charset="0"/>
              </a:rPr>
              <a:t>date, </a:t>
            </a:r>
            <a:r>
              <a:rPr lang="en-US" altLang="en-US" dirty="0">
                <a:solidFill>
                  <a:srgbClr val="000000"/>
                </a:solidFill>
                <a:latin typeface="Courier New" panose="02070309020205020404" pitchFamily="49" charset="0"/>
              </a:rPr>
              <a:t>'</a:t>
            </a:r>
            <a:r>
              <a:rPr lang="en-US" altLang="en-US" i="1" dirty="0">
                <a:latin typeface="Times" pitchFamily="18" charset="0"/>
              </a:rPr>
              <a:t>char</a:t>
            </a:r>
            <a:r>
              <a:rPr lang="en-US" altLang="en-US" dirty="0">
                <a:solidFill>
                  <a:srgbClr val="000000"/>
                </a:solidFill>
                <a:latin typeface="Courier New" panose="02070309020205020404" pitchFamily="49" charset="0"/>
              </a:rPr>
              <a:t>'</a:t>
            </a:r>
            <a:r>
              <a:rPr lang="en-US" altLang="en-US" dirty="0">
                <a:latin typeface="Times" pitchFamily="18" charset="0"/>
              </a:rPr>
              <a:t>)</a:t>
            </a:r>
            <a:r>
              <a:rPr lang="en-US" altLang="en-US" dirty="0">
                <a:latin typeface="Symbol" panose="05050102010706020507" pitchFamily="18" charset="2"/>
              </a:rPr>
              <a:t>: </a:t>
            </a:r>
            <a:r>
              <a:rPr lang="en-US" altLang="en-US" dirty="0">
                <a:latin typeface="Times" pitchFamily="18" charset="0"/>
              </a:rPr>
              <a:t>Finds the date of the next specified day of the week (</a:t>
            </a:r>
            <a:r>
              <a:rPr lang="en-US" altLang="en-US" dirty="0">
                <a:solidFill>
                  <a:srgbClr val="000000"/>
                </a:solidFill>
                <a:latin typeface="Courier New" panose="02070309020205020404" pitchFamily="49" charset="0"/>
              </a:rPr>
              <a:t>'</a:t>
            </a:r>
            <a:r>
              <a:rPr lang="en-US" altLang="en-US" i="1" dirty="0">
                <a:latin typeface="Times" pitchFamily="18" charset="0"/>
              </a:rPr>
              <a:t>char</a:t>
            </a:r>
            <a:r>
              <a:rPr lang="en-US" altLang="en-US" dirty="0">
                <a:solidFill>
                  <a:srgbClr val="000000"/>
                </a:solidFill>
                <a:latin typeface="Courier New" panose="02070309020205020404" pitchFamily="49" charset="0"/>
              </a:rPr>
              <a:t>'</a:t>
            </a:r>
            <a:r>
              <a:rPr lang="en-US" altLang="en-US" dirty="0">
                <a:latin typeface="Times" pitchFamily="18" charset="0"/>
              </a:rPr>
              <a:t>) following </a:t>
            </a:r>
            <a:r>
              <a:rPr lang="en-US" altLang="en-US" i="1" dirty="0">
                <a:latin typeface="Times" pitchFamily="18" charset="0"/>
              </a:rPr>
              <a:t>date</a:t>
            </a:r>
            <a:r>
              <a:rPr lang="en-US" altLang="en-US" dirty="0">
                <a:latin typeface="Times" pitchFamily="18" charset="0"/>
              </a:rPr>
              <a:t>. The value of </a:t>
            </a:r>
            <a:r>
              <a:rPr lang="en-US" altLang="en-US" i="1" dirty="0">
                <a:latin typeface="Times" pitchFamily="18" charset="0"/>
              </a:rPr>
              <a:t>char</a:t>
            </a:r>
            <a:r>
              <a:rPr lang="en-US" altLang="en-US" dirty="0">
                <a:latin typeface="Times" pitchFamily="18" charset="0"/>
              </a:rPr>
              <a:t> may be a number representing a day or a character string.</a:t>
            </a:r>
            <a:endParaRPr lang="en-US" altLang="en-US" dirty="0">
              <a:latin typeface="Times" pitchFamily="18" charset="0"/>
            </a:endParaRPr>
          </a:p>
          <a:p>
            <a:pPr marL="440055" lvl="2" indent="-211455" defTabSz="382905"/>
            <a:r>
              <a:rPr lang="en-US" altLang="en-US" dirty="0">
                <a:solidFill>
                  <a:srgbClr val="FC0128"/>
                </a:solidFill>
                <a:latin typeface="Times" pitchFamily="18" charset="0"/>
              </a:rPr>
              <a:t>LAST_DAY(</a:t>
            </a:r>
            <a:r>
              <a:rPr lang="en-US" altLang="en-US" i="1" dirty="0">
                <a:latin typeface="Times" pitchFamily="18" charset="0"/>
              </a:rPr>
              <a:t>date</a:t>
            </a:r>
            <a:r>
              <a:rPr lang="en-US" altLang="en-US" dirty="0">
                <a:latin typeface="Times" pitchFamily="18" charset="0"/>
              </a:rPr>
              <a:t>)</a:t>
            </a:r>
            <a:r>
              <a:rPr lang="en-US" altLang="en-US" dirty="0">
                <a:latin typeface="Symbol" panose="05050102010706020507" pitchFamily="18" charset="2"/>
              </a:rPr>
              <a:t>: </a:t>
            </a:r>
            <a:r>
              <a:rPr lang="en-US" altLang="en-US" dirty="0">
                <a:latin typeface="Times" pitchFamily="18" charset="0"/>
              </a:rPr>
              <a:t>Finds the date of the last day of the month that contains </a:t>
            </a:r>
            <a:r>
              <a:rPr lang="en-US" altLang="en-US" i="1" dirty="0">
                <a:latin typeface="Times" pitchFamily="18" charset="0"/>
              </a:rPr>
              <a:t>date</a:t>
            </a:r>
            <a:r>
              <a:rPr lang="en-US" altLang="en-US" dirty="0">
                <a:latin typeface="Times" pitchFamily="18" charset="0"/>
              </a:rPr>
              <a:t>.</a:t>
            </a:r>
            <a:endParaRPr lang="en-US" altLang="en-US" dirty="0">
              <a:latin typeface="Times" pitchFamily="18" charset="0"/>
            </a:endParaRPr>
          </a:p>
          <a:p>
            <a:pPr marL="440055" lvl="2" indent="-211455" defTabSz="382905"/>
            <a:r>
              <a:rPr lang="en-US" altLang="en-US" dirty="0">
                <a:solidFill>
                  <a:srgbClr val="FC0128"/>
                </a:solidFill>
                <a:latin typeface="Times" pitchFamily="18" charset="0"/>
              </a:rPr>
              <a:t>ROUND(</a:t>
            </a:r>
            <a:r>
              <a:rPr lang="en-US" altLang="en-US" i="1" dirty="0">
                <a:latin typeface="Times" pitchFamily="18" charset="0"/>
              </a:rPr>
              <a:t>date</a:t>
            </a:r>
            <a:r>
              <a:rPr lang="en-US" altLang="en-US" dirty="0">
                <a:latin typeface="Times" pitchFamily="18" charset="0"/>
              </a:rPr>
              <a:t>[,</a:t>
            </a:r>
            <a:r>
              <a:rPr lang="en-US" altLang="en-US" dirty="0">
                <a:solidFill>
                  <a:srgbClr val="000000"/>
                </a:solidFill>
                <a:latin typeface="Courier New" panose="02070309020205020404" pitchFamily="49" charset="0"/>
              </a:rPr>
              <a:t>'</a:t>
            </a:r>
            <a:r>
              <a:rPr lang="en-US" altLang="en-US" i="1" dirty="0">
                <a:latin typeface="Times" pitchFamily="18" charset="0"/>
              </a:rPr>
              <a:t>fmt</a:t>
            </a:r>
            <a:r>
              <a:rPr lang="en-US" altLang="en-US" dirty="0">
                <a:solidFill>
                  <a:srgbClr val="000000"/>
                </a:solidFill>
                <a:latin typeface="Courier New" panose="02070309020205020404" pitchFamily="49" charset="0"/>
              </a:rPr>
              <a:t>'</a:t>
            </a:r>
            <a:r>
              <a:rPr lang="en-US" altLang="en-US" dirty="0">
                <a:latin typeface="Times" pitchFamily="18" charset="0"/>
              </a:rPr>
              <a:t>])</a:t>
            </a:r>
            <a:r>
              <a:rPr lang="en-US" altLang="en-US" dirty="0">
                <a:latin typeface="Symbol" panose="05050102010706020507" pitchFamily="18" charset="2"/>
              </a:rPr>
              <a:t>: </a:t>
            </a:r>
            <a:r>
              <a:rPr lang="en-US" altLang="en-US" dirty="0">
                <a:latin typeface="Times" pitchFamily="18" charset="0"/>
              </a:rPr>
              <a:t>Returns </a:t>
            </a:r>
            <a:r>
              <a:rPr lang="en-US" altLang="en-US" i="1" dirty="0">
                <a:latin typeface="Times" pitchFamily="18" charset="0"/>
              </a:rPr>
              <a:t>date</a:t>
            </a:r>
            <a:r>
              <a:rPr lang="en-US" altLang="en-US" dirty="0">
                <a:latin typeface="Times" pitchFamily="18" charset="0"/>
              </a:rPr>
              <a:t> rounded to</a:t>
            </a:r>
            <a:r>
              <a:rPr lang="en-US" altLang="en-US" i="1" dirty="0">
                <a:latin typeface="Times" pitchFamily="18" charset="0"/>
              </a:rPr>
              <a:t> </a:t>
            </a:r>
            <a:r>
              <a:rPr lang="en-US" altLang="en-US" dirty="0">
                <a:latin typeface="Times" pitchFamily="18" charset="0"/>
              </a:rPr>
              <a:t>the unit specified by the format model </a:t>
            </a:r>
            <a:r>
              <a:rPr lang="en-US" altLang="en-US" i="1" dirty="0">
                <a:latin typeface="Times" pitchFamily="18" charset="0"/>
              </a:rPr>
              <a:t>fmt.</a:t>
            </a:r>
            <a:r>
              <a:rPr lang="en-US" altLang="en-US" dirty="0">
                <a:latin typeface="Times" pitchFamily="18" charset="0"/>
              </a:rPr>
              <a:t> If the format model </a:t>
            </a:r>
            <a:r>
              <a:rPr lang="en-US" altLang="en-US" i="1" dirty="0">
                <a:latin typeface="Times" pitchFamily="18" charset="0"/>
              </a:rPr>
              <a:t>fmt </a:t>
            </a:r>
            <a:r>
              <a:rPr lang="en-US" altLang="en-US" dirty="0">
                <a:latin typeface="Times" pitchFamily="18" charset="0"/>
              </a:rPr>
              <a:t>is omitted,</a:t>
            </a:r>
            <a:r>
              <a:rPr lang="en-US" altLang="en-US" i="1" dirty="0">
                <a:latin typeface="Times" pitchFamily="18" charset="0"/>
              </a:rPr>
              <a:t> date</a:t>
            </a:r>
            <a:r>
              <a:rPr lang="en-US" altLang="en-US" dirty="0">
                <a:latin typeface="Times" pitchFamily="18" charset="0"/>
              </a:rPr>
              <a:t> is rounded to the nearest day.</a:t>
            </a:r>
            <a:endParaRPr lang="en-US" altLang="en-US" dirty="0">
              <a:latin typeface="Times" pitchFamily="18" charset="0"/>
            </a:endParaRPr>
          </a:p>
          <a:p>
            <a:pPr marL="440055" lvl="2" indent="-211455" defTabSz="382905"/>
            <a:r>
              <a:rPr lang="en-US" altLang="en-US" dirty="0">
                <a:solidFill>
                  <a:srgbClr val="FC0128"/>
                </a:solidFill>
                <a:latin typeface="Times" pitchFamily="18" charset="0"/>
              </a:rPr>
              <a:t>TRUNC(</a:t>
            </a:r>
            <a:r>
              <a:rPr lang="en-US" altLang="en-US" i="1" dirty="0">
                <a:latin typeface="Times" pitchFamily="18" charset="0"/>
              </a:rPr>
              <a:t>date</a:t>
            </a:r>
            <a:r>
              <a:rPr lang="en-US" altLang="en-US" dirty="0">
                <a:latin typeface="Times" pitchFamily="18" charset="0"/>
              </a:rPr>
              <a:t>[, </a:t>
            </a:r>
            <a:r>
              <a:rPr lang="en-US" altLang="en-US" dirty="0">
                <a:solidFill>
                  <a:srgbClr val="000000"/>
                </a:solidFill>
                <a:latin typeface="Courier New" panose="02070309020205020404" pitchFamily="49" charset="0"/>
              </a:rPr>
              <a:t>'</a:t>
            </a:r>
            <a:r>
              <a:rPr lang="en-US" altLang="en-US" i="1" dirty="0">
                <a:latin typeface="Times" pitchFamily="18" charset="0"/>
              </a:rPr>
              <a:t>fmt</a:t>
            </a:r>
            <a:r>
              <a:rPr lang="en-US" altLang="en-US" dirty="0">
                <a:solidFill>
                  <a:srgbClr val="000000"/>
                </a:solidFill>
                <a:latin typeface="Courier New" panose="02070309020205020404" pitchFamily="49" charset="0"/>
              </a:rPr>
              <a:t>'</a:t>
            </a:r>
            <a:r>
              <a:rPr lang="en-US" altLang="en-US" dirty="0">
                <a:latin typeface="Times" pitchFamily="18" charset="0"/>
              </a:rPr>
              <a:t>])</a:t>
            </a:r>
            <a:r>
              <a:rPr lang="en-US" altLang="en-US" dirty="0">
                <a:latin typeface="Symbol" panose="05050102010706020507" pitchFamily="18" charset="2"/>
              </a:rPr>
              <a:t>: </a:t>
            </a:r>
            <a:r>
              <a:rPr lang="en-US" altLang="en-US" dirty="0">
                <a:latin typeface="Times" pitchFamily="18" charset="0"/>
              </a:rPr>
              <a:t>Returns </a:t>
            </a:r>
            <a:r>
              <a:rPr lang="en-US" altLang="en-US" i="1" dirty="0">
                <a:latin typeface="Times" pitchFamily="18" charset="0"/>
              </a:rPr>
              <a:t>date</a:t>
            </a:r>
            <a:r>
              <a:rPr lang="en-US" altLang="en-US" dirty="0">
                <a:latin typeface="Times" pitchFamily="18" charset="0"/>
              </a:rPr>
              <a:t> with the time portion of the day truncated to the unit specified by the format model </a:t>
            </a:r>
            <a:r>
              <a:rPr lang="en-US" altLang="en-US" i="1" dirty="0">
                <a:latin typeface="Times" pitchFamily="18" charset="0"/>
              </a:rPr>
              <a:t>fmt</a:t>
            </a:r>
            <a:r>
              <a:rPr lang="en-US" altLang="en-US" dirty="0">
                <a:latin typeface="Times" pitchFamily="18" charset="0"/>
              </a:rPr>
              <a:t>. If the format model </a:t>
            </a:r>
            <a:r>
              <a:rPr lang="en-US" altLang="en-US" i="1" dirty="0">
                <a:latin typeface="Times" pitchFamily="18" charset="0"/>
              </a:rPr>
              <a:t>fmt</a:t>
            </a:r>
            <a:r>
              <a:rPr lang="en-US" altLang="en-US" dirty="0">
                <a:latin typeface="Times" pitchFamily="18" charset="0"/>
              </a:rPr>
              <a:t> is omitted, </a:t>
            </a:r>
            <a:r>
              <a:rPr lang="en-US" altLang="en-US" i="1" dirty="0">
                <a:latin typeface="Times" pitchFamily="18" charset="0"/>
              </a:rPr>
              <a:t>date</a:t>
            </a:r>
            <a:r>
              <a:rPr lang="en-US" altLang="en-US" dirty="0">
                <a:latin typeface="Times" pitchFamily="18" charset="0"/>
              </a:rPr>
              <a:t> is truncated to the nearest day.</a:t>
            </a:r>
            <a:endParaRPr lang="en-US" altLang="en-US" dirty="0">
              <a:latin typeface="Times" pitchFamily="18" charset="0"/>
            </a:endParaRPr>
          </a:p>
          <a:p>
            <a:pPr lvl="0" algn="just" defTabSz="382905">
              <a:lnSpc>
                <a:spcPct val="112000"/>
              </a:lnSpc>
              <a:spcBef>
                <a:spcPct val="24000"/>
              </a:spcBef>
            </a:pPr>
            <a:r>
              <a:rPr lang="en-US" altLang="en-US" b="1" dirty="0">
                <a:latin typeface="Times" pitchFamily="18" charset="0"/>
              </a:rPr>
              <a:t>This list is a subset of the available date functions. The format models are covered later in this lesson. Examples of format models are month and year.</a:t>
            </a:r>
            <a:endParaRPr lang="en-US" altLang="en-US" b="1" dirty="0">
              <a:latin typeface="Times" pitchFamily="18" charset="0"/>
            </a:endParaRPr>
          </a:p>
        </p:txBody>
      </p:sp>
      <p:sp>
        <p:nvSpPr>
          <p:cNvPr id="44035" name="Rectangle 3"/>
          <p:cNvSpPr>
            <a:spLocks noGrp="1" noRot="1" noTextEdit="1"/>
          </p:cNvSpPr>
          <p:nvPr>
            <p:ph type="sldImg"/>
          </p:nvPr>
        </p:nvSpPr>
        <p:spPr>
          <a:xfrm>
            <a:off x="441325" y="165100"/>
            <a:ext cx="5970588" cy="4478338"/>
          </a:xfrm>
          <a:ln w="12700">
            <a:solidFill>
              <a:schemeClr val="tx1">
                <a:alpha val="100000"/>
              </a:schemeClr>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p:nvPr/>
        </p:nvSpPr>
        <p:spPr>
          <a:xfrm>
            <a:off x="-3175" y="0"/>
            <a:ext cx="2973388" cy="468313"/>
          </a:xfrm>
          <a:prstGeom prst="rect">
            <a:avLst/>
          </a:prstGeom>
          <a:noFill/>
          <a:ln w="9525">
            <a:noFill/>
          </a:ln>
        </p:spPr>
        <p:txBody>
          <a:bodyPr wrap="none" anchor="ctr" anchorCtr="0"/>
          <a:p>
            <a:pPr lvl="0" eaLnBrk="1" hangingPunct="1">
              <a:spcBef>
                <a:spcPct val="0"/>
              </a:spcBef>
            </a:pPr>
            <a:endParaRPr lang="en-US" altLang="en-US" sz="2400" dirty="0"/>
          </a:p>
        </p:txBody>
      </p:sp>
      <p:sp>
        <p:nvSpPr>
          <p:cNvPr id="9219"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SQL Functions (continued)</a:t>
            </a:r>
            <a:endParaRPr lang="en-US" altLang="en-US" dirty="0"/>
          </a:p>
          <a:p>
            <a:pPr lvl="1"/>
            <a:r>
              <a:rPr lang="en-US" altLang="en-US" dirty="0"/>
              <a:t>There are two distinct types of functions:</a:t>
            </a:r>
            <a:endParaRPr lang="en-US" altLang="en-US" dirty="0"/>
          </a:p>
          <a:p>
            <a:pPr lvl="2"/>
            <a:r>
              <a:rPr lang="en-US" altLang="en-US" dirty="0">
                <a:solidFill>
                  <a:srgbClr val="FC0128"/>
                </a:solidFill>
              </a:rPr>
              <a:t>Single-row functions</a:t>
            </a:r>
            <a:endParaRPr lang="en-US" altLang="en-US" dirty="0">
              <a:solidFill>
                <a:srgbClr val="FC0128"/>
              </a:solidFill>
            </a:endParaRPr>
          </a:p>
          <a:p>
            <a:pPr lvl="2"/>
            <a:r>
              <a:rPr lang="en-US" altLang="en-US" dirty="0">
                <a:solidFill>
                  <a:srgbClr val="FC0128"/>
                </a:solidFill>
              </a:rPr>
              <a:t>Multiple-row functions</a:t>
            </a:r>
            <a:endParaRPr lang="en-US" altLang="en-US" dirty="0">
              <a:solidFill>
                <a:srgbClr val="FC0128"/>
              </a:solidFill>
            </a:endParaRPr>
          </a:p>
          <a:p>
            <a:pPr lvl="1"/>
            <a:r>
              <a:rPr lang="en-US" altLang="en-US" b="1" dirty="0"/>
              <a:t>Single-Row Functions</a:t>
            </a:r>
            <a:endParaRPr lang="en-US" altLang="en-US" b="1" dirty="0"/>
          </a:p>
          <a:p>
            <a:pPr lvl="1"/>
            <a:r>
              <a:rPr lang="en-US" altLang="en-US" dirty="0"/>
              <a:t>These functions operate on single rows only and return one result per row. There are different types of single-row functions. This lesson covers the following ones:</a:t>
            </a:r>
            <a:endParaRPr lang="en-US" altLang="en-US" dirty="0"/>
          </a:p>
          <a:p>
            <a:pPr lvl="2"/>
            <a:r>
              <a:rPr lang="en-US" altLang="en-US" dirty="0"/>
              <a:t>Character</a:t>
            </a:r>
            <a:endParaRPr lang="en-US" altLang="en-US" dirty="0"/>
          </a:p>
          <a:p>
            <a:pPr lvl="2"/>
            <a:r>
              <a:rPr lang="en-US" altLang="en-US" dirty="0"/>
              <a:t>Number</a:t>
            </a:r>
            <a:endParaRPr lang="en-US" altLang="en-US" dirty="0"/>
          </a:p>
          <a:p>
            <a:pPr lvl="2"/>
            <a:r>
              <a:rPr lang="en-US" altLang="en-US" dirty="0"/>
              <a:t>Date</a:t>
            </a:r>
            <a:endParaRPr lang="en-US" altLang="en-US" dirty="0"/>
          </a:p>
          <a:p>
            <a:pPr lvl="2"/>
            <a:r>
              <a:rPr lang="en-US" altLang="en-US" dirty="0"/>
              <a:t>Conversion</a:t>
            </a:r>
            <a:endParaRPr lang="en-US" altLang="en-US" dirty="0"/>
          </a:p>
          <a:p>
            <a:pPr lvl="1"/>
            <a:r>
              <a:rPr lang="en-US" altLang="en-US" b="1" dirty="0"/>
              <a:t>Multiple-Row Functions</a:t>
            </a:r>
            <a:endParaRPr lang="en-US" altLang="en-US" b="1" dirty="0"/>
          </a:p>
          <a:p>
            <a:pPr lvl="1"/>
            <a:r>
              <a:rPr lang="en-US" altLang="en-US" dirty="0"/>
              <a:t>These functions manipulate groups of rows to give one result per group of rows. </a:t>
            </a:r>
            <a:endParaRPr lang="en-US" altLang="en-US" dirty="0"/>
          </a:p>
          <a:p>
            <a:pPr lvl="1"/>
            <a:r>
              <a:rPr lang="en-US" altLang="en-US" dirty="0"/>
              <a:t>For more information, see </a:t>
            </a:r>
            <a:br>
              <a:rPr lang="en-US" altLang="en-US" dirty="0"/>
            </a:br>
            <a:r>
              <a:rPr lang="en-US" altLang="en-US" i="1" dirty="0"/>
              <a:t>Oracle Server SQL Reference, </a:t>
            </a:r>
            <a:r>
              <a:rPr lang="en-US" altLang="en-US" dirty="0"/>
              <a:t>Release 8, for the complete list of available functions and syntax.</a:t>
            </a:r>
            <a:endParaRPr lang="en-US" altLang="en-US" dirty="0"/>
          </a:p>
          <a:p>
            <a:pPr lvl="0">
              <a:lnSpc>
                <a:spcPct val="112000"/>
              </a:lnSpc>
              <a:spcBef>
                <a:spcPct val="24000"/>
              </a:spcBef>
            </a:pPr>
            <a:endParaRPr lang="en-US" altLang="en-US" b="1" dirty="0">
              <a:latin typeface="Times" pitchFamily="18" charset="0"/>
            </a:endParaRPr>
          </a:p>
          <a:p>
            <a:pPr lvl="0"/>
            <a:endParaRPr lang="en-US" altLang="en-US" b="1" dirty="0">
              <a:latin typeface="Times" pitchFamily="18" charset="0"/>
            </a:endParaRPr>
          </a:p>
        </p:txBody>
      </p:sp>
      <p:sp>
        <p:nvSpPr>
          <p:cNvPr id="9220" name="Rectangle 4"/>
          <p:cNvSpPr>
            <a:spLocks noGrp="1" noRot="1" noTextEdit="1"/>
          </p:cNvSpPr>
          <p:nvPr>
            <p:ph type="sldImg"/>
          </p:nvPr>
        </p:nvSpPr>
        <p:spPr>
          <a:xfrm>
            <a:off x="441325" y="165100"/>
            <a:ext cx="5970588" cy="4478338"/>
          </a:xfrm>
          <a:ln w="12700">
            <a:solidFill>
              <a:schemeClr val="tx1">
                <a:alpha val="100000"/>
              </a:schemeClr>
            </a:solidFill>
          </a:ln>
        </p:spPr>
      </p:sp>
      <p:grpSp>
        <p:nvGrpSpPr>
          <p:cNvPr id="9221" name="Group 5"/>
          <p:cNvGrpSpPr/>
          <p:nvPr/>
        </p:nvGrpSpPr>
        <p:grpSpPr>
          <a:xfrm>
            <a:off x="165100" y="7786688"/>
            <a:ext cx="296863" cy="295275"/>
            <a:chOff x="103" y="4816"/>
            <a:chExt cx="186" cy="183"/>
          </a:xfrm>
        </p:grpSpPr>
        <p:sp>
          <p:nvSpPr>
            <p:cNvPr id="9222" name="Freeform 6"/>
            <p:cNvSpPr/>
            <p:nvPr/>
          </p:nvSpPr>
          <p:spPr>
            <a:xfrm>
              <a:off x="103" y="4816"/>
              <a:ext cx="178" cy="175"/>
            </a:xfrm>
            <a:custGeom>
              <a:avLst/>
              <a:gdLst>
                <a:gd name="txL" fmla="*/ 0 w 178"/>
                <a:gd name="txT" fmla="*/ 0 h 175"/>
                <a:gd name="txR" fmla="*/ 178 w 178"/>
                <a:gd name="txB" fmla="*/ 175 h 175"/>
              </a:gdLst>
              <a:ahLst/>
              <a:cxnLst>
                <a:cxn ang="0">
                  <a:pos x="177" y="174"/>
                </a:cxn>
                <a:cxn ang="0">
                  <a:pos x="177" y="0"/>
                </a:cxn>
                <a:cxn ang="0">
                  <a:pos x="0" y="0"/>
                </a:cxn>
                <a:cxn ang="0">
                  <a:pos x="0" y="174"/>
                </a:cxn>
                <a:cxn ang="0">
                  <a:pos x="177" y="174"/>
                </a:cxn>
              </a:cxnLst>
              <a:rect l="txL" t="txT" r="txR" b="txB"/>
              <a:pathLst>
                <a:path w="178" h="175">
                  <a:moveTo>
                    <a:pt x="177" y="174"/>
                  </a:moveTo>
                  <a:lnTo>
                    <a:pt x="177" y="0"/>
                  </a:lnTo>
                  <a:lnTo>
                    <a:pt x="0" y="0"/>
                  </a:lnTo>
                  <a:lnTo>
                    <a:pt x="0" y="174"/>
                  </a:lnTo>
                  <a:lnTo>
                    <a:pt x="177" y="174"/>
                  </a:lnTo>
                </a:path>
              </a:pathLst>
            </a:custGeom>
            <a:solidFill>
              <a:srgbClr val="000000">
                <a:alpha val="100000"/>
              </a:srgbClr>
            </a:solidFill>
            <a:ln w="9525">
              <a:noFill/>
            </a:ln>
          </p:spPr>
          <p:txBody>
            <a:bodyPr/>
            <a:p>
              <a:endParaRPr lang="en-US"/>
            </a:p>
          </p:txBody>
        </p:sp>
        <p:sp>
          <p:nvSpPr>
            <p:cNvPr id="9223" name="Freeform 7"/>
            <p:cNvSpPr/>
            <p:nvPr/>
          </p:nvSpPr>
          <p:spPr>
            <a:xfrm>
              <a:off x="164" y="4882"/>
              <a:ext cx="70" cy="36"/>
            </a:xfrm>
            <a:custGeom>
              <a:avLst/>
              <a:gdLst>
                <a:gd name="txL" fmla="*/ 0 w 70"/>
                <a:gd name="txT" fmla="*/ 0 h 36"/>
                <a:gd name="txR" fmla="*/ 70 w 70"/>
                <a:gd name="txB" fmla="*/ 36 h 36"/>
              </a:gdLst>
              <a:ahLst/>
              <a:cxnLst>
                <a:cxn ang="0">
                  <a:pos x="69" y="6"/>
                </a:cxn>
                <a:cxn ang="0">
                  <a:pos x="65" y="0"/>
                </a:cxn>
                <a:cxn ang="0">
                  <a:pos x="0" y="28"/>
                </a:cxn>
                <a:cxn ang="0">
                  <a:pos x="3" y="35"/>
                </a:cxn>
                <a:cxn ang="0">
                  <a:pos x="69" y="6"/>
                </a:cxn>
              </a:cxnLst>
              <a:rect l="txL" t="txT" r="txR" b="txB"/>
              <a:pathLst>
                <a:path w="70" h="36">
                  <a:moveTo>
                    <a:pt x="69" y="6"/>
                  </a:moveTo>
                  <a:lnTo>
                    <a:pt x="65" y="0"/>
                  </a:lnTo>
                  <a:lnTo>
                    <a:pt x="0" y="28"/>
                  </a:lnTo>
                  <a:lnTo>
                    <a:pt x="3" y="35"/>
                  </a:lnTo>
                  <a:lnTo>
                    <a:pt x="69" y="6"/>
                  </a:lnTo>
                </a:path>
              </a:pathLst>
            </a:custGeom>
            <a:solidFill>
              <a:srgbClr val="FFFFFF">
                <a:alpha val="100000"/>
              </a:srgbClr>
            </a:solidFill>
            <a:ln w="9525">
              <a:noFill/>
            </a:ln>
          </p:spPr>
          <p:txBody>
            <a:bodyPr/>
            <a:p>
              <a:endParaRPr lang="en-US"/>
            </a:p>
          </p:txBody>
        </p:sp>
        <p:sp>
          <p:nvSpPr>
            <p:cNvPr id="9224" name="Freeform 8"/>
            <p:cNvSpPr/>
            <p:nvPr/>
          </p:nvSpPr>
          <p:spPr>
            <a:xfrm>
              <a:off x="173" y="4898"/>
              <a:ext cx="70" cy="35"/>
            </a:xfrm>
            <a:custGeom>
              <a:avLst/>
              <a:gdLst>
                <a:gd name="txL" fmla="*/ 0 w 70"/>
                <a:gd name="txT" fmla="*/ 0 h 35"/>
                <a:gd name="txR" fmla="*/ 70 w 70"/>
                <a:gd name="txB" fmla="*/ 35 h 35"/>
              </a:gdLst>
              <a:ahLst/>
              <a:cxnLst>
                <a:cxn ang="0">
                  <a:pos x="69" y="6"/>
                </a:cxn>
                <a:cxn ang="0">
                  <a:pos x="65" y="0"/>
                </a:cxn>
                <a:cxn ang="0">
                  <a:pos x="0" y="27"/>
                </a:cxn>
                <a:cxn ang="0">
                  <a:pos x="3" y="34"/>
                </a:cxn>
                <a:cxn ang="0">
                  <a:pos x="69" y="6"/>
                </a:cxn>
              </a:cxnLst>
              <a:rect l="txL" t="txT" r="txR" b="txB"/>
              <a:pathLst>
                <a:path w="70" h="35">
                  <a:moveTo>
                    <a:pt x="69" y="6"/>
                  </a:moveTo>
                  <a:lnTo>
                    <a:pt x="65" y="0"/>
                  </a:lnTo>
                  <a:lnTo>
                    <a:pt x="0" y="27"/>
                  </a:lnTo>
                  <a:lnTo>
                    <a:pt x="3" y="34"/>
                  </a:lnTo>
                  <a:lnTo>
                    <a:pt x="69" y="6"/>
                  </a:lnTo>
                </a:path>
              </a:pathLst>
            </a:custGeom>
            <a:solidFill>
              <a:srgbClr val="FFFFFF">
                <a:alpha val="100000"/>
              </a:srgbClr>
            </a:solidFill>
            <a:ln w="9525">
              <a:noFill/>
            </a:ln>
          </p:spPr>
          <p:txBody>
            <a:bodyPr/>
            <a:p>
              <a:endParaRPr lang="en-US"/>
            </a:p>
          </p:txBody>
        </p:sp>
        <p:sp>
          <p:nvSpPr>
            <p:cNvPr id="9225" name="Freeform 9"/>
            <p:cNvSpPr/>
            <p:nvPr/>
          </p:nvSpPr>
          <p:spPr>
            <a:xfrm>
              <a:off x="179" y="4914"/>
              <a:ext cx="68" cy="35"/>
            </a:xfrm>
            <a:custGeom>
              <a:avLst/>
              <a:gdLst>
                <a:gd name="txL" fmla="*/ 0 w 68"/>
                <a:gd name="txT" fmla="*/ 0 h 35"/>
                <a:gd name="txR" fmla="*/ 68 w 68"/>
                <a:gd name="txB" fmla="*/ 35 h 35"/>
              </a:gdLst>
              <a:ahLst/>
              <a:cxnLst>
                <a:cxn ang="0">
                  <a:pos x="67" y="6"/>
                </a:cxn>
                <a:cxn ang="0">
                  <a:pos x="64" y="0"/>
                </a:cxn>
                <a:cxn ang="0">
                  <a:pos x="0" y="27"/>
                </a:cxn>
                <a:cxn ang="0">
                  <a:pos x="2" y="34"/>
                </a:cxn>
                <a:cxn ang="0">
                  <a:pos x="67" y="6"/>
                </a:cxn>
              </a:cxnLst>
              <a:rect l="txL" t="txT" r="txR" b="txB"/>
              <a:pathLst>
                <a:path w="68" h="35">
                  <a:moveTo>
                    <a:pt x="67" y="6"/>
                  </a:moveTo>
                  <a:lnTo>
                    <a:pt x="64" y="0"/>
                  </a:lnTo>
                  <a:lnTo>
                    <a:pt x="0" y="27"/>
                  </a:lnTo>
                  <a:lnTo>
                    <a:pt x="2" y="34"/>
                  </a:lnTo>
                  <a:lnTo>
                    <a:pt x="67" y="6"/>
                  </a:lnTo>
                </a:path>
              </a:pathLst>
            </a:custGeom>
            <a:solidFill>
              <a:srgbClr val="FFFFFF">
                <a:alpha val="100000"/>
              </a:srgbClr>
            </a:solidFill>
            <a:ln w="9525">
              <a:noFill/>
            </a:ln>
          </p:spPr>
          <p:txBody>
            <a:bodyPr/>
            <a:p>
              <a:endParaRPr lang="en-US"/>
            </a:p>
          </p:txBody>
        </p:sp>
        <p:sp>
          <p:nvSpPr>
            <p:cNvPr id="9226" name="Freeform 10"/>
            <p:cNvSpPr/>
            <p:nvPr/>
          </p:nvSpPr>
          <p:spPr>
            <a:xfrm>
              <a:off x="187" y="4929"/>
              <a:ext cx="70" cy="38"/>
            </a:xfrm>
            <a:custGeom>
              <a:avLst/>
              <a:gdLst>
                <a:gd name="txL" fmla="*/ 0 w 70"/>
                <a:gd name="txT" fmla="*/ 0 h 38"/>
                <a:gd name="txR" fmla="*/ 70 w 70"/>
                <a:gd name="txB" fmla="*/ 38 h 38"/>
              </a:gdLst>
              <a:ahLst/>
              <a:cxnLst>
                <a:cxn ang="0">
                  <a:pos x="69" y="7"/>
                </a:cxn>
                <a:cxn ang="0">
                  <a:pos x="65" y="0"/>
                </a:cxn>
                <a:cxn ang="0">
                  <a:pos x="0" y="29"/>
                </a:cxn>
                <a:cxn ang="0">
                  <a:pos x="3" y="37"/>
                </a:cxn>
                <a:cxn ang="0">
                  <a:pos x="69" y="7"/>
                </a:cxn>
              </a:cxnLst>
              <a:rect l="txL" t="txT" r="txR" b="txB"/>
              <a:pathLst>
                <a:path w="70" h="38">
                  <a:moveTo>
                    <a:pt x="69" y="7"/>
                  </a:moveTo>
                  <a:lnTo>
                    <a:pt x="65" y="0"/>
                  </a:lnTo>
                  <a:lnTo>
                    <a:pt x="0" y="29"/>
                  </a:lnTo>
                  <a:lnTo>
                    <a:pt x="3" y="37"/>
                  </a:lnTo>
                  <a:lnTo>
                    <a:pt x="69" y="7"/>
                  </a:lnTo>
                </a:path>
              </a:pathLst>
            </a:custGeom>
            <a:solidFill>
              <a:srgbClr val="FFFFFF">
                <a:alpha val="100000"/>
              </a:srgbClr>
            </a:solidFill>
            <a:ln w="9525">
              <a:noFill/>
            </a:ln>
          </p:spPr>
          <p:txBody>
            <a:bodyPr/>
            <a:p>
              <a:endParaRPr lang="en-US"/>
            </a:p>
          </p:txBody>
        </p:sp>
        <p:sp>
          <p:nvSpPr>
            <p:cNvPr id="9227" name="Freeform 11"/>
            <p:cNvSpPr/>
            <p:nvPr/>
          </p:nvSpPr>
          <p:spPr>
            <a:xfrm>
              <a:off x="196" y="4946"/>
              <a:ext cx="67" cy="36"/>
            </a:xfrm>
            <a:custGeom>
              <a:avLst/>
              <a:gdLst>
                <a:gd name="txL" fmla="*/ 0 w 67"/>
                <a:gd name="txT" fmla="*/ 0 h 36"/>
                <a:gd name="txR" fmla="*/ 67 w 67"/>
                <a:gd name="txB" fmla="*/ 36 h 36"/>
              </a:gdLst>
              <a:ahLst/>
              <a:cxnLst>
                <a:cxn ang="0">
                  <a:pos x="66" y="6"/>
                </a:cxn>
                <a:cxn ang="0">
                  <a:pos x="63" y="0"/>
                </a:cxn>
                <a:cxn ang="0">
                  <a:pos x="0" y="28"/>
                </a:cxn>
                <a:cxn ang="0">
                  <a:pos x="2" y="35"/>
                </a:cxn>
                <a:cxn ang="0">
                  <a:pos x="66" y="6"/>
                </a:cxn>
              </a:cxnLst>
              <a:rect l="txL" t="txT" r="txR" b="txB"/>
              <a:pathLst>
                <a:path w="67" h="36">
                  <a:moveTo>
                    <a:pt x="66" y="6"/>
                  </a:moveTo>
                  <a:lnTo>
                    <a:pt x="63" y="0"/>
                  </a:lnTo>
                  <a:lnTo>
                    <a:pt x="0" y="28"/>
                  </a:lnTo>
                  <a:lnTo>
                    <a:pt x="2" y="35"/>
                  </a:lnTo>
                  <a:lnTo>
                    <a:pt x="66" y="6"/>
                  </a:lnTo>
                </a:path>
              </a:pathLst>
            </a:custGeom>
            <a:solidFill>
              <a:srgbClr val="FFFFFF">
                <a:alpha val="100000"/>
              </a:srgbClr>
            </a:solidFill>
            <a:ln w="9525">
              <a:noFill/>
            </a:ln>
          </p:spPr>
          <p:txBody>
            <a:bodyPr/>
            <a:p>
              <a:endParaRPr lang="en-US"/>
            </a:p>
          </p:txBody>
        </p:sp>
        <p:sp>
          <p:nvSpPr>
            <p:cNvPr id="9228" name="Freeform 12"/>
            <p:cNvSpPr/>
            <p:nvPr/>
          </p:nvSpPr>
          <p:spPr>
            <a:xfrm>
              <a:off x="125" y="4846"/>
              <a:ext cx="121" cy="58"/>
            </a:xfrm>
            <a:custGeom>
              <a:avLst/>
              <a:gdLst>
                <a:gd name="txL" fmla="*/ 0 w 121"/>
                <a:gd name="txT" fmla="*/ 0 h 58"/>
                <a:gd name="txR" fmla="*/ 121 w 121"/>
                <a:gd name="txB" fmla="*/ 58 h 58"/>
              </a:gdLst>
              <a:ahLst/>
              <a:cxnLst>
                <a:cxn ang="0">
                  <a:pos x="120" y="7"/>
                </a:cxn>
                <a:cxn ang="0">
                  <a:pos x="118" y="0"/>
                </a:cxn>
                <a:cxn ang="0">
                  <a:pos x="0" y="50"/>
                </a:cxn>
                <a:cxn ang="0">
                  <a:pos x="2" y="57"/>
                </a:cxn>
                <a:cxn ang="0">
                  <a:pos x="120" y="7"/>
                </a:cxn>
              </a:cxnLst>
              <a:rect l="txL" t="txT" r="txR" b="txB"/>
              <a:pathLst>
                <a:path w="121" h="58">
                  <a:moveTo>
                    <a:pt x="120" y="7"/>
                  </a:moveTo>
                  <a:lnTo>
                    <a:pt x="118" y="0"/>
                  </a:lnTo>
                  <a:lnTo>
                    <a:pt x="0" y="50"/>
                  </a:lnTo>
                  <a:lnTo>
                    <a:pt x="2" y="57"/>
                  </a:lnTo>
                  <a:lnTo>
                    <a:pt x="120" y="7"/>
                  </a:lnTo>
                </a:path>
              </a:pathLst>
            </a:custGeom>
            <a:solidFill>
              <a:srgbClr val="FFFFFF">
                <a:alpha val="100000"/>
              </a:srgbClr>
            </a:solidFill>
            <a:ln w="9525">
              <a:noFill/>
            </a:ln>
          </p:spPr>
          <p:txBody>
            <a:bodyPr/>
            <a:p>
              <a:endParaRPr lang="en-US"/>
            </a:p>
          </p:txBody>
        </p:sp>
        <p:sp>
          <p:nvSpPr>
            <p:cNvPr id="9229" name="Freeform 13"/>
            <p:cNvSpPr/>
            <p:nvPr/>
          </p:nvSpPr>
          <p:spPr>
            <a:xfrm>
              <a:off x="107" y="4833"/>
              <a:ext cx="123" cy="59"/>
            </a:xfrm>
            <a:custGeom>
              <a:avLst/>
              <a:gdLst>
                <a:gd name="txL" fmla="*/ 0 w 123"/>
                <a:gd name="txT" fmla="*/ 0 h 59"/>
                <a:gd name="txR" fmla="*/ 123 w 123"/>
                <a:gd name="txB" fmla="*/ 59 h 59"/>
              </a:gdLst>
              <a:ahLst/>
              <a:cxnLst>
                <a:cxn ang="0">
                  <a:pos x="122" y="7"/>
                </a:cxn>
                <a:cxn ang="0">
                  <a:pos x="119" y="0"/>
                </a:cxn>
                <a:cxn ang="0">
                  <a:pos x="0" y="51"/>
                </a:cxn>
                <a:cxn ang="0">
                  <a:pos x="2" y="58"/>
                </a:cxn>
                <a:cxn ang="0">
                  <a:pos x="122" y="7"/>
                </a:cxn>
              </a:cxnLst>
              <a:rect l="txL" t="txT" r="txR" b="txB"/>
              <a:pathLst>
                <a:path w="123" h="59">
                  <a:moveTo>
                    <a:pt x="122" y="7"/>
                  </a:moveTo>
                  <a:lnTo>
                    <a:pt x="119" y="0"/>
                  </a:lnTo>
                  <a:lnTo>
                    <a:pt x="0" y="51"/>
                  </a:lnTo>
                  <a:lnTo>
                    <a:pt x="2" y="58"/>
                  </a:lnTo>
                  <a:lnTo>
                    <a:pt x="122" y="7"/>
                  </a:lnTo>
                </a:path>
              </a:pathLst>
            </a:custGeom>
            <a:solidFill>
              <a:srgbClr val="FFFFFF">
                <a:alpha val="100000"/>
              </a:srgbClr>
            </a:solidFill>
            <a:ln w="9525">
              <a:noFill/>
            </a:ln>
          </p:spPr>
          <p:txBody>
            <a:bodyPr/>
            <a:p>
              <a:endParaRPr lang="en-US"/>
            </a:p>
          </p:txBody>
        </p:sp>
        <p:sp>
          <p:nvSpPr>
            <p:cNvPr id="9230" name="Freeform 14"/>
            <p:cNvSpPr/>
            <p:nvPr/>
          </p:nvSpPr>
          <p:spPr>
            <a:xfrm>
              <a:off x="234" y="4848"/>
              <a:ext cx="55" cy="103"/>
            </a:xfrm>
            <a:custGeom>
              <a:avLst/>
              <a:gdLst>
                <a:gd name="txL" fmla="*/ 0 w 55"/>
                <a:gd name="txT" fmla="*/ 0 h 103"/>
                <a:gd name="txR" fmla="*/ 55 w 55"/>
                <a:gd name="txB" fmla="*/ 103 h 103"/>
              </a:gdLst>
              <a:ahLst/>
              <a:cxnLst>
                <a:cxn ang="0">
                  <a:pos x="46" y="102"/>
                </a:cxn>
                <a:cxn ang="0">
                  <a:pos x="54" y="99"/>
                </a:cxn>
                <a:cxn ang="0">
                  <a:pos x="7" y="0"/>
                </a:cxn>
                <a:cxn ang="0">
                  <a:pos x="0" y="2"/>
                </a:cxn>
                <a:cxn ang="0">
                  <a:pos x="46" y="102"/>
                </a:cxn>
              </a:cxnLst>
              <a:rect l="txL" t="txT" r="txR" b="txB"/>
              <a:pathLst>
                <a:path w="55" h="103">
                  <a:moveTo>
                    <a:pt x="46" y="102"/>
                  </a:moveTo>
                  <a:lnTo>
                    <a:pt x="54" y="99"/>
                  </a:lnTo>
                  <a:lnTo>
                    <a:pt x="7" y="0"/>
                  </a:lnTo>
                  <a:lnTo>
                    <a:pt x="0" y="2"/>
                  </a:lnTo>
                  <a:lnTo>
                    <a:pt x="46" y="102"/>
                  </a:lnTo>
                </a:path>
              </a:pathLst>
            </a:custGeom>
            <a:solidFill>
              <a:srgbClr val="FFFFFF">
                <a:alpha val="100000"/>
              </a:srgbClr>
            </a:solidFill>
            <a:ln w="9525">
              <a:noFill/>
            </a:ln>
          </p:spPr>
          <p:txBody>
            <a:bodyPr/>
            <a:p>
              <a:endParaRPr lang="en-US"/>
            </a:p>
          </p:txBody>
        </p:sp>
        <p:sp>
          <p:nvSpPr>
            <p:cNvPr id="9231" name="Freeform 15"/>
            <p:cNvSpPr/>
            <p:nvPr/>
          </p:nvSpPr>
          <p:spPr>
            <a:xfrm>
              <a:off x="125" y="4892"/>
              <a:ext cx="52" cy="107"/>
            </a:xfrm>
            <a:custGeom>
              <a:avLst/>
              <a:gdLst>
                <a:gd name="txL" fmla="*/ 0 w 52"/>
                <a:gd name="txT" fmla="*/ 0 h 107"/>
                <a:gd name="txR" fmla="*/ 52 w 52"/>
                <a:gd name="txB" fmla="*/ 107 h 107"/>
              </a:gdLst>
              <a:ahLst/>
              <a:cxnLst>
                <a:cxn ang="0">
                  <a:pos x="44" y="106"/>
                </a:cxn>
                <a:cxn ang="0">
                  <a:pos x="51" y="102"/>
                </a:cxn>
                <a:cxn ang="0">
                  <a:pos x="6" y="0"/>
                </a:cxn>
                <a:cxn ang="0">
                  <a:pos x="0" y="4"/>
                </a:cxn>
                <a:cxn ang="0">
                  <a:pos x="44" y="106"/>
                </a:cxn>
              </a:cxnLst>
              <a:rect l="txL" t="txT" r="txR" b="txB"/>
              <a:pathLst>
                <a:path w="52" h="107">
                  <a:moveTo>
                    <a:pt x="44" y="106"/>
                  </a:moveTo>
                  <a:lnTo>
                    <a:pt x="51" y="102"/>
                  </a:lnTo>
                  <a:lnTo>
                    <a:pt x="6" y="0"/>
                  </a:lnTo>
                  <a:lnTo>
                    <a:pt x="0" y="4"/>
                  </a:lnTo>
                  <a:lnTo>
                    <a:pt x="44" y="106"/>
                  </a:lnTo>
                </a:path>
              </a:pathLst>
            </a:custGeom>
            <a:solidFill>
              <a:srgbClr val="FFFFFF">
                <a:alpha val="100000"/>
              </a:srgbClr>
            </a:solidFill>
            <a:ln w="9525">
              <a:noFill/>
            </a:ln>
          </p:spPr>
          <p:txBody>
            <a:bodyPr/>
            <a:p>
              <a:endParaRPr lang="en-US"/>
            </a:p>
          </p:txBody>
        </p:sp>
        <p:sp>
          <p:nvSpPr>
            <p:cNvPr id="9232" name="Freeform 16"/>
            <p:cNvSpPr/>
            <p:nvPr/>
          </p:nvSpPr>
          <p:spPr>
            <a:xfrm>
              <a:off x="103" y="4884"/>
              <a:ext cx="59" cy="115"/>
            </a:xfrm>
            <a:custGeom>
              <a:avLst/>
              <a:gdLst>
                <a:gd name="txL" fmla="*/ 0 w 59"/>
                <a:gd name="txT" fmla="*/ 0 h 115"/>
                <a:gd name="txR" fmla="*/ 59 w 59"/>
                <a:gd name="txB" fmla="*/ 115 h 115"/>
              </a:gdLst>
              <a:ahLst/>
              <a:cxnLst>
                <a:cxn ang="0">
                  <a:pos x="51" y="114"/>
                </a:cxn>
                <a:cxn ang="0">
                  <a:pos x="58" y="111"/>
                </a:cxn>
                <a:cxn ang="0">
                  <a:pos x="6" y="0"/>
                </a:cxn>
                <a:cxn ang="0">
                  <a:pos x="0" y="2"/>
                </a:cxn>
                <a:cxn ang="0">
                  <a:pos x="51" y="114"/>
                </a:cxn>
              </a:cxnLst>
              <a:rect l="txL" t="txT" r="txR" b="txB"/>
              <a:pathLst>
                <a:path w="59" h="115">
                  <a:moveTo>
                    <a:pt x="51" y="114"/>
                  </a:moveTo>
                  <a:lnTo>
                    <a:pt x="58" y="111"/>
                  </a:lnTo>
                  <a:lnTo>
                    <a:pt x="6" y="0"/>
                  </a:lnTo>
                  <a:lnTo>
                    <a:pt x="0" y="2"/>
                  </a:lnTo>
                  <a:lnTo>
                    <a:pt x="51" y="114"/>
                  </a:lnTo>
                </a:path>
              </a:pathLst>
            </a:custGeom>
            <a:solidFill>
              <a:srgbClr val="FFFFFF">
                <a:alpha val="100000"/>
              </a:srgbClr>
            </a:solidFill>
            <a:ln w="9525">
              <a:noFill/>
            </a:ln>
          </p:spPr>
          <p:txBody>
            <a:bodyPr/>
            <a:p>
              <a:endParaRPr lang="en-US"/>
            </a:p>
          </p:txBody>
        </p:sp>
        <p:sp>
          <p:nvSpPr>
            <p:cNvPr id="9233" name="Freeform 17"/>
            <p:cNvSpPr/>
            <p:nvPr/>
          </p:nvSpPr>
          <p:spPr>
            <a:xfrm>
              <a:off x="106" y="4884"/>
              <a:ext cx="28" cy="18"/>
            </a:xfrm>
            <a:custGeom>
              <a:avLst/>
              <a:gdLst>
                <a:gd name="txL" fmla="*/ 0 w 28"/>
                <a:gd name="txT" fmla="*/ 0 h 18"/>
                <a:gd name="txR" fmla="*/ 28 w 28"/>
                <a:gd name="txB" fmla="*/ 18 h 18"/>
              </a:gdLst>
              <a:ahLst/>
              <a:cxnLst>
                <a:cxn ang="0">
                  <a:pos x="23" y="17"/>
                </a:cxn>
                <a:cxn ang="0">
                  <a:pos x="27" y="10"/>
                </a:cxn>
                <a:cxn ang="0">
                  <a:pos x="4" y="0"/>
                </a:cxn>
                <a:cxn ang="0">
                  <a:pos x="0" y="6"/>
                </a:cxn>
                <a:cxn ang="0">
                  <a:pos x="23" y="17"/>
                </a:cxn>
              </a:cxnLst>
              <a:rect l="txL" t="txT" r="txR" b="txB"/>
              <a:pathLst>
                <a:path w="28" h="18">
                  <a:moveTo>
                    <a:pt x="23" y="17"/>
                  </a:moveTo>
                  <a:lnTo>
                    <a:pt x="27" y="10"/>
                  </a:lnTo>
                  <a:lnTo>
                    <a:pt x="4" y="0"/>
                  </a:lnTo>
                  <a:lnTo>
                    <a:pt x="0" y="6"/>
                  </a:lnTo>
                  <a:lnTo>
                    <a:pt x="23" y="17"/>
                  </a:lnTo>
                </a:path>
              </a:pathLst>
            </a:custGeom>
            <a:solidFill>
              <a:srgbClr val="FFFFFF">
                <a:alpha val="100000"/>
              </a:srgbClr>
            </a:solidFill>
            <a:ln w="9525">
              <a:noFill/>
            </a:ln>
          </p:spPr>
          <p:txBody>
            <a:bodyPr/>
            <a:p>
              <a:endParaRPr lang="en-US"/>
            </a:p>
          </p:txBody>
        </p:sp>
        <p:sp>
          <p:nvSpPr>
            <p:cNvPr id="9234" name="Freeform 18"/>
            <p:cNvSpPr/>
            <p:nvPr/>
          </p:nvSpPr>
          <p:spPr>
            <a:xfrm>
              <a:off x="212" y="4841"/>
              <a:ext cx="31" cy="17"/>
            </a:xfrm>
            <a:custGeom>
              <a:avLst/>
              <a:gdLst>
                <a:gd name="txL" fmla="*/ 0 w 31"/>
                <a:gd name="txT" fmla="*/ 0 h 17"/>
                <a:gd name="txR" fmla="*/ 31 w 31"/>
                <a:gd name="txB" fmla="*/ 17 h 17"/>
              </a:gdLst>
              <a:ahLst/>
              <a:cxnLst>
                <a:cxn ang="0">
                  <a:pos x="26" y="16"/>
                </a:cxn>
                <a:cxn ang="0">
                  <a:pos x="30" y="9"/>
                </a:cxn>
                <a:cxn ang="0">
                  <a:pos x="4" y="0"/>
                </a:cxn>
                <a:cxn ang="0">
                  <a:pos x="0" y="5"/>
                </a:cxn>
                <a:cxn ang="0">
                  <a:pos x="26" y="16"/>
                </a:cxn>
              </a:cxnLst>
              <a:rect l="txL" t="txT" r="txR" b="txB"/>
              <a:pathLst>
                <a:path w="31" h="17">
                  <a:moveTo>
                    <a:pt x="26" y="16"/>
                  </a:moveTo>
                  <a:lnTo>
                    <a:pt x="30" y="9"/>
                  </a:lnTo>
                  <a:lnTo>
                    <a:pt x="4" y="0"/>
                  </a:lnTo>
                  <a:lnTo>
                    <a:pt x="0" y="5"/>
                  </a:lnTo>
                  <a:lnTo>
                    <a:pt x="26" y="16"/>
                  </a:lnTo>
                </a:path>
              </a:pathLst>
            </a:custGeom>
            <a:solidFill>
              <a:srgbClr val="FFFFFF">
                <a:alpha val="100000"/>
              </a:srgbClr>
            </a:solidFill>
            <a:ln w="9525">
              <a:noFill/>
            </a:ln>
          </p:spPr>
          <p:txBody>
            <a:bodyPr/>
            <a:p>
              <a:endParaRPr lang="en-US"/>
            </a:p>
          </p:txBody>
        </p:sp>
      </p:gr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p:nvPr/>
        </p:nvSpPr>
        <p:spPr>
          <a:xfrm>
            <a:off x="3883025" y="0"/>
            <a:ext cx="2976563" cy="468313"/>
          </a:xfrm>
          <a:prstGeom prst="rect">
            <a:avLst/>
          </a:prstGeom>
          <a:noFill/>
          <a:ln w="9525">
            <a:noFill/>
          </a:ln>
        </p:spPr>
        <p:txBody>
          <a:bodyPr wrap="none" anchor="ctr" anchorCtr="0"/>
          <a:p>
            <a:pPr lvl="0" eaLnBrk="1" hangingPunct="1">
              <a:spcBef>
                <a:spcPct val="0"/>
              </a:spcBef>
            </a:pPr>
            <a:endParaRPr lang="en-US" altLang="en-US" sz="2400" dirty="0"/>
          </a:p>
        </p:txBody>
      </p:sp>
      <p:sp>
        <p:nvSpPr>
          <p:cNvPr id="46083" name="Rectangle 3"/>
          <p:cNvSpPr/>
          <p:nvPr/>
        </p:nvSpPr>
        <p:spPr>
          <a:xfrm>
            <a:off x="-3175" y="0"/>
            <a:ext cx="2973388" cy="468313"/>
          </a:xfrm>
          <a:prstGeom prst="rect">
            <a:avLst/>
          </a:prstGeom>
          <a:noFill/>
          <a:ln w="9525">
            <a:noFill/>
          </a:ln>
        </p:spPr>
        <p:txBody>
          <a:bodyPr wrap="none" anchor="ctr" anchorCtr="0"/>
          <a:p>
            <a:pPr lvl="0" eaLnBrk="1" hangingPunct="1">
              <a:spcBef>
                <a:spcPct val="0"/>
              </a:spcBef>
            </a:pPr>
            <a:endParaRPr lang="en-US" altLang="en-US" sz="2400" dirty="0"/>
          </a:p>
        </p:txBody>
      </p:sp>
      <p:sp>
        <p:nvSpPr>
          <p:cNvPr id="46084" name="Rectangle 4"/>
          <p:cNvSpPr>
            <a:spLocks noGrp="1"/>
          </p:cNvSpPr>
          <p:nvPr>
            <p:ph type="body" idx="1"/>
          </p:nvPr>
        </p:nvSpPr>
        <p:spPr>
          <a:xfrm>
            <a:off x="412750" y="4852988"/>
            <a:ext cx="6029325" cy="3819525"/>
          </a:xfrm>
          <a:ln/>
        </p:spPr>
        <p:txBody>
          <a:bodyPr wrap="square" lIns="91664" tIns="45028" rIns="91664" bIns="45028" anchor="t" anchorCtr="0"/>
          <a:p>
            <a:pPr lvl="0" defTabSz="382905">
              <a:tabLst>
                <a:tab pos="1289050" algn="l"/>
              </a:tabLst>
            </a:pPr>
            <a:r>
              <a:rPr lang="en-US" altLang="en-US" dirty="0"/>
              <a:t>Date Functions (continued)</a:t>
            </a:r>
            <a:endParaRPr lang="en-US" altLang="en-US" dirty="0"/>
          </a:p>
          <a:p>
            <a:pPr marL="114300" lvl="1" indent="0" defTabSz="382905">
              <a:tabLst>
                <a:tab pos="1289050" algn="l"/>
              </a:tabLst>
            </a:pPr>
            <a:r>
              <a:rPr lang="en-US" altLang="en-US" dirty="0"/>
              <a:t>For all employees employed for fewer than 200 months, display the employee number, hire date, number of months employed, six-month review date, first Friday after hire date, and last day of the month when hired.</a:t>
            </a:r>
            <a:endParaRPr lang="en-US" altLang="en-US" dirty="0"/>
          </a:p>
          <a:p>
            <a:pPr marL="114300" lvl="1" indent="0" defTabSz="382905">
              <a:spcBef>
                <a:spcPct val="65000"/>
              </a:spcBef>
              <a:tabLst>
                <a:tab pos="1289050" algn="l"/>
              </a:tabLst>
            </a:pPr>
            <a:r>
              <a:rPr lang="en-US" altLang="en-US" dirty="0"/>
              <a:t>   </a:t>
            </a:r>
            <a:r>
              <a:rPr lang="en-US" altLang="en-US" b="1" dirty="0">
                <a:latin typeface="Courier New" panose="02070309020205020404" pitchFamily="49" charset="0"/>
              </a:rPr>
              <a:t>SQL&gt;</a:t>
            </a:r>
            <a:r>
              <a:rPr lang="en-US" altLang="en-US" dirty="0"/>
              <a:t>  </a:t>
            </a:r>
            <a:r>
              <a:rPr lang="en-US" altLang="en-US" b="1" dirty="0">
                <a:latin typeface="Courier New" panose="02070309020205020404" pitchFamily="49" charset="0"/>
              </a:rPr>
              <a:t>SELECT  	empno, hiredate, </a:t>
            </a:r>
            <a:endParaRPr lang="en-US" altLang="en-US" b="1" dirty="0">
              <a:latin typeface="Courier New" panose="02070309020205020404" pitchFamily="49" charset="0"/>
            </a:endParaRPr>
          </a:p>
          <a:p>
            <a:pPr marL="114300" lvl="1" indent="0" defTabSz="382905">
              <a:spcBef>
                <a:spcPct val="0"/>
              </a:spcBef>
              <a:tabLst>
                <a:tab pos="1289050" algn="l"/>
              </a:tabLst>
            </a:pPr>
            <a:r>
              <a:rPr lang="en-US" altLang="en-US" b="1" dirty="0">
                <a:latin typeface="Courier New" panose="02070309020205020404" pitchFamily="49" charset="0"/>
              </a:rPr>
              <a:t>   2	MONTHS_BETWEEN(SYSDATE, hiredate) TENURE,</a:t>
            </a:r>
            <a:endParaRPr lang="en-US" altLang="en-US" b="1" dirty="0">
              <a:latin typeface="Courier New" panose="02070309020205020404" pitchFamily="49" charset="0"/>
            </a:endParaRPr>
          </a:p>
          <a:p>
            <a:pPr marL="114300" lvl="1" indent="0" defTabSz="382905">
              <a:spcBef>
                <a:spcPct val="0"/>
              </a:spcBef>
              <a:tabLst>
                <a:tab pos="1289050" algn="l"/>
              </a:tabLst>
            </a:pPr>
            <a:r>
              <a:rPr lang="en-US" altLang="en-US" b="1" dirty="0">
                <a:latin typeface="Courier New" panose="02070309020205020404" pitchFamily="49" charset="0"/>
              </a:rPr>
              <a:t>   3	ADD_MONTHS(hiredate, 6) REVIEW,</a:t>
            </a:r>
            <a:endParaRPr lang="en-US" altLang="en-US" b="1" dirty="0">
              <a:latin typeface="Courier New" panose="02070309020205020404" pitchFamily="49" charset="0"/>
            </a:endParaRPr>
          </a:p>
          <a:p>
            <a:pPr marL="114300" lvl="1" indent="0" defTabSz="382905">
              <a:spcBef>
                <a:spcPct val="0"/>
              </a:spcBef>
              <a:tabLst>
                <a:tab pos="1289050" algn="l"/>
              </a:tabLst>
            </a:pPr>
            <a:r>
              <a:rPr lang="en-US" altLang="en-US" b="1" dirty="0">
                <a:latin typeface="Courier New" panose="02070309020205020404" pitchFamily="49" charset="0"/>
              </a:rPr>
              <a:t>   4	NEXT_DAY(hiredate, 'FRIDAY'), LAST_DAY(hiredate)</a:t>
            </a:r>
            <a:endParaRPr lang="en-US" altLang="en-US" b="1" dirty="0">
              <a:latin typeface="Courier New" panose="02070309020205020404" pitchFamily="49" charset="0"/>
            </a:endParaRPr>
          </a:p>
          <a:p>
            <a:pPr marL="114300" lvl="1" indent="0" defTabSz="382905">
              <a:spcBef>
                <a:spcPct val="0"/>
              </a:spcBef>
              <a:tabLst>
                <a:tab pos="1289050" algn="l"/>
              </a:tabLst>
            </a:pPr>
            <a:r>
              <a:rPr lang="en-US" altLang="en-US" b="1" dirty="0">
                <a:latin typeface="Courier New" panose="02070309020205020404" pitchFamily="49" charset="0"/>
              </a:rPr>
              <a:t>   5  FROM	emp</a:t>
            </a:r>
            <a:endParaRPr lang="en-US" altLang="en-US" b="1" dirty="0">
              <a:latin typeface="Courier New" panose="02070309020205020404" pitchFamily="49" charset="0"/>
            </a:endParaRPr>
          </a:p>
          <a:p>
            <a:pPr marL="114300" lvl="1" indent="0" defTabSz="382905">
              <a:spcBef>
                <a:spcPct val="0"/>
              </a:spcBef>
              <a:tabLst>
                <a:tab pos="1289050" algn="l"/>
              </a:tabLst>
            </a:pPr>
            <a:r>
              <a:rPr lang="en-US" altLang="en-US" b="1" dirty="0">
                <a:latin typeface="Courier New" panose="02070309020205020404" pitchFamily="49" charset="0"/>
              </a:rPr>
              <a:t>   6  WHERE	MONTHS_BETWEEN (SYSDATE, hiredate)&lt;200;</a:t>
            </a:r>
            <a:endParaRPr lang="en-US" altLang="en-US" b="1" dirty="0">
              <a:latin typeface="Courier New" panose="02070309020205020404" pitchFamily="49" charset="0"/>
            </a:endParaRPr>
          </a:p>
        </p:txBody>
      </p:sp>
      <p:sp>
        <p:nvSpPr>
          <p:cNvPr id="46085" name="Rectangle 5"/>
          <p:cNvSpPr>
            <a:spLocks noGrp="1" noRot="1" noTextEdit="1"/>
          </p:cNvSpPr>
          <p:nvPr>
            <p:ph type="sldImg"/>
          </p:nvPr>
        </p:nvSpPr>
        <p:spPr>
          <a:xfrm>
            <a:off x="441325" y="165100"/>
            <a:ext cx="5970588" cy="4478338"/>
          </a:xfrm>
          <a:ln w="12700">
            <a:solidFill>
              <a:schemeClr val="tx1">
                <a:alpha val="100000"/>
              </a:schemeClr>
            </a:solidFill>
          </a:ln>
        </p:spPr>
      </p:sp>
      <p:sp>
        <p:nvSpPr>
          <p:cNvPr id="46086" name="Rectangle 6"/>
          <p:cNvSpPr/>
          <p:nvPr/>
        </p:nvSpPr>
        <p:spPr>
          <a:xfrm>
            <a:off x="622300" y="5697538"/>
            <a:ext cx="5670550" cy="1150937"/>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grpSp>
        <p:nvGrpSpPr>
          <p:cNvPr id="46087" name="Group 7"/>
          <p:cNvGrpSpPr/>
          <p:nvPr/>
        </p:nvGrpSpPr>
        <p:grpSpPr>
          <a:xfrm>
            <a:off x="271463" y="6926263"/>
            <a:ext cx="6021387" cy="1122362"/>
            <a:chOff x="170" y="4284"/>
            <a:chExt cx="3771" cy="694"/>
          </a:xfrm>
        </p:grpSpPr>
        <p:sp>
          <p:nvSpPr>
            <p:cNvPr id="46088" name="Rectangle 8"/>
            <p:cNvSpPr/>
            <p:nvPr/>
          </p:nvSpPr>
          <p:spPr>
            <a:xfrm>
              <a:off x="391" y="4284"/>
              <a:ext cx="3550" cy="688"/>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46089" name="Rectangle 9"/>
            <p:cNvSpPr/>
            <p:nvPr/>
          </p:nvSpPr>
          <p:spPr>
            <a:xfrm>
              <a:off x="170" y="4286"/>
              <a:ext cx="3545" cy="692"/>
            </a:xfrm>
            <a:prstGeom prst="rect">
              <a:avLst/>
            </a:prstGeom>
            <a:noFill/>
            <a:ln w="9525">
              <a:noFill/>
            </a:ln>
          </p:spPr>
          <p:txBody>
            <a:bodyPr lIns="91664" tIns="45028" rIns="91664" bIns="45028">
              <a:spAutoFit/>
            </a:bodyPr>
            <a:p>
              <a:pPr marL="452755" lvl="1" indent="0" defTabSz="881380">
                <a:spcBef>
                  <a:spcPct val="0"/>
                </a:spcBef>
              </a:pPr>
              <a:r>
                <a:rPr lang="en-US" altLang="en-US" sz="1100" dirty="0">
                  <a:latin typeface="Courier New" panose="02070309020205020404" pitchFamily="49" charset="0"/>
                </a:rPr>
                <a:t>    EMPNO HIREDATE     TENURE REVIEW    NEXT_DAY( LAST_DAY(  --------- --------- --------- --------- --------- ---------</a:t>
              </a:r>
              <a:endParaRPr lang="en-US" altLang="en-US" sz="1100" dirty="0">
                <a:latin typeface="Courier New" panose="02070309020205020404" pitchFamily="49" charset="0"/>
              </a:endParaRPr>
            </a:p>
            <a:p>
              <a:pPr marL="452755" lvl="1" indent="0" defTabSz="881380">
                <a:spcBef>
                  <a:spcPct val="0"/>
                </a:spcBef>
              </a:pPr>
              <a:r>
                <a:rPr lang="en-US" altLang="en-US" sz="1100" dirty="0">
                  <a:latin typeface="Courier New" panose="02070309020205020404" pitchFamily="49" charset="0"/>
                </a:rPr>
                <a:t>     7839 17-NOV-81 192.24794 17-MAY-82 20-NOV-81 30-NOV-81</a:t>
              </a:r>
              <a:endParaRPr lang="en-US" altLang="en-US" sz="1100" dirty="0">
                <a:latin typeface="Courier New" panose="02070309020205020404" pitchFamily="49" charset="0"/>
              </a:endParaRPr>
            </a:p>
            <a:p>
              <a:pPr marL="452755" lvl="1" indent="0" defTabSz="881380">
                <a:spcBef>
                  <a:spcPct val="0"/>
                </a:spcBef>
              </a:pPr>
              <a:r>
                <a:rPr lang="en-US" altLang="en-US" sz="1100" dirty="0">
                  <a:latin typeface="Courier New" panose="02070309020205020404" pitchFamily="49" charset="0"/>
                </a:rPr>
                <a:t>     7698 01-MAY-81 198.76407 01-NOV-81 08-MAY-81 31-MAY-81</a:t>
              </a:r>
              <a:endParaRPr lang="en-US" altLang="en-US" sz="1100" dirty="0">
                <a:latin typeface="Courier New" panose="02070309020205020404" pitchFamily="49" charset="0"/>
              </a:endParaRPr>
            </a:p>
            <a:p>
              <a:pPr marL="452755" lvl="1" indent="0" defTabSz="881380">
                <a:spcBef>
                  <a:spcPct val="0"/>
                </a:spcBef>
              </a:pPr>
              <a:r>
                <a:rPr lang="en-US" altLang="en-US" sz="1100" dirty="0">
                  <a:latin typeface="Courier New" panose="02070309020205020404" pitchFamily="49" charset="0"/>
                </a:rPr>
                <a:t>...</a:t>
              </a:r>
              <a:endParaRPr lang="en-US" altLang="en-US" sz="1100" dirty="0">
                <a:latin typeface="Courier New" panose="02070309020205020404" pitchFamily="49" charset="0"/>
              </a:endParaRPr>
            </a:p>
            <a:p>
              <a:pPr marL="452755" lvl="1" indent="0" defTabSz="881380">
                <a:spcBef>
                  <a:spcPct val="0"/>
                </a:spcBef>
              </a:pPr>
              <a:r>
                <a:rPr lang="en-US" altLang="en-US" sz="1100" dirty="0">
                  <a:latin typeface="Courier New" panose="02070309020205020404" pitchFamily="49" charset="0"/>
                </a:rPr>
                <a:t>11 rows selected.</a:t>
              </a:r>
              <a:endParaRPr lang="en-US" altLang="en-US" sz="1100" dirty="0">
                <a:latin typeface="Courier New" panose="02070309020205020404" pitchFamily="49" charset="0"/>
              </a:endParaRPr>
            </a:p>
          </p:txBody>
        </p:sp>
      </p:gr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48131"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Date Functions (continued)</a:t>
            </a:r>
            <a:endParaRPr lang="en-US" altLang="en-US" dirty="0"/>
          </a:p>
          <a:p>
            <a:pPr lvl="1"/>
            <a:r>
              <a:rPr lang="en-US" altLang="en-US" dirty="0"/>
              <a:t>The ROUND and TRUNC functions can be used for number and date values. When used with dates, these functions round or truncate to the specified format model. Therefore, you can round dates to the nearest year or month.</a:t>
            </a:r>
            <a:endParaRPr lang="en-US" altLang="en-US" dirty="0"/>
          </a:p>
          <a:p>
            <a:pPr lvl="0"/>
            <a:r>
              <a:rPr lang="en-US" altLang="en-US" dirty="0"/>
              <a:t>Example</a:t>
            </a:r>
            <a:endParaRPr lang="en-US" altLang="en-US" dirty="0"/>
          </a:p>
          <a:p>
            <a:pPr lvl="1"/>
            <a:r>
              <a:rPr lang="en-US" altLang="en-US" dirty="0"/>
              <a:t>Compare the hire dates for all employees who started in 1982. Display the employee number, hire date, and month started using the ROUND and TRUNC functions.</a:t>
            </a:r>
            <a:endParaRPr lang="en-US" altLang="en-US" dirty="0"/>
          </a:p>
          <a:p>
            <a:pPr lvl="1"/>
            <a:endParaRPr lang="en-US" altLang="en-US" sz="400" dirty="0"/>
          </a:p>
          <a:p>
            <a:pPr lvl="1">
              <a:spcBef>
                <a:spcPct val="0"/>
              </a:spcBef>
            </a:pPr>
            <a:r>
              <a:rPr lang="en-US" altLang="en-US" b="1" dirty="0">
                <a:latin typeface="Courier New" panose="02070309020205020404" pitchFamily="49" charset="0"/>
              </a:rPr>
              <a:t> SQL&gt; SELECT	empno, hiredate, </a:t>
            </a:r>
            <a:endParaRPr lang="en-US" altLang="en-US" b="1" dirty="0">
              <a:latin typeface="Courier New" panose="02070309020205020404" pitchFamily="49" charset="0"/>
            </a:endParaRPr>
          </a:p>
          <a:p>
            <a:pPr lvl="1">
              <a:spcBef>
                <a:spcPct val="0"/>
              </a:spcBef>
            </a:pPr>
            <a:r>
              <a:rPr lang="en-US" altLang="en-US" b="1" dirty="0">
                <a:latin typeface="Courier New" panose="02070309020205020404" pitchFamily="49" charset="0"/>
              </a:rPr>
              <a:t>   2			ROUND(hiredate, 'MONTH'), TRUNC(hiredate, 'MONTH')</a:t>
            </a:r>
            <a:endParaRPr lang="en-US" altLang="en-US" b="1" dirty="0">
              <a:latin typeface="Courier New" panose="02070309020205020404" pitchFamily="49" charset="0"/>
            </a:endParaRPr>
          </a:p>
          <a:p>
            <a:pPr lvl="1">
              <a:spcBef>
                <a:spcPct val="0"/>
              </a:spcBef>
            </a:pPr>
            <a:r>
              <a:rPr lang="en-US" altLang="en-US" b="1" dirty="0">
                <a:latin typeface="Courier New" panose="02070309020205020404" pitchFamily="49" charset="0"/>
              </a:rPr>
              <a:t>   3  FROM	emp</a:t>
            </a:r>
            <a:endParaRPr lang="en-US" altLang="en-US" b="1" dirty="0">
              <a:latin typeface="Courier New" panose="02070309020205020404" pitchFamily="49" charset="0"/>
            </a:endParaRPr>
          </a:p>
          <a:p>
            <a:pPr lvl="1">
              <a:spcBef>
                <a:spcPct val="0"/>
              </a:spcBef>
            </a:pPr>
            <a:r>
              <a:rPr lang="en-US" altLang="en-US" b="1" dirty="0">
                <a:latin typeface="Courier New" panose="02070309020205020404" pitchFamily="49" charset="0"/>
              </a:rPr>
              <a:t>   4  WHERE	hiredate like '%82';</a:t>
            </a:r>
            <a:endParaRPr lang="en-US" altLang="en-US" b="1" dirty="0">
              <a:latin typeface="Courier New" panose="02070309020205020404" pitchFamily="49" charset="0"/>
            </a:endParaRPr>
          </a:p>
          <a:p>
            <a:pPr lvl="1">
              <a:spcBef>
                <a:spcPct val="0"/>
              </a:spcBef>
            </a:pPr>
            <a:endParaRPr lang="en-US" altLang="en-US" sz="400" b="1" dirty="0">
              <a:latin typeface="Courier New" panose="02070309020205020404" pitchFamily="49" charset="0"/>
            </a:endParaRPr>
          </a:p>
          <a:p>
            <a:pPr lvl="1">
              <a:spcBef>
                <a:spcPct val="65000"/>
              </a:spcBef>
            </a:pPr>
            <a:r>
              <a:rPr lang="en-US" altLang="en-US" b="1" dirty="0">
                <a:latin typeface="Courier New" panose="02070309020205020404" pitchFamily="49" charset="0"/>
              </a:rPr>
              <a:t>    </a:t>
            </a:r>
            <a:r>
              <a:rPr lang="en-US" altLang="en-US" dirty="0">
                <a:latin typeface="Courier New" panose="02070309020205020404" pitchFamily="49" charset="0"/>
              </a:rPr>
              <a:t>EMPNO HIREDATE  ROUND(HIR TRUNC(HIR</a:t>
            </a:r>
            <a:endParaRPr lang="en-US" altLang="en-US" dirty="0">
              <a:latin typeface="Courier New" panose="02070309020205020404" pitchFamily="49" charset="0"/>
            </a:endParaRPr>
          </a:p>
          <a:p>
            <a:pPr lvl="1">
              <a:spcBef>
                <a:spcPct val="0"/>
              </a:spcBef>
            </a:pPr>
            <a:r>
              <a:rPr lang="en-US" altLang="en-US" dirty="0">
                <a:latin typeface="Courier New" panose="02070309020205020404" pitchFamily="49" charset="0"/>
              </a:rPr>
              <a:t>--------- --------- --------- ---------</a:t>
            </a:r>
            <a:endParaRPr lang="en-US" altLang="en-US" dirty="0">
              <a:latin typeface="Courier New" panose="02070309020205020404" pitchFamily="49" charset="0"/>
            </a:endParaRPr>
          </a:p>
          <a:p>
            <a:pPr lvl="1">
              <a:spcBef>
                <a:spcPct val="0"/>
              </a:spcBef>
            </a:pPr>
            <a:r>
              <a:rPr lang="en-US" altLang="en-US" dirty="0">
                <a:latin typeface="Courier New" panose="02070309020205020404" pitchFamily="49" charset="0"/>
              </a:rPr>
              <a:t>     7788 09-DEC-82 01-DEC-82 01-DEC-82</a:t>
            </a:r>
            <a:endParaRPr lang="en-US" altLang="en-US" dirty="0">
              <a:latin typeface="Courier New" panose="02070309020205020404" pitchFamily="49" charset="0"/>
            </a:endParaRPr>
          </a:p>
          <a:p>
            <a:pPr lvl="1">
              <a:spcBef>
                <a:spcPct val="0"/>
              </a:spcBef>
            </a:pPr>
            <a:r>
              <a:rPr lang="en-US" altLang="en-US" dirty="0">
                <a:latin typeface="Courier New" panose="02070309020205020404" pitchFamily="49" charset="0"/>
              </a:rPr>
              <a:t>     7934 23-JAN-82 01-FEB-82 01-JAN-82</a:t>
            </a:r>
            <a:endParaRPr lang="en-US" altLang="en-US" dirty="0">
              <a:latin typeface="Courier New" panose="02070309020205020404" pitchFamily="49" charset="0"/>
            </a:endParaRPr>
          </a:p>
        </p:txBody>
      </p:sp>
      <p:sp>
        <p:nvSpPr>
          <p:cNvPr id="48132" name="Rectangle 4"/>
          <p:cNvSpPr/>
          <p:nvPr/>
        </p:nvSpPr>
        <p:spPr>
          <a:xfrm>
            <a:off x="623888" y="6288088"/>
            <a:ext cx="5668962" cy="768350"/>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48133" name="Rectangle 5"/>
          <p:cNvSpPr/>
          <p:nvPr/>
        </p:nvSpPr>
        <p:spPr>
          <a:xfrm>
            <a:off x="623888" y="7148513"/>
            <a:ext cx="5668962" cy="781050"/>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50179"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Conversion Functions</a:t>
            </a:r>
            <a:endParaRPr lang="en-US" altLang="en-US" dirty="0"/>
          </a:p>
          <a:p>
            <a:pPr lvl="1"/>
            <a:r>
              <a:rPr lang="en-US" altLang="en-US" dirty="0"/>
              <a:t>In addition to Oracle datatypes, columns of tables in an Oracle8 database can be defined using ANSI, DB2, and SQL/DS datatypes. However, the Oracle Server internally converts such datatypes to Oracle8 datatypes. </a:t>
            </a:r>
            <a:endParaRPr lang="en-US" altLang="en-US" dirty="0"/>
          </a:p>
          <a:p>
            <a:pPr lvl="1"/>
            <a:r>
              <a:rPr lang="en-US" altLang="en-US" dirty="0"/>
              <a:t>In some cases, Oracle Server allows data of one datatype where it expects data of a different datatype. This is allowed when Oracle Server can automatically convert the data to the expected datatype. This </a:t>
            </a:r>
            <a:r>
              <a:rPr lang="en-US" altLang="en-US" dirty="0">
                <a:solidFill>
                  <a:srgbClr val="FC0128"/>
                </a:solidFill>
              </a:rPr>
              <a:t>datatype conversion </a:t>
            </a:r>
            <a:r>
              <a:rPr lang="en-US" altLang="en-US" dirty="0"/>
              <a:t>can be done </a:t>
            </a:r>
            <a:r>
              <a:rPr lang="en-US" altLang="en-US" i="1" dirty="0"/>
              <a:t>implicitly</a:t>
            </a:r>
            <a:r>
              <a:rPr lang="en-US" altLang="en-US" dirty="0"/>
              <a:t> by Oracle Server or </a:t>
            </a:r>
            <a:r>
              <a:rPr lang="en-US" altLang="en-US" i="1" dirty="0"/>
              <a:t>explicitly</a:t>
            </a:r>
            <a:r>
              <a:rPr lang="en-US" altLang="en-US" dirty="0"/>
              <a:t> by the user.</a:t>
            </a:r>
            <a:endParaRPr lang="en-US" altLang="en-US" dirty="0"/>
          </a:p>
          <a:p>
            <a:pPr lvl="1"/>
            <a:r>
              <a:rPr lang="en-US" altLang="en-US" dirty="0"/>
              <a:t>Implicit datatype conversions work according to the rules explained in next two slides.</a:t>
            </a:r>
            <a:endParaRPr lang="en-US" altLang="en-US" dirty="0"/>
          </a:p>
          <a:p>
            <a:pPr lvl="1"/>
            <a:r>
              <a:rPr lang="en-US" altLang="en-US" dirty="0"/>
              <a:t>Explicit datatype conversions are done by using the conversion functions. Conversion functions convert a value from one datatype to another. Generally, the form of the function names follows the convention </a:t>
            </a:r>
            <a:r>
              <a:rPr lang="en-US" altLang="en-US" i="1" dirty="0"/>
              <a:t>datatype </a:t>
            </a:r>
            <a:r>
              <a:rPr lang="en-US" altLang="en-US" dirty="0"/>
              <a:t>TO </a:t>
            </a:r>
            <a:r>
              <a:rPr lang="en-US" altLang="en-US" i="1" dirty="0"/>
              <a:t>datatype</a:t>
            </a:r>
            <a:r>
              <a:rPr lang="en-US" altLang="en-US" dirty="0"/>
              <a:t>. The first datatype is the input datatype; the last datatype is the output.</a:t>
            </a:r>
            <a:endParaRPr lang="en-US" altLang="en-US" dirty="0"/>
          </a:p>
          <a:p>
            <a:pPr lvl="1"/>
            <a:r>
              <a:rPr lang="en-US" altLang="en-US" b="1" dirty="0"/>
              <a:t>Note:</a:t>
            </a:r>
            <a:r>
              <a:rPr lang="en-US" altLang="en-US" dirty="0"/>
              <a:t> Although implicit datatype conversion is available, it is recommended that you do explicit datatype conversion to ensure reliability of your SQL statements.</a:t>
            </a:r>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52227"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Implicit Datatype Conversion</a:t>
            </a:r>
            <a:endParaRPr lang="en-US" altLang="en-US" dirty="0"/>
          </a:p>
          <a:p>
            <a:pPr lvl="1"/>
            <a:r>
              <a:rPr lang="en-US" altLang="en-US" dirty="0"/>
              <a:t>The assignment succeeds if the Oracle Server can convert the datatype of the value used in the assignment to that of the assignment target.</a:t>
            </a:r>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body" idx="1"/>
          </p:nvPr>
        </p:nvSpPr>
        <p:spPr>
          <a:xfrm>
            <a:off x="412750" y="4852988"/>
            <a:ext cx="6029325" cy="3819525"/>
          </a:xfrm>
          <a:ln/>
        </p:spPr>
        <p:txBody>
          <a:bodyPr wrap="square" lIns="91664" tIns="45028" rIns="91664" bIns="45028" anchor="t" anchorCtr="0"/>
          <a:p>
            <a:pPr lvl="0" defTabSz="382905"/>
            <a:r>
              <a:rPr lang="en-US" altLang="en-US" dirty="0"/>
              <a:t>Explicit Datatype Conversion</a:t>
            </a:r>
            <a:endParaRPr lang="en-US" altLang="en-US" dirty="0"/>
          </a:p>
          <a:p>
            <a:pPr marL="114300" lvl="1" indent="0" defTabSz="382905"/>
            <a:r>
              <a:rPr lang="en-US" altLang="en-US" dirty="0"/>
              <a:t>SQL provides three functions to convert a value from one datatype to another.</a:t>
            </a:r>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lvl="0" algn="just" defTabSz="382905">
              <a:lnSpc>
                <a:spcPct val="112000"/>
              </a:lnSpc>
              <a:spcBef>
                <a:spcPct val="24000"/>
              </a:spcBef>
            </a:pPr>
            <a:r>
              <a:rPr lang="en-US" altLang="en-US" dirty="0">
                <a:latin typeface="Times" pitchFamily="18" charset="0"/>
              </a:rPr>
              <a:t>Note:</a:t>
            </a:r>
            <a:r>
              <a:rPr lang="en-US" altLang="en-US" b="1" dirty="0">
                <a:latin typeface="Times" pitchFamily="18" charset="0"/>
              </a:rPr>
              <a:t> This list is a subset of the available conversion functions.</a:t>
            </a:r>
            <a:endParaRPr lang="en-US" altLang="en-US" b="1" dirty="0">
              <a:latin typeface="Times" pitchFamily="18" charset="0"/>
            </a:endParaRPr>
          </a:p>
          <a:p>
            <a:pPr lvl="0" defTabSz="382905">
              <a:spcBef>
                <a:spcPct val="35000"/>
              </a:spcBef>
            </a:pPr>
            <a:r>
              <a:rPr lang="en-US" altLang="en-US" b="1" dirty="0">
                <a:latin typeface="Times" pitchFamily="18" charset="0"/>
              </a:rPr>
              <a:t>For more information, see </a:t>
            </a:r>
            <a:br>
              <a:rPr lang="en-US" altLang="en-US" b="1" dirty="0">
                <a:latin typeface="Times" pitchFamily="18" charset="0"/>
              </a:rPr>
            </a:br>
            <a:r>
              <a:rPr lang="en-US" altLang="en-US" b="1" i="1" dirty="0">
                <a:latin typeface="Times" pitchFamily="18" charset="0"/>
              </a:rPr>
              <a:t>Oracle Server SQL Reference, </a:t>
            </a:r>
            <a:r>
              <a:rPr lang="en-US" altLang="en-US" b="1" dirty="0">
                <a:latin typeface="Times" pitchFamily="18" charset="0"/>
              </a:rPr>
              <a:t>Release 8, </a:t>
            </a:r>
            <a:r>
              <a:rPr lang="en-US" altLang="en-US" b="1" dirty="0"/>
              <a:t>“</a:t>
            </a:r>
            <a:r>
              <a:rPr lang="en-US" altLang="en-US" b="1" dirty="0">
                <a:latin typeface="Times" pitchFamily="18" charset="0"/>
              </a:rPr>
              <a:t>Conversion Functions.</a:t>
            </a:r>
            <a:r>
              <a:rPr lang="en-US" altLang="en-US" b="1" dirty="0"/>
              <a:t>”</a:t>
            </a:r>
            <a:endParaRPr lang="en-US" altLang="en-US" b="1" dirty="0">
              <a:latin typeface="Times" pitchFamily="18" charset="0"/>
            </a:endParaRPr>
          </a:p>
          <a:p>
            <a:pPr lvl="0" defTabSz="382905">
              <a:spcBef>
                <a:spcPct val="35000"/>
              </a:spcBef>
            </a:pPr>
            <a:endParaRPr lang="en-US" altLang="en-US" b="1" dirty="0">
              <a:latin typeface="Times" pitchFamily="18" charset="0"/>
            </a:endParaRPr>
          </a:p>
          <a:p>
            <a:pPr lvl="0" defTabSz="382905">
              <a:spcBef>
                <a:spcPct val="35000"/>
              </a:spcBef>
            </a:pPr>
            <a:r>
              <a:rPr lang="en-US" altLang="en-US" dirty="0">
                <a:solidFill>
                  <a:schemeClr val="accent2"/>
                </a:solidFill>
              </a:rPr>
              <a:t>Class Management Note</a:t>
            </a:r>
            <a:endParaRPr lang="en-US" altLang="en-US" b="1" dirty="0">
              <a:latin typeface="Times" pitchFamily="18" charset="0"/>
            </a:endParaRPr>
          </a:p>
          <a:p>
            <a:pPr marL="114300" lvl="1" indent="0" defTabSz="382905"/>
            <a:r>
              <a:rPr lang="en-US" altLang="en-US" dirty="0">
                <a:solidFill>
                  <a:schemeClr val="accent2"/>
                </a:solidFill>
              </a:rPr>
              <a:t>An additional conversion function is CHR(</a:t>
            </a:r>
            <a:r>
              <a:rPr lang="en-US" altLang="en-US" i="1" dirty="0">
                <a:solidFill>
                  <a:schemeClr val="accent2"/>
                </a:solidFill>
              </a:rPr>
              <a:t>number</a:t>
            </a:r>
            <a:r>
              <a:rPr lang="en-US" altLang="en-US" dirty="0">
                <a:solidFill>
                  <a:schemeClr val="accent2"/>
                </a:solidFill>
              </a:rPr>
              <a:t>) which returns the character having the binary equivalent of</a:t>
            </a:r>
            <a:r>
              <a:rPr lang="en-US" altLang="en-US" dirty="0"/>
              <a:t> </a:t>
            </a:r>
            <a:r>
              <a:rPr lang="en-US" altLang="en-US" i="1" dirty="0">
                <a:solidFill>
                  <a:schemeClr val="accent2"/>
                </a:solidFill>
              </a:rPr>
              <a:t>number</a:t>
            </a:r>
            <a:r>
              <a:rPr lang="en-US" altLang="en-US" dirty="0">
                <a:solidFill>
                  <a:schemeClr val="accent2"/>
                </a:solidFill>
              </a:rPr>
              <a:t> as a VARCHAR2 value in the database character set.</a:t>
            </a:r>
            <a:endParaRPr lang="en-US" altLang="en-US" dirty="0">
              <a:solidFill>
                <a:schemeClr val="accent2"/>
              </a:solidFill>
            </a:endParaRPr>
          </a:p>
        </p:txBody>
      </p:sp>
      <p:sp>
        <p:nvSpPr>
          <p:cNvPr id="54275" name="Rectangle 3"/>
          <p:cNvSpPr>
            <a:spLocks noGrp="1" noRot="1" noTextEdit="1"/>
          </p:cNvSpPr>
          <p:nvPr>
            <p:ph type="sldImg"/>
          </p:nvPr>
        </p:nvSpPr>
        <p:spPr>
          <a:xfrm>
            <a:off x="441325" y="165100"/>
            <a:ext cx="5970588" cy="4478338"/>
          </a:xfrm>
          <a:ln w="12700">
            <a:solidFill>
              <a:schemeClr val="tx1">
                <a:alpha val="100000"/>
              </a:schemeClr>
            </a:solidFill>
          </a:ln>
        </p:spPr>
      </p:sp>
      <p:graphicFrame>
        <p:nvGraphicFramePr>
          <p:cNvPr id="54276" name="Object 4"/>
          <p:cNvGraphicFramePr/>
          <p:nvPr/>
        </p:nvGraphicFramePr>
        <p:xfrm>
          <a:off x="600075" y="5356225"/>
          <a:ext cx="6062663" cy="1803400"/>
        </p:xfrm>
        <a:graphic>
          <a:graphicData uri="http://schemas.openxmlformats.org/presentationml/2006/ole">
            <mc:AlternateContent xmlns:mc="http://schemas.openxmlformats.org/markup-compatibility/2006">
              <mc:Choice xmlns:v="urn:schemas-microsoft-com:vml" Requires="v">
                <p:oleObj spid="_x0000_s3077" name="" r:id="rId3" imgW="6027420" imgH="1770380" progId="Word.Document.6">
                  <p:embed/>
                </p:oleObj>
              </mc:Choice>
              <mc:Fallback>
                <p:oleObj name="" r:id="rId3" imgW="6027420" imgH="1770380" progId="Word.Document.6">
                  <p:embed/>
                  <p:pic>
                    <p:nvPicPr>
                      <p:cNvPr id="0" name="Picture 3076"/>
                      <p:cNvPicPr/>
                      <p:nvPr/>
                    </p:nvPicPr>
                    <p:blipFill>
                      <a:blip r:embed="rId4"/>
                      <a:stretch>
                        <a:fillRect/>
                      </a:stretch>
                    </p:blipFill>
                    <p:spPr>
                      <a:xfrm>
                        <a:off x="600075" y="5356225"/>
                        <a:ext cx="6062663" cy="1803400"/>
                      </a:xfrm>
                      <a:prstGeom prst="rect">
                        <a:avLst/>
                      </a:prstGeom>
                      <a:noFill/>
                      <a:ln w="38100">
                        <a:noFill/>
                        <a:miter/>
                      </a:ln>
                    </p:spPr>
                  </p:pic>
                </p:oleObj>
              </mc:Fallback>
            </mc:AlternateContent>
          </a:graphicData>
        </a:graphic>
      </p:graphicFrame>
      <p:grpSp>
        <p:nvGrpSpPr>
          <p:cNvPr id="54277" name="Group 5"/>
          <p:cNvGrpSpPr/>
          <p:nvPr/>
        </p:nvGrpSpPr>
        <p:grpSpPr>
          <a:xfrm>
            <a:off x="133350" y="7400925"/>
            <a:ext cx="300038" cy="295275"/>
            <a:chOff x="84" y="4578"/>
            <a:chExt cx="187" cy="182"/>
          </a:xfrm>
        </p:grpSpPr>
        <p:sp>
          <p:nvSpPr>
            <p:cNvPr id="54278" name="Freeform 6"/>
            <p:cNvSpPr/>
            <p:nvPr/>
          </p:nvSpPr>
          <p:spPr>
            <a:xfrm>
              <a:off x="84" y="4578"/>
              <a:ext cx="178" cy="176"/>
            </a:xfrm>
            <a:custGeom>
              <a:avLst/>
              <a:gdLst>
                <a:gd name="txL" fmla="*/ 0 w 178"/>
                <a:gd name="txT" fmla="*/ 0 h 176"/>
                <a:gd name="txR" fmla="*/ 178 w 178"/>
                <a:gd name="txB" fmla="*/ 176 h 176"/>
              </a:gdLst>
              <a:ahLst/>
              <a:cxnLst>
                <a:cxn ang="0">
                  <a:pos x="177" y="175"/>
                </a:cxn>
                <a:cxn ang="0">
                  <a:pos x="177" y="0"/>
                </a:cxn>
                <a:cxn ang="0">
                  <a:pos x="0" y="0"/>
                </a:cxn>
                <a:cxn ang="0">
                  <a:pos x="0" y="175"/>
                </a:cxn>
                <a:cxn ang="0">
                  <a:pos x="177" y="175"/>
                </a:cxn>
              </a:cxnLst>
              <a:rect l="txL" t="txT" r="txR" b="txB"/>
              <a:pathLst>
                <a:path w="178" h="176">
                  <a:moveTo>
                    <a:pt x="177" y="175"/>
                  </a:moveTo>
                  <a:lnTo>
                    <a:pt x="177" y="0"/>
                  </a:lnTo>
                  <a:lnTo>
                    <a:pt x="0" y="0"/>
                  </a:lnTo>
                  <a:lnTo>
                    <a:pt x="0" y="175"/>
                  </a:lnTo>
                  <a:lnTo>
                    <a:pt x="177" y="175"/>
                  </a:lnTo>
                </a:path>
              </a:pathLst>
            </a:custGeom>
            <a:solidFill>
              <a:srgbClr val="000000">
                <a:alpha val="100000"/>
              </a:srgbClr>
            </a:solidFill>
            <a:ln w="9525">
              <a:noFill/>
            </a:ln>
          </p:spPr>
          <p:txBody>
            <a:bodyPr/>
            <a:p>
              <a:endParaRPr lang="en-US"/>
            </a:p>
          </p:txBody>
        </p:sp>
        <p:sp>
          <p:nvSpPr>
            <p:cNvPr id="54279" name="Freeform 7"/>
            <p:cNvSpPr/>
            <p:nvPr/>
          </p:nvSpPr>
          <p:spPr>
            <a:xfrm>
              <a:off x="146" y="4643"/>
              <a:ext cx="68" cy="37"/>
            </a:xfrm>
            <a:custGeom>
              <a:avLst/>
              <a:gdLst>
                <a:gd name="txL" fmla="*/ 0 w 68"/>
                <a:gd name="txT" fmla="*/ 0 h 37"/>
                <a:gd name="txR" fmla="*/ 68 w 68"/>
                <a:gd name="txB" fmla="*/ 37 h 37"/>
              </a:gdLst>
              <a:ahLst/>
              <a:cxnLst>
                <a:cxn ang="0">
                  <a:pos x="67" y="7"/>
                </a:cxn>
                <a:cxn ang="0">
                  <a:pos x="64" y="0"/>
                </a:cxn>
                <a:cxn ang="0">
                  <a:pos x="0" y="29"/>
                </a:cxn>
                <a:cxn ang="0">
                  <a:pos x="2" y="36"/>
                </a:cxn>
                <a:cxn ang="0">
                  <a:pos x="67" y="7"/>
                </a:cxn>
              </a:cxnLst>
              <a:rect l="txL" t="txT" r="txR" b="txB"/>
              <a:pathLst>
                <a:path w="68" h="37">
                  <a:moveTo>
                    <a:pt x="67" y="7"/>
                  </a:moveTo>
                  <a:lnTo>
                    <a:pt x="64" y="0"/>
                  </a:lnTo>
                  <a:lnTo>
                    <a:pt x="0" y="29"/>
                  </a:lnTo>
                  <a:lnTo>
                    <a:pt x="2" y="36"/>
                  </a:lnTo>
                  <a:lnTo>
                    <a:pt x="67" y="7"/>
                  </a:lnTo>
                </a:path>
              </a:pathLst>
            </a:custGeom>
            <a:solidFill>
              <a:srgbClr val="FFFFFF">
                <a:alpha val="100000"/>
              </a:srgbClr>
            </a:solidFill>
            <a:ln w="9525">
              <a:noFill/>
            </a:ln>
          </p:spPr>
          <p:txBody>
            <a:bodyPr/>
            <a:p>
              <a:endParaRPr lang="en-US"/>
            </a:p>
          </p:txBody>
        </p:sp>
        <p:sp>
          <p:nvSpPr>
            <p:cNvPr id="54280" name="Freeform 8"/>
            <p:cNvSpPr/>
            <p:nvPr/>
          </p:nvSpPr>
          <p:spPr>
            <a:xfrm>
              <a:off x="155" y="4659"/>
              <a:ext cx="68" cy="37"/>
            </a:xfrm>
            <a:custGeom>
              <a:avLst/>
              <a:gdLst>
                <a:gd name="txL" fmla="*/ 0 w 68"/>
                <a:gd name="txT" fmla="*/ 0 h 37"/>
                <a:gd name="txR" fmla="*/ 68 w 68"/>
                <a:gd name="txB" fmla="*/ 37 h 37"/>
              </a:gdLst>
              <a:ahLst/>
              <a:cxnLst>
                <a:cxn ang="0">
                  <a:pos x="67" y="7"/>
                </a:cxn>
                <a:cxn ang="0">
                  <a:pos x="64" y="0"/>
                </a:cxn>
                <a:cxn ang="0">
                  <a:pos x="0" y="29"/>
                </a:cxn>
                <a:cxn ang="0">
                  <a:pos x="2" y="36"/>
                </a:cxn>
                <a:cxn ang="0">
                  <a:pos x="67" y="7"/>
                </a:cxn>
              </a:cxnLst>
              <a:rect l="txL" t="txT" r="txR" b="txB"/>
              <a:pathLst>
                <a:path w="68" h="37">
                  <a:moveTo>
                    <a:pt x="67" y="7"/>
                  </a:moveTo>
                  <a:lnTo>
                    <a:pt x="64" y="0"/>
                  </a:lnTo>
                  <a:lnTo>
                    <a:pt x="0" y="29"/>
                  </a:lnTo>
                  <a:lnTo>
                    <a:pt x="2" y="36"/>
                  </a:lnTo>
                  <a:lnTo>
                    <a:pt x="67" y="7"/>
                  </a:lnTo>
                </a:path>
              </a:pathLst>
            </a:custGeom>
            <a:solidFill>
              <a:srgbClr val="FFFFFF">
                <a:alpha val="100000"/>
              </a:srgbClr>
            </a:solidFill>
            <a:ln w="9525">
              <a:noFill/>
            </a:ln>
          </p:spPr>
          <p:txBody>
            <a:bodyPr/>
            <a:p>
              <a:endParaRPr lang="en-US"/>
            </a:p>
          </p:txBody>
        </p:sp>
        <p:sp>
          <p:nvSpPr>
            <p:cNvPr id="54281" name="Freeform 9"/>
            <p:cNvSpPr/>
            <p:nvPr/>
          </p:nvSpPr>
          <p:spPr>
            <a:xfrm>
              <a:off x="160" y="4675"/>
              <a:ext cx="69" cy="35"/>
            </a:xfrm>
            <a:custGeom>
              <a:avLst/>
              <a:gdLst>
                <a:gd name="txL" fmla="*/ 0 w 69"/>
                <a:gd name="txT" fmla="*/ 0 h 35"/>
                <a:gd name="txR" fmla="*/ 69 w 69"/>
                <a:gd name="txB" fmla="*/ 35 h 35"/>
              </a:gdLst>
              <a:ahLst/>
              <a:cxnLst>
                <a:cxn ang="0">
                  <a:pos x="68" y="6"/>
                </a:cxn>
                <a:cxn ang="0">
                  <a:pos x="65" y="0"/>
                </a:cxn>
                <a:cxn ang="0">
                  <a:pos x="0" y="27"/>
                </a:cxn>
                <a:cxn ang="0">
                  <a:pos x="3" y="34"/>
                </a:cxn>
                <a:cxn ang="0">
                  <a:pos x="68" y="6"/>
                </a:cxn>
              </a:cxnLst>
              <a:rect l="txL" t="txT" r="txR" b="txB"/>
              <a:pathLst>
                <a:path w="69" h="35">
                  <a:moveTo>
                    <a:pt x="68" y="6"/>
                  </a:moveTo>
                  <a:lnTo>
                    <a:pt x="65" y="0"/>
                  </a:lnTo>
                  <a:lnTo>
                    <a:pt x="0" y="27"/>
                  </a:lnTo>
                  <a:lnTo>
                    <a:pt x="3" y="34"/>
                  </a:lnTo>
                  <a:lnTo>
                    <a:pt x="68" y="6"/>
                  </a:lnTo>
                </a:path>
              </a:pathLst>
            </a:custGeom>
            <a:solidFill>
              <a:srgbClr val="FFFFFF">
                <a:alpha val="100000"/>
              </a:srgbClr>
            </a:solidFill>
            <a:ln w="9525">
              <a:noFill/>
            </a:ln>
          </p:spPr>
          <p:txBody>
            <a:bodyPr/>
            <a:p>
              <a:endParaRPr lang="en-US"/>
            </a:p>
          </p:txBody>
        </p:sp>
        <p:sp>
          <p:nvSpPr>
            <p:cNvPr id="54282" name="Freeform 10"/>
            <p:cNvSpPr/>
            <p:nvPr/>
          </p:nvSpPr>
          <p:spPr>
            <a:xfrm>
              <a:off x="168" y="4692"/>
              <a:ext cx="70" cy="35"/>
            </a:xfrm>
            <a:custGeom>
              <a:avLst/>
              <a:gdLst>
                <a:gd name="txL" fmla="*/ 0 w 70"/>
                <a:gd name="txT" fmla="*/ 0 h 35"/>
                <a:gd name="txR" fmla="*/ 70 w 70"/>
                <a:gd name="txB" fmla="*/ 35 h 35"/>
              </a:gdLst>
              <a:ahLst/>
              <a:cxnLst>
                <a:cxn ang="0">
                  <a:pos x="69" y="6"/>
                </a:cxn>
                <a:cxn ang="0">
                  <a:pos x="65" y="0"/>
                </a:cxn>
                <a:cxn ang="0">
                  <a:pos x="0" y="27"/>
                </a:cxn>
                <a:cxn ang="0">
                  <a:pos x="3" y="34"/>
                </a:cxn>
                <a:cxn ang="0">
                  <a:pos x="69" y="6"/>
                </a:cxn>
              </a:cxnLst>
              <a:rect l="txL" t="txT" r="txR" b="txB"/>
              <a:pathLst>
                <a:path w="70" h="35">
                  <a:moveTo>
                    <a:pt x="69" y="6"/>
                  </a:moveTo>
                  <a:lnTo>
                    <a:pt x="65" y="0"/>
                  </a:lnTo>
                  <a:lnTo>
                    <a:pt x="0" y="27"/>
                  </a:lnTo>
                  <a:lnTo>
                    <a:pt x="3" y="34"/>
                  </a:lnTo>
                  <a:lnTo>
                    <a:pt x="69" y="6"/>
                  </a:lnTo>
                </a:path>
              </a:pathLst>
            </a:custGeom>
            <a:solidFill>
              <a:srgbClr val="FFFFFF">
                <a:alpha val="100000"/>
              </a:srgbClr>
            </a:solidFill>
            <a:ln w="9525">
              <a:noFill/>
            </a:ln>
          </p:spPr>
          <p:txBody>
            <a:bodyPr/>
            <a:p>
              <a:endParaRPr lang="en-US"/>
            </a:p>
          </p:txBody>
        </p:sp>
        <p:sp>
          <p:nvSpPr>
            <p:cNvPr id="54283" name="Freeform 11"/>
            <p:cNvSpPr/>
            <p:nvPr/>
          </p:nvSpPr>
          <p:spPr>
            <a:xfrm>
              <a:off x="176" y="4707"/>
              <a:ext cx="70" cy="37"/>
            </a:xfrm>
            <a:custGeom>
              <a:avLst/>
              <a:gdLst>
                <a:gd name="txL" fmla="*/ 0 w 70"/>
                <a:gd name="txT" fmla="*/ 0 h 37"/>
                <a:gd name="txR" fmla="*/ 70 w 70"/>
                <a:gd name="txB" fmla="*/ 37 h 37"/>
              </a:gdLst>
              <a:ahLst/>
              <a:cxnLst>
                <a:cxn ang="0">
                  <a:pos x="69" y="7"/>
                </a:cxn>
                <a:cxn ang="0">
                  <a:pos x="65" y="0"/>
                </a:cxn>
                <a:cxn ang="0">
                  <a:pos x="0" y="29"/>
                </a:cxn>
                <a:cxn ang="0">
                  <a:pos x="3" y="36"/>
                </a:cxn>
                <a:cxn ang="0">
                  <a:pos x="69" y="7"/>
                </a:cxn>
              </a:cxnLst>
              <a:rect l="txL" t="txT" r="txR" b="txB"/>
              <a:pathLst>
                <a:path w="70" h="37">
                  <a:moveTo>
                    <a:pt x="69" y="7"/>
                  </a:moveTo>
                  <a:lnTo>
                    <a:pt x="65" y="0"/>
                  </a:lnTo>
                  <a:lnTo>
                    <a:pt x="0" y="29"/>
                  </a:lnTo>
                  <a:lnTo>
                    <a:pt x="3" y="36"/>
                  </a:lnTo>
                  <a:lnTo>
                    <a:pt x="69" y="7"/>
                  </a:lnTo>
                </a:path>
              </a:pathLst>
            </a:custGeom>
            <a:solidFill>
              <a:srgbClr val="FFFFFF">
                <a:alpha val="100000"/>
              </a:srgbClr>
            </a:solidFill>
            <a:ln w="9525">
              <a:noFill/>
            </a:ln>
          </p:spPr>
          <p:txBody>
            <a:bodyPr/>
            <a:p>
              <a:endParaRPr lang="en-US"/>
            </a:p>
          </p:txBody>
        </p:sp>
        <p:sp>
          <p:nvSpPr>
            <p:cNvPr id="54284" name="Freeform 12"/>
            <p:cNvSpPr/>
            <p:nvPr/>
          </p:nvSpPr>
          <p:spPr>
            <a:xfrm>
              <a:off x="106" y="4606"/>
              <a:ext cx="121" cy="58"/>
            </a:xfrm>
            <a:custGeom>
              <a:avLst/>
              <a:gdLst>
                <a:gd name="txL" fmla="*/ 0 w 121"/>
                <a:gd name="txT" fmla="*/ 0 h 58"/>
                <a:gd name="txR" fmla="*/ 121 w 121"/>
                <a:gd name="txB" fmla="*/ 58 h 58"/>
              </a:gdLst>
              <a:ahLst/>
              <a:cxnLst>
                <a:cxn ang="0">
                  <a:pos x="120" y="7"/>
                </a:cxn>
                <a:cxn ang="0">
                  <a:pos x="118" y="0"/>
                </a:cxn>
                <a:cxn ang="0">
                  <a:pos x="0" y="50"/>
                </a:cxn>
                <a:cxn ang="0">
                  <a:pos x="2" y="57"/>
                </a:cxn>
                <a:cxn ang="0">
                  <a:pos x="120" y="7"/>
                </a:cxn>
              </a:cxnLst>
              <a:rect l="txL" t="txT" r="txR" b="txB"/>
              <a:pathLst>
                <a:path w="121" h="58">
                  <a:moveTo>
                    <a:pt x="120" y="7"/>
                  </a:moveTo>
                  <a:lnTo>
                    <a:pt x="118" y="0"/>
                  </a:lnTo>
                  <a:lnTo>
                    <a:pt x="0" y="50"/>
                  </a:lnTo>
                  <a:lnTo>
                    <a:pt x="2" y="57"/>
                  </a:lnTo>
                  <a:lnTo>
                    <a:pt x="120" y="7"/>
                  </a:lnTo>
                </a:path>
              </a:pathLst>
            </a:custGeom>
            <a:solidFill>
              <a:srgbClr val="FFFFFF">
                <a:alpha val="100000"/>
              </a:srgbClr>
            </a:solidFill>
            <a:ln w="9525">
              <a:noFill/>
            </a:ln>
          </p:spPr>
          <p:txBody>
            <a:bodyPr/>
            <a:p>
              <a:endParaRPr lang="en-US"/>
            </a:p>
          </p:txBody>
        </p:sp>
        <p:sp>
          <p:nvSpPr>
            <p:cNvPr id="54285" name="Freeform 13"/>
            <p:cNvSpPr/>
            <p:nvPr/>
          </p:nvSpPr>
          <p:spPr>
            <a:xfrm>
              <a:off x="87" y="4594"/>
              <a:ext cx="123" cy="59"/>
            </a:xfrm>
            <a:custGeom>
              <a:avLst/>
              <a:gdLst>
                <a:gd name="txL" fmla="*/ 0 w 123"/>
                <a:gd name="txT" fmla="*/ 0 h 59"/>
                <a:gd name="txR" fmla="*/ 123 w 123"/>
                <a:gd name="txB" fmla="*/ 59 h 59"/>
              </a:gdLst>
              <a:ahLst/>
              <a:cxnLst>
                <a:cxn ang="0">
                  <a:pos x="122" y="7"/>
                </a:cxn>
                <a:cxn ang="0">
                  <a:pos x="119" y="0"/>
                </a:cxn>
                <a:cxn ang="0">
                  <a:pos x="0" y="51"/>
                </a:cxn>
                <a:cxn ang="0">
                  <a:pos x="2" y="58"/>
                </a:cxn>
                <a:cxn ang="0">
                  <a:pos x="122" y="7"/>
                </a:cxn>
              </a:cxnLst>
              <a:rect l="txL" t="txT" r="txR" b="txB"/>
              <a:pathLst>
                <a:path w="123" h="59">
                  <a:moveTo>
                    <a:pt x="122" y="7"/>
                  </a:moveTo>
                  <a:lnTo>
                    <a:pt x="119" y="0"/>
                  </a:lnTo>
                  <a:lnTo>
                    <a:pt x="0" y="51"/>
                  </a:lnTo>
                  <a:lnTo>
                    <a:pt x="2" y="58"/>
                  </a:lnTo>
                  <a:lnTo>
                    <a:pt x="122" y="7"/>
                  </a:lnTo>
                </a:path>
              </a:pathLst>
            </a:custGeom>
            <a:solidFill>
              <a:srgbClr val="FFFFFF">
                <a:alpha val="100000"/>
              </a:srgbClr>
            </a:solidFill>
            <a:ln w="9525">
              <a:noFill/>
            </a:ln>
          </p:spPr>
          <p:txBody>
            <a:bodyPr/>
            <a:p>
              <a:endParaRPr lang="en-US"/>
            </a:p>
          </p:txBody>
        </p:sp>
        <p:sp>
          <p:nvSpPr>
            <p:cNvPr id="54286" name="Freeform 14"/>
            <p:cNvSpPr/>
            <p:nvPr/>
          </p:nvSpPr>
          <p:spPr>
            <a:xfrm>
              <a:off x="214" y="4608"/>
              <a:ext cx="57" cy="104"/>
            </a:xfrm>
            <a:custGeom>
              <a:avLst/>
              <a:gdLst>
                <a:gd name="txL" fmla="*/ 0 w 57"/>
                <a:gd name="txT" fmla="*/ 0 h 104"/>
                <a:gd name="txR" fmla="*/ 57 w 57"/>
                <a:gd name="txB" fmla="*/ 104 h 104"/>
              </a:gdLst>
              <a:ahLst/>
              <a:cxnLst>
                <a:cxn ang="0">
                  <a:pos x="48" y="103"/>
                </a:cxn>
                <a:cxn ang="0">
                  <a:pos x="56" y="100"/>
                </a:cxn>
                <a:cxn ang="0">
                  <a:pos x="7" y="0"/>
                </a:cxn>
                <a:cxn ang="0">
                  <a:pos x="0" y="2"/>
                </a:cxn>
                <a:cxn ang="0">
                  <a:pos x="48" y="103"/>
                </a:cxn>
              </a:cxnLst>
              <a:rect l="txL" t="txT" r="txR" b="txB"/>
              <a:pathLst>
                <a:path w="57" h="104">
                  <a:moveTo>
                    <a:pt x="48" y="103"/>
                  </a:moveTo>
                  <a:lnTo>
                    <a:pt x="56" y="100"/>
                  </a:lnTo>
                  <a:lnTo>
                    <a:pt x="7" y="0"/>
                  </a:lnTo>
                  <a:lnTo>
                    <a:pt x="0" y="2"/>
                  </a:lnTo>
                  <a:lnTo>
                    <a:pt x="48" y="103"/>
                  </a:lnTo>
                </a:path>
              </a:pathLst>
            </a:custGeom>
            <a:solidFill>
              <a:srgbClr val="FFFFFF">
                <a:alpha val="100000"/>
              </a:srgbClr>
            </a:solidFill>
            <a:ln w="9525">
              <a:noFill/>
            </a:ln>
          </p:spPr>
          <p:txBody>
            <a:bodyPr/>
            <a:p>
              <a:endParaRPr lang="en-US"/>
            </a:p>
          </p:txBody>
        </p:sp>
        <p:sp>
          <p:nvSpPr>
            <p:cNvPr id="54287" name="Freeform 15"/>
            <p:cNvSpPr/>
            <p:nvPr/>
          </p:nvSpPr>
          <p:spPr>
            <a:xfrm>
              <a:off x="106" y="4653"/>
              <a:ext cx="52" cy="107"/>
            </a:xfrm>
            <a:custGeom>
              <a:avLst/>
              <a:gdLst>
                <a:gd name="txL" fmla="*/ 0 w 52"/>
                <a:gd name="txT" fmla="*/ 0 h 107"/>
                <a:gd name="txR" fmla="*/ 52 w 52"/>
                <a:gd name="txB" fmla="*/ 107 h 107"/>
              </a:gdLst>
              <a:ahLst/>
              <a:cxnLst>
                <a:cxn ang="0">
                  <a:pos x="44" y="106"/>
                </a:cxn>
                <a:cxn ang="0">
                  <a:pos x="51" y="102"/>
                </a:cxn>
                <a:cxn ang="0">
                  <a:pos x="6" y="0"/>
                </a:cxn>
                <a:cxn ang="0">
                  <a:pos x="0" y="4"/>
                </a:cxn>
                <a:cxn ang="0">
                  <a:pos x="44" y="106"/>
                </a:cxn>
              </a:cxnLst>
              <a:rect l="txL" t="txT" r="txR" b="txB"/>
              <a:pathLst>
                <a:path w="52" h="107">
                  <a:moveTo>
                    <a:pt x="44" y="106"/>
                  </a:moveTo>
                  <a:lnTo>
                    <a:pt x="51" y="102"/>
                  </a:lnTo>
                  <a:lnTo>
                    <a:pt x="6" y="0"/>
                  </a:lnTo>
                  <a:lnTo>
                    <a:pt x="0" y="4"/>
                  </a:lnTo>
                  <a:lnTo>
                    <a:pt x="44" y="106"/>
                  </a:lnTo>
                </a:path>
              </a:pathLst>
            </a:custGeom>
            <a:solidFill>
              <a:srgbClr val="FFFFFF">
                <a:alpha val="100000"/>
              </a:srgbClr>
            </a:solidFill>
            <a:ln w="9525">
              <a:noFill/>
            </a:ln>
          </p:spPr>
          <p:txBody>
            <a:bodyPr/>
            <a:p>
              <a:endParaRPr lang="en-US"/>
            </a:p>
          </p:txBody>
        </p:sp>
        <p:sp>
          <p:nvSpPr>
            <p:cNvPr id="54288" name="Freeform 16"/>
            <p:cNvSpPr/>
            <p:nvPr/>
          </p:nvSpPr>
          <p:spPr>
            <a:xfrm>
              <a:off x="84" y="4645"/>
              <a:ext cx="59" cy="115"/>
            </a:xfrm>
            <a:custGeom>
              <a:avLst/>
              <a:gdLst>
                <a:gd name="txL" fmla="*/ 0 w 59"/>
                <a:gd name="txT" fmla="*/ 0 h 115"/>
                <a:gd name="txR" fmla="*/ 59 w 59"/>
                <a:gd name="txB" fmla="*/ 115 h 115"/>
              </a:gdLst>
              <a:ahLst/>
              <a:cxnLst>
                <a:cxn ang="0">
                  <a:pos x="51" y="114"/>
                </a:cxn>
                <a:cxn ang="0">
                  <a:pos x="58" y="111"/>
                </a:cxn>
                <a:cxn ang="0">
                  <a:pos x="6" y="0"/>
                </a:cxn>
                <a:cxn ang="0">
                  <a:pos x="0" y="2"/>
                </a:cxn>
                <a:cxn ang="0">
                  <a:pos x="51" y="114"/>
                </a:cxn>
              </a:cxnLst>
              <a:rect l="txL" t="txT" r="txR" b="txB"/>
              <a:pathLst>
                <a:path w="59" h="115">
                  <a:moveTo>
                    <a:pt x="51" y="114"/>
                  </a:moveTo>
                  <a:lnTo>
                    <a:pt x="58" y="111"/>
                  </a:lnTo>
                  <a:lnTo>
                    <a:pt x="6" y="0"/>
                  </a:lnTo>
                  <a:lnTo>
                    <a:pt x="0" y="2"/>
                  </a:lnTo>
                  <a:lnTo>
                    <a:pt x="51" y="114"/>
                  </a:lnTo>
                </a:path>
              </a:pathLst>
            </a:custGeom>
            <a:solidFill>
              <a:srgbClr val="FFFFFF">
                <a:alpha val="100000"/>
              </a:srgbClr>
            </a:solidFill>
            <a:ln w="9525">
              <a:noFill/>
            </a:ln>
          </p:spPr>
          <p:txBody>
            <a:bodyPr/>
            <a:p>
              <a:endParaRPr lang="en-US"/>
            </a:p>
          </p:txBody>
        </p:sp>
        <p:sp>
          <p:nvSpPr>
            <p:cNvPr id="54289" name="Freeform 17"/>
            <p:cNvSpPr/>
            <p:nvPr/>
          </p:nvSpPr>
          <p:spPr>
            <a:xfrm>
              <a:off x="86" y="4645"/>
              <a:ext cx="30" cy="18"/>
            </a:xfrm>
            <a:custGeom>
              <a:avLst/>
              <a:gdLst>
                <a:gd name="txL" fmla="*/ 0 w 30"/>
                <a:gd name="txT" fmla="*/ 0 h 18"/>
                <a:gd name="txR" fmla="*/ 30 w 30"/>
                <a:gd name="txB" fmla="*/ 18 h 18"/>
              </a:gdLst>
              <a:ahLst/>
              <a:cxnLst>
                <a:cxn ang="0">
                  <a:pos x="25" y="17"/>
                </a:cxn>
                <a:cxn ang="0">
                  <a:pos x="29" y="10"/>
                </a:cxn>
                <a:cxn ang="0">
                  <a:pos x="4" y="0"/>
                </a:cxn>
                <a:cxn ang="0">
                  <a:pos x="0" y="6"/>
                </a:cxn>
                <a:cxn ang="0">
                  <a:pos x="25" y="17"/>
                </a:cxn>
              </a:cxnLst>
              <a:rect l="txL" t="txT" r="txR" b="txB"/>
              <a:pathLst>
                <a:path w="30" h="18">
                  <a:moveTo>
                    <a:pt x="25" y="17"/>
                  </a:moveTo>
                  <a:lnTo>
                    <a:pt x="29" y="10"/>
                  </a:lnTo>
                  <a:lnTo>
                    <a:pt x="4" y="0"/>
                  </a:lnTo>
                  <a:lnTo>
                    <a:pt x="0" y="6"/>
                  </a:lnTo>
                  <a:lnTo>
                    <a:pt x="25" y="17"/>
                  </a:lnTo>
                </a:path>
              </a:pathLst>
            </a:custGeom>
            <a:solidFill>
              <a:srgbClr val="FFFFFF">
                <a:alpha val="100000"/>
              </a:srgbClr>
            </a:solidFill>
            <a:ln w="9525">
              <a:noFill/>
            </a:ln>
          </p:spPr>
          <p:txBody>
            <a:bodyPr/>
            <a:p>
              <a:endParaRPr lang="en-US"/>
            </a:p>
          </p:txBody>
        </p:sp>
        <p:sp>
          <p:nvSpPr>
            <p:cNvPr id="54290" name="Freeform 18"/>
            <p:cNvSpPr/>
            <p:nvPr/>
          </p:nvSpPr>
          <p:spPr>
            <a:xfrm>
              <a:off x="196" y="4601"/>
              <a:ext cx="27" cy="18"/>
            </a:xfrm>
            <a:custGeom>
              <a:avLst/>
              <a:gdLst>
                <a:gd name="txL" fmla="*/ 0 w 27"/>
                <a:gd name="txT" fmla="*/ 0 h 18"/>
                <a:gd name="txR" fmla="*/ 27 w 27"/>
                <a:gd name="txB" fmla="*/ 18 h 18"/>
              </a:gdLst>
              <a:ahLst/>
              <a:cxnLst>
                <a:cxn ang="0">
                  <a:pos x="22" y="17"/>
                </a:cxn>
                <a:cxn ang="0">
                  <a:pos x="26" y="10"/>
                </a:cxn>
                <a:cxn ang="0">
                  <a:pos x="4" y="0"/>
                </a:cxn>
                <a:cxn ang="0">
                  <a:pos x="0" y="5"/>
                </a:cxn>
                <a:cxn ang="0">
                  <a:pos x="22" y="17"/>
                </a:cxn>
              </a:cxnLst>
              <a:rect l="txL" t="txT" r="txR" b="txB"/>
              <a:pathLst>
                <a:path w="27" h="18">
                  <a:moveTo>
                    <a:pt x="22" y="17"/>
                  </a:moveTo>
                  <a:lnTo>
                    <a:pt x="26" y="10"/>
                  </a:lnTo>
                  <a:lnTo>
                    <a:pt x="4" y="0"/>
                  </a:lnTo>
                  <a:lnTo>
                    <a:pt x="0" y="5"/>
                  </a:lnTo>
                  <a:lnTo>
                    <a:pt x="22" y="17"/>
                  </a:lnTo>
                </a:path>
              </a:pathLst>
            </a:custGeom>
            <a:solidFill>
              <a:srgbClr val="FFFFFF">
                <a:alpha val="100000"/>
              </a:srgbClr>
            </a:solidFill>
            <a:ln w="9525">
              <a:noFill/>
            </a:ln>
          </p:spPr>
          <p:txBody>
            <a:bodyPr/>
            <a:p>
              <a:endParaRPr lang="en-US"/>
            </a:p>
          </p:txBody>
        </p:sp>
      </p:gr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56323"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Displaying a Date in a Specific Format</a:t>
            </a:r>
            <a:endParaRPr lang="en-US" altLang="en-US" dirty="0"/>
          </a:p>
          <a:p>
            <a:pPr lvl="1"/>
            <a:r>
              <a:rPr lang="en-US" altLang="en-US" dirty="0"/>
              <a:t>Previously, all Oracle date values were displayed in the DD-MON-YY format. The TO_CHAR function allows you to convert a date from this default format to one specified by you.</a:t>
            </a:r>
            <a:endParaRPr lang="en-US" altLang="en-US" dirty="0"/>
          </a:p>
          <a:p>
            <a:pPr lvl="1"/>
            <a:r>
              <a:rPr lang="en-US" altLang="en-US" b="1" dirty="0"/>
              <a:t>Guidelines</a:t>
            </a:r>
            <a:endParaRPr lang="en-US" altLang="en-US" dirty="0"/>
          </a:p>
          <a:p>
            <a:pPr lvl="2"/>
            <a:r>
              <a:rPr lang="en-US" altLang="en-US" dirty="0"/>
              <a:t>The </a:t>
            </a:r>
            <a:r>
              <a:rPr lang="en-US" altLang="en-US" dirty="0">
                <a:solidFill>
                  <a:srgbClr val="FC0128"/>
                </a:solidFill>
              </a:rPr>
              <a:t>format model </a:t>
            </a:r>
            <a:r>
              <a:rPr lang="en-US" altLang="en-US" dirty="0"/>
              <a:t>must be enclosed in single quotation marks and is case sensitive.</a:t>
            </a:r>
            <a:endParaRPr lang="en-US" altLang="en-US" dirty="0"/>
          </a:p>
          <a:p>
            <a:pPr lvl="2"/>
            <a:r>
              <a:rPr lang="en-US" altLang="en-US" dirty="0"/>
              <a:t>The format model can include any valid date format element. Be sure to separate the date value from the format model by a comma.</a:t>
            </a:r>
            <a:endParaRPr lang="en-US" altLang="en-US" dirty="0"/>
          </a:p>
          <a:p>
            <a:pPr lvl="2"/>
            <a:r>
              <a:rPr lang="en-US" altLang="en-US" dirty="0"/>
              <a:t>The names of days and months in the output are automatically padded with blanks.</a:t>
            </a:r>
            <a:endParaRPr lang="en-US" altLang="en-US" dirty="0"/>
          </a:p>
          <a:p>
            <a:pPr lvl="2"/>
            <a:r>
              <a:rPr lang="en-US" altLang="en-US" dirty="0"/>
              <a:t>To remove padded blanks or to suppress leading zeros, use the fill mode </a:t>
            </a:r>
            <a:r>
              <a:rPr lang="en-US" altLang="en-US" i="1" dirty="0">
                <a:solidFill>
                  <a:srgbClr val="FC0128"/>
                </a:solidFill>
              </a:rPr>
              <a:t>fm</a:t>
            </a:r>
            <a:r>
              <a:rPr lang="en-US" altLang="en-US" dirty="0">
                <a:solidFill>
                  <a:srgbClr val="FC0128"/>
                </a:solidFill>
              </a:rPr>
              <a:t> </a:t>
            </a:r>
            <a:r>
              <a:rPr lang="en-US" altLang="en-US" dirty="0"/>
              <a:t>element.</a:t>
            </a:r>
            <a:endParaRPr lang="en-US" altLang="en-US" dirty="0"/>
          </a:p>
          <a:p>
            <a:pPr lvl="2"/>
            <a:r>
              <a:rPr lang="en-US" altLang="en-US" dirty="0"/>
              <a:t>You can resize the display width of the resulting character field with the SQL*Plus COLUMN command.</a:t>
            </a:r>
            <a:endParaRPr lang="en-US" altLang="en-US" dirty="0"/>
          </a:p>
          <a:p>
            <a:pPr lvl="2"/>
            <a:r>
              <a:rPr lang="en-US" altLang="en-US" dirty="0"/>
              <a:t>The resultant column width is 80 characters by default.</a:t>
            </a:r>
            <a:endParaRPr lang="en-US" altLang="en-US" dirty="0"/>
          </a:p>
          <a:p>
            <a:pPr lvl="0"/>
            <a:endParaRPr lang="en-US" altLang="en-US" dirty="0"/>
          </a:p>
          <a:p>
            <a:pPr lvl="0"/>
            <a:endParaRPr lang="en-US" altLang="en-US" dirty="0"/>
          </a:p>
          <a:p>
            <a:pPr lvl="0"/>
            <a:endParaRPr lang="en-US" altLang="en-US" dirty="0"/>
          </a:p>
          <a:p>
            <a:pPr lvl="0"/>
            <a:endParaRPr lang="en-US" altLang="en-US" dirty="0">
              <a:solidFill>
                <a:schemeClr val="accent2"/>
              </a:solidFill>
            </a:endParaRPr>
          </a:p>
          <a:p>
            <a:pPr lvl="0"/>
            <a:r>
              <a:rPr lang="en-US" altLang="en-US" dirty="0">
                <a:solidFill>
                  <a:schemeClr val="accent2"/>
                </a:solidFill>
              </a:rPr>
              <a:t>Class Management Note for Page 27</a:t>
            </a:r>
            <a:endParaRPr lang="en-US" altLang="en-US" dirty="0"/>
          </a:p>
          <a:p>
            <a:pPr lvl="1"/>
            <a:r>
              <a:rPr lang="en-US" altLang="en-US" dirty="0">
                <a:solidFill>
                  <a:schemeClr val="accent2"/>
                </a:solidFill>
              </a:rPr>
              <a:t>Be sure to point out the format token ‘D’ as the students will need it for Practice exercise #10.</a:t>
            </a:r>
            <a:endParaRPr lang="en-US" altLang="en-US" dirty="0"/>
          </a:p>
          <a:p>
            <a:pPr lvl="0"/>
            <a:endParaRPr lang="en-US" altLang="en-US" b="1" dirty="0">
              <a:latin typeface="Times New Roman" panose="02020603050405020304" pitchFamily="18" charset="0"/>
            </a:endParaRPr>
          </a:p>
        </p:txBody>
      </p:sp>
      <p:sp>
        <p:nvSpPr>
          <p:cNvPr id="56324" name="Rectangle 4"/>
          <p:cNvSpPr/>
          <p:nvPr/>
        </p:nvSpPr>
        <p:spPr>
          <a:xfrm>
            <a:off x="623888" y="7445375"/>
            <a:ext cx="5668962" cy="604838"/>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56325" name="Rectangle 5"/>
          <p:cNvSpPr/>
          <p:nvPr/>
        </p:nvSpPr>
        <p:spPr>
          <a:xfrm>
            <a:off x="206375" y="7456488"/>
            <a:ext cx="5507038" cy="909637"/>
          </a:xfrm>
          <a:prstGeom prst="rect">
            <a:avLst/>
          </a:prstGeom>
          <a:noFill/>
          <a:ln w="9525">
            <a:noFill/>
          </a:ln>
        </p:spPr>
        <p:txBody>
          <a:bodyPr wrap="none" lIns="90056" tIns="43420" rIns="90056" bIns="43420">
            <a:spAutoFit/>
          </a:bodyPr>
          <a:p>
            <a:pPr marL="441325" lvl="1" indent="0" defTabSz="840105">
              <a:spcBef>
                <a:spcPct val="0"/>
              </a:spcBef>
            </a:pPr>
            <a:r>
              <a:rPr lang="en-US" altLang="en-US" sz="1100" b="1" dirty="0">
                <a:latin typeface="Courier New" panose="02070309020205020404" pitchFamily="49" charset="0"/>
              </a:rPr>
              <a:t>SQL&gt; SELECT  empno, TO_CHAR(hiredate, 'MM/YY') Month_Hired</a:t>
            </a:r>
            <a:endParaRPr lang="en-US" altLang="en-US" sz="1100" b="1" dirty="0">
              <a:latin typeface="Courier New" panose="02070309020205020404" pitchFamily="49" charset="0"/>
            </a:endParaRPr>
          </a:p>
          <a:p>
            <a:pPr marL="441325" lvl="1" indent="0" defTabSz="840105">
              <a:spcBef>
                <a:spcPct val="0"/>
              </a:spcBef>
            </a:pPr>
            <a:r>
              <a:rPr lang="en-US" altLang="en-US" sz="1100" b="1" dirty="0">
                <a:latin typeface="Courier New" panose="02070309020205020404" pitchFamily="49" charset="0"/>
              </a:rPr>
              <a:t>  2  FROM    emp</a:t>
            </a:r>
            <a:endParaRPr lang="en-US" altLang="en-US" sz="1100" b="1" dirty="0">
              <a:latin typeface="Courier New" panose="02070309020205020404" pitchFamily="49" charset="0"/>
            </a:endParaRPr>
          </a:p>
          <a:p>
            <a:pPr marL="441325" lvl="1" indent="0" defTabSz="840105">
              <a:spcBef>
                <a:spcPct val="0"/>
              </a:spcBef>
            </a:pPr>
            <a:r>
              <a:rPr lang="en-US" altLang="en-US" sz="1100" b="1" dirty="0">
                <a:latin typeface="Courier New" panose="02070309020205020404" pitchFamily="49" charset="0"/>
              </a:rPr>
              <a:t>  3  WHERE   ename = 'BLAKE';</a:t>
            </a:r>
            <a:endParaRPr lang="en-US" altLang="en-US" sz="1100" b="1" dirty="0">
              <a:latin typeface="Courier New" panose="02070309020205020404" pitchFamily="49" charset="0"/>
            </a:endParaRPr>
          </a:p>
          <a:p>
            <a:pPr lvl="0" defTabSz="840105">
              <a:lnSpc>
                <a:spcPct val="120000"/>
              </a:lnSpc>
              <a:spcBef>
                <a:spcPct val="60000"/>
              </a:spcBef>
            </a:pPr>
            <a:endParaRPr lang="en-US" altLang="en-US" sz="1100" b="1" dirty="0">
              <a:latin typeface="Courier New" panose="02070309020205020404" pitchFamily="49"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body" idx="1"/>
          </p:nvPr>
        </p:nvSpPr>
        <p:spPr>
          <a:xfrm>
            <a:off x="412750" y="4852988"/>
            <a:ext cx="6007100" cy="3819525"/>
          </a:xfrm>
          <a:ln/>
        </p:spPr>
        <p:txBody>
          <a:bodyPr wrap="square" lIns="91664" tIns="45028" rIns="91664" bIns="45028" anchor="t" anchorCtr="0"/>
          <a:p>
            <a:pPr lvl="0" defTabSz="382905"/>
            <a:r>
              <a:rPr lang="en-US" altLang="en-US" dirty="0"/>
              <a:t>TO_CHAR Function with Dates</a:t>
            </a:r>
            <a:endParaRPr lang="en-US" altLang="en-US" dirty="0"/>
          </a:p>
          <a:p>
            <a:pPr marL="114300" lvl="1" indent="0" defTabSz="382905"/>
            <a:r>
              <a:rPr lang="en-US" altLang="en-US" dirty="0"/>
              <a:t>The SQL statement on the slide displays the name and hire dates for all the employees. The hire date appears as 17 November 1981.</a:t>
            </a:r>
            <a:endParaRPr lang="en-US" altLang="en-US" dirty="0"/>
          </a:p>
          <a:p>
            <a:pPr lvl="0" defTabSz="382905"/>
            <a:r>
              <a:rPr lang="en-US" altLang="en-US" dirty="0"/>
              <a:t>Example</a:t>
            </a:r>
            <a:endParaRPr lang="en-US" altLang="en-US" dirty="0"/>
          </a:p>
          <a:p>
            <a:pPr marL="114300" lvl="1" indent="0" defTabSz="382905"/>
            <a:r>
              <a:rPr lang="en-US" altLang="en-US" dirty="0"/>
              <a:t>Modify the slide example to display the dates in a format that appears as Seventh of February 1981 08:00:00 AM.</a:t>
            </a:r>
            <a:endParaRPr lang="en-US" altLang="en-US" dirty="0"/>
          </a:p>
          <a:p>
            <a:pPr lvl="0" defTabSz="382905">
              <a:spcBef>
                <a:spcPct val="0"/>
              </a:spcBef>
            </a:pPr>
            <a:endParaRPr lang="en-US" altLang="en-US" dirty="0">
              <a:latin typeface="Courier New" panose="02070309020205020404" pitchFamily="49" charset="0"/>
            </a:endParaRPr>
          </a:p>
          <a:p>
            <a:pPr lvl="0" defTabSz="382905"/>
            <a:endParaRPr lang="en-US" altLang="en-US" dirty="0">
              <a:latin typeface="Courier New" panose="02070309020205020404" pitchFamily="49" charset="0"/>
            </a:endParaRPr>
          </a:p>
          <a:p>
            <a:pPr lvl="0" defTabSz="382905"/>
            <a:endParaRPr lang="en-US" altLang="en-US" dirty="0">
              <a:latin typeface="Courier New" panose="02070309020205020404" pitchFamily="49" charset="0"/>
            </a:endParaRPr>
          </a:p>
          <a:p>
            <a:pPr lvl="0" defTabSz="382905"/>
            <a:endParaRPr lang="en-US" altLang="en-US" dirty="0">
              <a:latin typeface="Courier New" panose="02070309020205020404" pitchFamily="49" charset="0"/>
            </a:endParaRPr>
          </a:p>
          <a:p>
            <a:pPr lvl="0" defTabSz="382905"/>
            <a:endParaRPr lang="en-US" altLang="en-US" dirty="0">
              <a:latin typeface="Courier New" panose="02070309020205020404" pitchFamily="49" charset="0"/>
            </a:endParaRPr>
          </a:p>
          <a:p>
            <a:pPr lvl="0" defTabSz="382905"/>
            <a:endParaRPr lang="en-US" altLang="en-US" dirty="0">
              <a:latin typeface="Courier New" panose="02070309020205020404" pitchFamily="49" charset="0"/>
            </a:endParaRPr>
          </a:p>
          <a:p>
            <a:pPr lvl="0" defTabSz="382905"/>
            <a:endParaRPr lang="en-US" altLang="en-US" dirty="0">
              <a:latin typeface="Courier New" panose="02070309020205020404" pitchFamily="49" charset="0"/>
            </a:endParaRPr>
          </a:p>
          <a:p>
            <a:pPr lvl="0" defTabSz="382905">
              <a:spcBef>
                <a:spcPct val="65000"/>
              </a:spcBef>
            </a:pPr>
            <a:endParaRPr lang="en-US" altLang="en-US" b="1" dirty="0">
              <a:latin typeface="Times New Roman" panose="02020603050405020304" pitchFamily="18" charset="0"/>
            </a:endParaRPr>
          </a:p>
          <a:p>
            <a:pPr lvl="0" defTabSz="382905">
              <a:spcBef>
                <a:spcPct val="65000"/>
              </a:spcBef>
            </a:pPr>
            <a:endParaRPr lang="en-US" altLang="en-US" sz="500" b="1" dirty="0">
              <a:latin typeface="Times New Roman" panose="02020603050405020304" pitchFamily="18" charset="0"/>
            </a:endParaRPr>
          </a:p>
          <a:p>
            <a:pPr marL="114300" lvl="1" indent="0" defTabSz="382905"/>
            <a:br>
              <a:rPr lang="en-US" altLang="en-US" dirty="0"/>
            </a:br>
            <a:r>
              <a:rPr lang="en-US" altLang="en-US" dirty="0"/>
              <a:t>Notice that the month follows the format model specified (INITCAP).</a:t>
            </a:r>
            <a:endParaRPr lang="en-US" altLang="en-US" dirty="0"/>
          </a:p>
        </p:txBody>
      </p:sp>
      <p:sp>
        <p:nvSpPr>
          <p:cNvPr id="58371" name="Rectangle 3"/>
          <p:cNvSpPr>
            <a:spLocks noGrp="1" noRot="1" noTextEdit="1"/>
          </p:cNvSpPr>
          <p:nvPr>
            <p:ph type="sldImg"/>
          </p:nvPr>
        </p:nvSpPr>
        <p:spPr>
          <a:xfrm>
            <a:off x="441325" y="165100"/>
            <a:ext cx="5970588" cy="4478338"/>
          </a:xfrm>
          <a:ln w="12700">
            <a:solidFill>
              <a:schemeClr val="tx1">
                <a:alpha val="100000"/>
              </a:schemeClr>
            </a:solidFill>
          </a:ln>
        </p:spPr>
      </p:sp>
      <p:sp>
        <p:nvSpPr>
          <p:cNvPr id="58372" name="Rectangle 4"/>
          <p:cNvSpPr/>
          <p:nvPr/>
        </p:nvSpPr>
        <p:spPr>
          <a:xfrm>
            <a:off x="622300" y="6130925"/>
            <a:ext cx="5916613" cy="735013"/>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58373" name="Rectangle 5"/>
          <p:cNvSpPr/>
          <p:nvPr/>
        </p:nvSpPr>
        <p:spPr>
          <a:xfrm>
            <a:off x="623888" y="6986588"/>
            <a:ext cx="5915025" cy="1131887"/>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58374" name="Rectangle 6"/>
          <p:cNvSpPr/>
          <p:nvPr/>
        </p:nvSpPr>
        <p:spPr>
          <a:xfrm>
            <a:off x="666750" y="6842125"/>
            <a:ext cx="5275263" cy="1287463"/>
          </a:xfrm>
          <a:prstGeom prst="rect">
            <a:avLst/>
          </a:prstGeom>
          <a:noFill/>
          <a:ln w="9525">
            <a:noFill/>
          </a:ln>
        </p:spPr>
        <p:txBody>
          <a:bodyPr lIns="90056" tIns="43420" rIns="90056" bIns="43420">
            <a:spAutoFit/>
          </a:bodyPr>
          <a:p>
            <a:pPr lvl="0" defTabSz="840105">
              <a:spcBef>
                <a:spcPct val="0"/>
              </a:spcBef>
            </a:pPr>
            <a:endParaRPr lang="en-US" altLang="en-US" sz="1100" dirty="0">
              <a:latin typeface="Courier New" panose="02070309020205020404" pitchFamily="49" charset="0"/>
            </a:endParaRPr>
          </a:p>
          <a:p>
            <a:pPr lvl="0" defTabSz="840105">
              <a:spcBef>
                <a:spcPct val="0"/>
              </a:spcBef>
            </a:pPr>
            <a:r>
              <a:rPr lang="en-US" altLang="en-US" sz="1100" dirty="0">
                <a:latin typeface="Courier New" panose="02070309020205020404" pitchFamily="49" charset="0"/>
              </a:rPr>
              <a:t>ENAME      HIREDATE</a:t>
            </a:r>
            <a:endParaRPr lang="en-US" altLang="en-US" sz="1100" dirty="0">
              <a:latin typeface="Courier New" panose="02070309020205020404" pitchFamily="49" charset="0"/>
            </a:endParaRPr>
          </a:p>
          <a:p>
            <a:pPr lvl="0" defTabSz="840105">
              <a:spcBef>
                <a:spcPct val="0"/>
              </a:spcBef>
            </a:pPr>
            <a:r>
              <a:rPr lang="en-US" altLang="en-US" sz="1100" dirty="0">
                <a:latin typeface="Courier New" panose="02070309020205020404" pitchFamily="49" charset="0"/>
              </a:rPr>
              <a:t>---------- ------------------------------------------------</a:t>
            </a:r>
            <a:endParaRPr lang="en-US" altLang="en-US" sz="1100" dirty="0">
              <a:latin typeface="Courier New" panose="02070309020205020404" pitchFamily="49" charset="0"/>
            </a:endParaRPr>
          </a:p>
          <a:p>
            <a:pPr lvl="0" defTabSz="840105">
              <a:spcBef>
                <a:spcPct val="0"/>
              </a:spcBef>
            </a:pPr>
            <a:r>
              <a:rPr lang="en-US" altLang="en-US" sz="1100" dirty="0">
                <a:latin typeface="Courier New" panose="02070309020205020404" pitchFamily="49" charset="0"/>
              </a:rPr>
              <a:t>KING       Seventeenth of November 1981 12:00:00 AM</a:t>
            </a:r>
            <a:endParaRPr lang="en-US" altLang="en-US" sz="1100" dirty="0">
              <a:latin typeface="Courier New" panose="02070309020205020404" pitchFamily="49" charset="0"/>
            </a:endParaRPr>
          </a:p>
          <a:p>
            <a:pPr lvl="0" defTabSz="840105">
              <a:spcBef>
                <a:spcPct val="0"/>
              </a:spcBef>
            </a:pPr>
            <a:r>
              <a:rPr lang="en-US" altLang="en-US" sz="1100" dirty="0">
                <a:latin typeface="Courier New" panose="02070309020205020404" pitchFamily="49" charset="0"/>
              </a:rPr>
              <a:t>BLAKE      First of May 1981 12:00:00 AM</a:t>
            </a:r>
            <a:endParaRPr lang="en-US" altLang="en-US" sz="1100" dirty="0">
              <a:latin typeface="Courier New" panose="02070309020205020404" pitchFamily="49" charset="0"/>
            </a:endParaRPr>
          </a:p>
          <a:p>
            <a:pPr lvl="0" defTabSz="840105">
              <a:spcBef>
                <a:spcPct val="0"/>
              </a:spcBef>
            </a:pPr>
            <a:r>
              <a:rPr lang="en-US" altLang="en-US" sz="1100" dirty="0">
                <a:latin typeface="Courier New" panose="02070309020205020404" pitchFamily="49" charset="0"/>
              </a:rPr>
              <a:t>...</a:t>
            </a:r>
            <a:endParaRPr lang="en-US" altLang="en-US" sz="1100" dirty="0">
              <a:latin typeface="Courier New" panose="02070309020205020404" pitchFamily="49" charset="0"/>
            </a:endParaRPr>
          </a:p>
          <a:p>
            <a:pPr lvl="0" defTabSz="840105">
              <a:spcBef>
                <a:spcPct val="0"/>
              </a:spcBef>
            </a:pPr>
            <a:r>
              <a:rPr lang="en-US" altLang="en-US" sz="1100" dirty="0">
                <a:latin typeface="Courier New" panose="02070309020205020404" pitchFamily="49" charset="0"/>
              </a:rPr>
              <a:t>14 rows selected.</a:t>
            </a:r>
            <a:endParaRPr lang="en-US" altLang="en-US" sz="1100" dirty="0">
              <a:latin typeface="Courier New" panose="02070309020205020404" pitchFamily="49" charset="0"/>
            </a:endParaRPr>
          </a:p>
        </p:txBody>
      </p:sp>
      <p:sp>
        <p:nvSpPr>
          <p:cNvPr id="58375" name="Rectangle 7"/>
          <p:cNvSpPr/>
          <p:nvPr/>
        </p:nvSpPr>
        <p:spPr>
          <a:xfrm>
            <a:off x="666750" y="6143625"/>
            <a:ext cx="5980113" cy="711200"/>
          </a:xfrm>
          <a:prstGeom prst="rect">
            <a:avLst/>
          </a:prstGeom>
          <a:noFill/>
          <a:ln w="9525">
            <a:noFill/>
          </a:ln>
        </p:spPr>
        <p:txBody>
          <a:bodyPr lIns="91664" tIns="45028" rIns="91664" bIns="45028">
            <a:spAutoFit/>
          </a:bodyPr>
          <a:p>
            <a:pPr lvl="0" defTabSz="840105">
              <a:spcBef>
                <a:spcPct val="0"/>
              </a:spcBef>
              <a:tabLst>
                <a:tab pos="1193800" algn="l"/>
              </a:tabLst>
            </a:pPr>
            <a:r>
              <a:rPr lang="en-US" altLang="en-US" sz="1000" b="1" dirty="0">
                <a:solidFill>
                  <a:srgbClr val="000000"/>
                </a:solidFill>
                <a:latin typeface="Courier New" panose="02070309020205020404" pitchFamily="49" charset="0"/>
              </a:rPr>
              <a:t>SQL&gt; SELECT	ename, </a:t>
            </a:r>
            <a:endParaRPr lang="en-US" altLang="en-US" sz="1000" b="1" dirty="0">
              <a:solidFill>
                <a:srgbClr val="000000"/>
              </a:solidFill>
              <a:latin typeface="Courier New" panose="02070309020205020404" pitchFamily="49" charset="0"/>
            </a:endParaRPr>
          </a:p>
          <a:p>
            <a:pPr lvl="0" defTabSz="840105">
              <a:spcBef>
                <a:spcPct val="0"/>
              </a:spcBef>
              <a:tabLst>
                <a:tab pos="1193800" algn="l"/>
              </a:tabLst>
            </a:pPr>
            <a:r>
              <a:rPr lang="en-US" altLang="en-US" sz="1000" b="1" dirty="0">
                <a:solidFill>
                  <a:srgbClr val="000000"/>
                </a:solidFill>
                <a:latin typeface="Courier New" panose="02070309020205020404" pitchFamily="49" charset="0"/>
              </a:rPr>
              <a:t>  2         	TO_CHAR(hiredate, 'fmDdspth "of" Month YYYY fmHH:MI:SS AM') </a:t>
            </a:r>
            <a:endParaRPr lang="en-US" altLang="en-US" sz="1000" b="1" dirty="0">
              <a:solidFill>
                <a:srgbClr val="000000"/>
              </a:solidFill>
              <a:latin typeface="Courier New" panose="02070309020205020404" pitchFamily="49" charset="0"/>
            </a:endParaRPr>
          </a:p>
          <a:p>
            <a:pPr lvl="0" defTabSz="840105">
              <a:spcBef>
                <a:spcPct val="0"/>
              </a:spcBef>
              <a:tabLst>
                <a:tab pos="1193800" algn="l"/>
              </a:tabLst>
            </a:pPr>
            <a:r>
              <a:rPr lang="en-US" altLang="en-US" sz="1000" b="1" dirty="0">
                <a:solidFill>
                  <a:srgbClr val="000000"/>
                </a:solidFill>
                <a:latin typeface="Courier New" panose="02070309020205020404" pitchFamily="49" charset="0"/>
              </a:rPr>
              <a:t>  3        	HIREDATE</a:t>
            </a:r>
            <a:endParaRPr lang="en-US" altLang="en-US" sz="1000" b="1" dirty="0">
              <a:solidFill>
                <a:srgbClr val="000000"/>
              </a:solidFill>
              <a:latin typeface="Courier New" panose="02070309020205020404" pitchFamily="49" charset="0"/>
            </a:endParaRPr>
          </a:p>
          <a:p>
            <a:pPr lvl="0" defTabSz="840105">
              <a:spcBef>
                <a:spcPct val="0"/>
              </a:spcBef>
              <a:tabLst>
                <a:tab pos="1193800" algn="l"/>
              </a:tabLst>
            </a:pPr>
            <a:r>
              <a:rPr lang="en-US" altLang="en-US" sz="1000" b="1" dirty="0">
                <a:solidFill>
                  <a:srgbClr val="000000"/>
                </a:solidFill>
                <a:latin typeface="Courier New" panose="02070309020205020404" pitchFamily="49" charset="0"/>
              </a:rPr>
              <a:t>  4  FROM  	emp;</a:t>
            </a:r>
            <a:endParaRPr lang="en-US" altLang="en-US" sz="1000" b="1" dirty="0">
              <a:solidFill>
                <a:srgbClr val="000000"/>
              </a:solidFill>
              <a:latin typeface="Courier New" panose="02070309020205020404" pitchFamily="49"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60419"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TO_CHAR Function with Numbers</a:t>
            </a:r>
            <a:endParaRPr lang="en-US" altLang="en-US" dirty="0"/>
          </a:p>
          <a:p>
            <a:pPr lvl="1"/>
            <a:r>
              <a:rPr lang="en-US" altLang="en-US" dirty="0"/>
              <a:t>When working with number values such as character strings, you should convert those numbers to the character datatype using the </a:t>
            </a:r>
            <a:r>
              <a:rPr lang="en-US" altLang="en-US" dirty="0">
                <a:solidFill>
                  <a:srgbClr val="FC0128"/>
                </a:solidFill>
              </a:rPr>
              <a:t>TO_CHAR </a:t>
            </a:r>
            <a:r>
              <a:rPr lang="en-US" altLang="en-US" dirty="0"/>
              <a:t>function, which translates a value of NUMBER datatype to VARCHAR2 datatype. This technique is especially useful with concatenation.</a:t>
            </a:r>
            <a:endParaRPr lang="en-US" altLang="en-US" dirty="0"/>
          </a:p>
          <a:p>
            <a:pPr lvl="0"/>
            <a:r>
              <a:rPr lang="en-US" altLang="en-US" dirty="0"/>
              <a:t>Number Format Elements</a:t>
            </a:r>
            <a:endParaRPr lang="en-US" altLang="en-US" dirty="0"/>
          </a:p>
          <a:p>
            <a:pPr lvl="1"/>
            <a:r>
              <a:rPr lang="en-US" altLang="en-US" dirty="0"/>
              <a:t>If you are converting a number to character datatype, you can use the following elements:</a:t>
            </a:r>
            <a:endParaRPr lang="en-US" altLang="en-US" dirty="0"/>
          </a:p>
          <a:p>
            <a:pPr lvl="0"/>
            <a:endParaRPr lang="en-US" altLang="en-US" b="1" dirty="0">
              <a:latin typeface="Times New Roman" panose="02020603050405020304" pitchFamily="18" charset="0"/>
            </a:endParaRPr>
          </a:p>
        </p:txBody>
      </p:sp>
      <p:graphicFrame>
        <p:nvGraphicFramePr>
          <p:cNvPr id="60420" name="Object 4"/>
          <p:cNvGraphicFramePr/>
          <p:nvPr/>
        </p:nvGraphicFramePr>
        <p:xfrm>
          <a:off x="609600" y="6108700"/>
          <a:ext cx="5445125" cy="2855913"/>
        </p:xfrm>
        <a:graphic>
          <a:graphicData uri="http://schemas.openxmlformats.org/presentationml/2006/ole">
            <mc:AlternateContent xmlns:mc="http://schemas.openxmlformats.org/markup-compatibility/2006">
              <mc:Choice xmlns:v="urn:schemas-microsoft-com:vml" Requires="v">
                <p:oleObj spid="_x0000_s3079" name="" r:id="rId3" imgW="6014720" imgH="3116580" progId="Word.Document.6">
                  <p:embed/>
                </p:oleObj>
              </mc:Choice>
              <mc:Fallback>
                <p:oleObj name="" r:id="rId3" imgW="6014720" imgH="3116580" progId="Word.Document.6">
                  <p:embed/>
                  <p:pic>
                    <p:nvPicPr>
                      <p:cNvPr id="0" name="Picture 3078"/>
                      <p:cNvPicPr/>
                      <p:nvPr/>
                    </p:nvPicPr>
                    <p:blipFill>
                      <a:blip r:embed="rId4"/>
                      <a:stretch>
                        <a:fillRect/>
                      </a:stretch>
                    </p:blipFill>
                    <p:spPr>
                      <a:xfrm>
                        <a:off x="609600" y="6108700"/>
                        <a:ext cx="5445125" cy="2855913"/>
                      </a:xfrm>
                      <a:prstGeom prst="rect">
                        <a:avLst/>
                      </a:prstGeom>
                      <a:noFill/>
                      <a:ln w="38100">
                        <a:noFill/>
                        <a:miter/>
                      </a:ln>
                    </p:spPr>
                  </p:pic>
                </p:oleObj>
              </mc:Fallback>
            </mc:AlternateContent>
          </a:graphicData>
        </a:graphic>
      </p:graphicFrame>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p:nvPr/>
        </p:nvSpPr>
        <p:spPr>
          <a:xfrm>
            <a:off x="3883025" y="0"/>
            <a:ext cx="2976563" cy="468313"/>
          </a:xfrm>
          <a:prstGeom prst="rect">
            <a:avLst/>
          </a:prstGeom>
          <a:noFill/>
          <a:ln w="9525">
            <a:noFill/>
          </a:ln>
        </p:spPr>
        <p:txBody>
          <a:bodyPr wrap="none" anchor="ctr" anchorCtr="0"/>
          <a:p>
            <a:pPr lvl="0" eaLnBrk="1" hangingPunct="1">
              <a:spcBef>
                <a:spcPct val="0"/>
              </a:spcBef>
            </a:pPr>
            <a:endParaRPr lang="en-US" altLang="en-US" sz="2400" dirty="0"/>
          </a:p>
        </p:txBody>
      </p:sp>
      <p:sp>
        <p:nvSpPr>
          <p:cNvPr id="62467" name="Rectangle 3"/>
          <p:cNvSpPr/>
          <p:nvPr/>
        </p:nvSpPr>
        <p:spPr>
          <a:xfrm>
            <a:off x="-3175" y="0"/>
            <a:ext cx="2973388" cy="468313"/>
          </a:xfrm>
          <a:prstGeom prst="rect">
            <a:avLst/>
          </a:prstGeom>
          <a:noFill/>
          <a:ln w="9525">
            <a:noFill/>
          </a:ln>
        </p:spPr>
        <p:txBody>
          <a:bodyPr wrap="none" anchor="ctr" anchorCtr="0"/>
          <a:p>
            <a:pPr lvl="0" eaLnBrk="1" hangingPunct="1">
              <a:spcBef>
                <a:spcPct val="0"/>
              </a:spcBef>
            </a:pPr>
            <a:endParaRPr lang="en-US" altLang="en-US" sz="2400" dirty="0"/>
          </a:p>
        </p:txBody>
      </p:sp>
      <p:sp>
        <p:nvSpPr>
          <p:cNvPr id="62468" name="Rectangle 4"/>
          <p:cNvSpPr>
            <a:spLocks noGrp="1"/>
          </p:cNvSpPr>
          <p:nvPr>
            <p:ph type="body" idx="1"/>
          </p:nvPr>
        </p:nvSpPr>
        <p:spPr>
          <a:xfrm>
            <a:off x="412750" y="4852988"/>
            <a:ext cx="6029325" cy="3819525"/>
          </a:xfrm>
          <a:ln/>
        </p:spPr>
        <p:txBody>
          <a:bodyPr wrap="square" lIns="91664" tIns="45028" rIns="91664" bIns="45028" anchor="t" anchorCtr="0"/>
          <a:p>
            <a:pPr lvl="0" defTabSz="382905"/>
            <a:r>
              <a:rPr lang="en-US" altLang="en-US" dirty="0"/>
              <a:t>Guidelines</a:t>
            </a:r>
            <a:endParaRPr lang="en-US" altLang="en-US" dirty="0"/>
          </a:p>
          <a:p>
            <a:pPr marL="440055" lvl="2" indent="-211455" defTabSz="382905"/>
            <a:r>
              <a:rPr lang="en-US" altLang="en-US" dirty="0"/>
              <a:t>The Oracle Server displays a string of pound signs (</a:t>
            </a:r>
            <a:r>
              <a:rPr lang="en-US" altLang="en-US" dirty="0">
                <a:solidFill>
                  <a:srgbClr val="FC0128"/>
                </a:solidFill>
              </a:rPr>
              <a:t>#)</a:t>
            </a:r>
            <a:r>
              <a:rPr lang="en-US" altLang="en-US" dirty="0"/>
              <a:t> in place of a whole number whose digits exceed the number of digits provided in the format model.</a:t>
            </a:r>
            <a:endParaRPr lang="en-US" altLang="en-US" dirty="0"/>
          </a:p>
          <a:p>
            <a:pPr marL="440055" lvl="2" indent="-211455" defTabSz="382905"/>
            <a:r>
              <a:rPr lang="en-US" altLang="en-US" dirty="0"/>
              <a:t>The Oracle Server rounds the stored decimal value to the number of decimal spaces provided in the format model.</a:t>
            </a:r>
            <a:endParaRPr lang="en-US" altLang="en-US" dirty="0"/>
          </a:p>
          <a:p>
            <a:pPr lvl="0" defTabSz="382905"/>
            <a:endParaRPr lang="en-US" altLang="en-US" b="1" dirty="0">
              <a:latin typeface="Times New Roman" panose="02020603050405020304" pitchFamily="18" charset="0"/>
            </a:endParaRPr>
          </a:p>
        </p:txBody>
      </p:sp>
      <p:sp>
        <p:nvSpPr>
          <p:cNvPr id="62469" name="Rectangle 5"/>
          <p:cNvSpPr>
            <a:spLocks noGrp="1" noRot="1" noTextEdit="1"/>
          </p:cNvSpPr>
          <p:nvPr>
            <p:ph type="sldImg"/>
          </p:nvPr>
        </p:nvSpPr>
        <p:spPr>
          <a:xfrm>
            <a:off x="441325" y="165100"/>
            <a:ext cx="5970588" cy="4478338"/>
          </a:xfrm>
          <a:ln w="12700">
            <a:solidFill>
              <a:schemeClr val="tx1">
                <a:alpha val="100000"/>
              </a:schemeClr>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p:nvPr/>
        </p:nvSpPr>
        <p:spPr>
          <a:xfrm>
            <a:off x="3883025" y="0"/>
            <a:ext cx="2976563" cy="468313"/>
          </a:xfrm>
          <a:prstGeom prst="rect">
            <a:avLst/>
          </a:prstGeom>
          <a:noFill/>
          <a:ln w="9525">
            <a:noFill/>
          </a:ln>
        </p:spPr>
        <p:txBody>
          <a:bodyPr wrap="none" anchor="ctr" anchorCtr="0"/>
          <a:p>
            <a:pPr lvl="0" eaLnBrk="1" hangingPunct="1">
              <a:spcBef>
                <a:spcPct val="0"/>
              </a:spcBef>
            </a:pPr>
            <a:endParaRPr lang="en-US" altLang="en-US" sz="2400" dirty="0"/>
          </a:p>
        </p:txBody>
      </p:sp>
      <p:sp>
        <p:nvSpPr>
          <p:cNvPr id="64515" name="Rectangle 3"/>
          <p:cNvSpPr/>
          <p:nvPr/>
        </p:nvSpPr>
        <p:spPr>
          <a:xfrm>
            <a:off x="-3175" y="0"/>
            <a:ext cx="2973388" cy="468313"/>
          </a:xfrm>
          <a:prstGeom prst="rect">
            <a:avLst/>
          </a:prstGeom>
          <a:noFill/>
          <a:ln w="9525">
            <a:noFill/>
          </a:ln>
        </p:spPr>
        <p:txBody>
          <a:bodyPr wrap="none" anchor="ctr" anchorCtr="0"/>
          <a:p>
            <a:pPr lvl="0" eaLnBrk="1" hangingPunct="1">
              <a:spcBef>
                <a:spcPct val="0"/>
              </a:spcBef>
            </a:pPr>
            <a:endParaRPr lang="en-US" altLang="en-US" sz="2400" dirty="0"/>
          </a:p>
        </p:txBody>
      </p:sp>
      <p:sp>
        <p:nvSpPr>
          <p:cNvPr id="64516" name="Rectangle 4"/>
          <p:cNvSpPr>
            <a:spLocks noGrp="1"/>
          </p:cNvSpPr>
          <p:nvPr>
            <p:ph type="body" idx="1"/>
          </p:nvPr>
        </p:nvSpPr>
        <p:spPr>
          <a:xfrm>
            <a:off x="412750" y="4852988"/>
            <a:ext cx="6029325" cy="3819525"/>
          </a:xfrm>
          <a:ln/>
        </p:spPr>
        <p:txBody>
          <a:bodyPr wrap="square" lIns="91664" tIns="45028" rIns="91664" bIns="45028" anchor="t" anchorCtr="0"/>
          <a:p>
            <a:pPr lvl="0" defTabSz="382905"/>
            <a:r>
              <a:rPr lang="en-US" altLang="en-US" dirty="0"/>
              <a:t>TO_NUMBER and TO_DATE Functions</a:t>
            </a:r>
            <a:endParaRPr lang="en-US" altLang="en-US" dirty="0"/>
          </a:p>
          <a:p>
            <a:pPr marL="114300" lvl="1" indent="0" defTabSz="382905"/>
            <a:r>
              <a:rPr lang="en-US" altLang="en-US" dirty="0"/>
              <a:t>You may want to convert a character string to either a number or a date. To accomplish this task, you use the </a:t>
            </a:r>
            <a:r>
              <a:rPr lang="en-US" altLang="en-US" dirty="0">
                <a:solidFill>
                  <a:srgbClr val="FC0128"/>
                </a:solidFill>
              </a:rPr>
              <a:t>TO_NUMBER </a:t>
            </a:r>
            <a:r>
              <a:rPr lang="en-US" altLang="en-US" dirty="0"/>
              <a:t>or </a:t>
            </a:r>
            <a:r>
              <a:rPr lang="en-US" altLang="en-US" dirty="0">
                <a:solidFill>
                  <a:srgbClr val="FC0128"/>
                </a:solidFill>
              </a:rPr>
              <a:t>TO_DATE </a:t>
            </a:r>
            <a:r>
              <a:rPr lang="en-US" altLang="en-US" dirty="0"/>
              <a:t>functions. The format model you choose will be based on the previously demonstrated format elements.</a:t>
            </a:r>
            <a:endParaRPr lang="en-US" altLang="en-US" dirty="0"/>
          </a:p>
          <a:p>
            <a:pPr lvl="0" defTabSz="382905"/>
            <a:r>
              <a:rPr lang="en-US" altLang="en-US" dirty="0"/>
              <a:t>Example</a:t>
            </a:r>
            <a:endParaRPr lang="en-US" altLang="en-US" dirty="0"/>
          </a:p>
          <a:p>
            <a:pPr marL="114300" lvl="1" indent="0" defTabSz="382905"/>
            <a:r>
              <a:rPr lang="en-US" altLang="en-US" dirty="0"/>
              <a:t>Display the names and hire dates of all the employees who joined on February 22, 1981. </a:t>
            </a:r>
            <a:endParaRPr lang="en-US" altLang="en-US" dirty="0"/>
          </a:p>
        </p:txBody>
      </p:sp>
      <p:sp>
        <p:nvSpPr>
          <p:cNvPr id="64517" name="Rectangle 5"/>
          <p:cNvSpPr>
            <a:spLocks noGrp="1" noRot="1" noTextEdit="1"/>
          </p:cNvSpPr>
          <p:nvPr>
            <p:ph type="sldImg"/>
          </p:nvPr>
        </p:nvSpPr>
        <p:spPr>
          <a:xfrm>
            <a:off x="441325" y="165100"/>
            <a:ext cx="5970588" cy="4478338"/>
          </a:xfrm>
          <a:ln w="12700">
            <a:solidFill>
              <a:schemeClr val="tx1">
                <a:alpha val="100000"/>
              </a:schemeClr>
            </a:solidFill>
          </a:ln>
        </p:spPr>
      </p:sp>
      <p:grpSp>
        <p:nvGrpSpPr>
          <p:cNvPr id="64518" name="Group 6"/>
          <p:cNvGrpSpPr/>
          <p:nvPr/>
        </p:nvGrpSpPr>
        <p:grpSpPr>
          <a:xfrm>
            <a:off x="596900" y="6111875"/>
            <a:ext cx="6227763" cy="668338"/>
            <a:chOff x="374" y="3780"/>
            <a:chExt cx="3900" cy="414"/>
          </a:xfrm>
        </p:grpSpPr>
        <p:sp>
          <p:nvSpPr>
            <p:cNvPr id="64522" name="Rectangle 7"/>
            <p:cNvSpPr/>
            <p:nvPr/>
          </p:nvSpPr>
          <p:spPr>
            <a:xfrm>
              <a:off x="391" y="3783"/>
              <a:ext cx="3806" cy="411"/>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64523" name="Rectangle 8"/>
            <p:cNvSpPr/>
            <p:nvPr/>
          </p:nvSpPr>
          <p:spPr>
            <a:xfrm>
              <a:off x="374" y="3780"/>
              <a:ext cx="3900" cy="374"/>
            </a:xfrm>
            <a:prstGeom prst="rect">
              <a:avLst/>
            </a:prstGeom>
            <a:noFill/>
            <a:ln w="9525">
              <a:noFill/>
            </a:ln>
          </p:spPr>
          <p:txBody>
            <a:bodyPr lIns="91664" tIns="45028" rIns="91664" bIns="45028">
              <a:spAutoFit/>
            </a:bodyPr>
            <a:p>
              <a:pPr lvl="0" defTabSz="881380">
                <a:spcBef>
                  <a:spcPct val="0"/>
                </a:spcBef>
              </a:pPr>
              <a:r>
                <a:rPr lang="en-US" altLang="en-US" sz="1100" b="1" dirty="0">
                  <a:latin typeface="Courier New" panose="02070309020205020404" pitchFamily="49" charset="0"/>
                </a:rPr>
                <a:t>SQL&gt; SELECT ename, hiredate</a:t>
              </a:r>
              <a:endParaRPr lang="en-US" altLang="en-US" sz="1100" b="1" dirty="0">
                <a:latin typeface="Courier New" panose="02070309020205020404" pitchFamily="49" charset="0"/>
              </a:endParaRPr>
            </a:p>
            <a:p>
              <a:pPr lvl="0" defTabSz="881380">
                <a:spcBef>
                  <a:spcPct val="0"/>
                </a:spcBef>
              </a:pPr>
              <a:r>
                <a:rPr lang="en-US" altLang="en-US" sz="1100" b="1" dirty="0">
                  <a:latin typeface="Courier New" panose="02070309020205020404" pitchFamily="49" charset="0"/>
                </a:rPr>
                <a:t>  2  FROM   emp</a:t>
              </a:r>
              <a:endParaRPr lang="en-US" altLang="en-US" sz="1100" b="1" dirty="0">
                <a:latin typeface="Courier New" panose="02070309020205020404" pitchFamily="49" charset="0"/>
              </a:endParaRPr>
            </a:p>
            <a:p>
              <a:pPr lvl="0" defTabSz="881380">
                <a:spcBef>
                  <a:spcPct val="0"/>
                </a:spcBef>
              </a:pPr>
              <a:r>
                <a:rPr lang="en-US" altLang="en-US" sz="1100" b="1" dirty="0">
                  <a:latin typeface="Courier New" panose="02070309020205020404" pitchFamily="49" charset="0"/>
                </a:rPr>
                <a:t>  3  WHERE  hiredate = TO_DATE('February 22, 1981', 'Month dd,  YYYY');</a:t>
              </a:r>
              <a:endParaRPr lang="en-US" altLang="en-US" sz="1100" b="1" dirty="0">
                <a:latin typeface="Courier New" panose="02070309020205020404" pitchFamily="49" charset="0"/>
              </a:endParaRPr>
            </a:p>
          </p:txBody>
        </p:sp>
      </p:grpSp>
      <p:grpSp>
        <p:nvGrpSpPr>
          <p:cNvPr id="64519" name="Group 9"/>
          <p:cNvGrpSpPr/>
          <p:nvPr/>
        </p:nvGrpSpPr>
        <p:grpSpPr>
          <a:xfrm>
            <a:off x="600075" y="6902450"/>
            <a:ext cx="6111875" cy="606425"/>
            <a:chOff x="376" y="4269"/>
            <a:chExt cx="3828" cy="375"/>
          </a:xfrm>
        </p:grpSpPr>
        <p:sp>
          <p:nvSpPr>
            <p:cNvPr id="64520" name="Rectangle 10"/>
            <p:cNvSpPr/>
            <p:nvPr/>
          </p:nvSpPr>
          <p:spPr>
            <a:xfrm>
              <a:off x="391" y="4269"/>
              <a:ext cx="3813" cy="357"/>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64521" name="Rectangle 11"/>
            <p:cNvSpPr/>
            <p:nvPr/>
          </p:nvSpPr>
          <p:spPr>
            <a:xfrm>
              <a:off x="376" y="4270"/>
              <a:ext cx="1395" cy="374"/>
            </a:xfrm>
            <a:prstGeom prst="rect">
              <a:avLst/>
            </a:prstGeom>
            <a:noFill/>
            <a:ln w="9525">
              <a:noFill/>
            </a:ln>
          </p:spPr>
          <p:txBody>
            <a:bodyPr lIns="91664" tIns="45028" rIns="91664" bIns="45028">
              <a:spAutoFit/>
            </a:bodyPr>
            <a:p>
              <a:pPr lvl="0" defTabSz="881380">
                <a:spcBef>
                  <a:spcPct val="0"/>
                </a:spcBef>
              </a:pPr>
              <a:r>
                <a:rPr lang="en-US" altLang="en-US" sz="1100" dirty="0">
                  <a:latin typeface="Courier New" panose="02070309020205020404" pitchFamily="49" charset="0"/>
                </a:rPr>
                <a:t>ENAME      HIREDATE</a:t>
              </a:r>
              <a:endParaRPr lang="en-US" altLang="en-US" sz="1100" dirty="0">
                <a:latin typeface="Courier New" panose="02070309020205020404" pitchFamily="49" charset="0"/>
              </a:endParaRPr>
            </a:p>
            <a:p>
              <a:pPr lvl="0" defTabSz="881380">
                <a:spcBef>
                  <a:spcPct val="0"/>
                </a:spcBef>
              </a:pPr>
              <a:r>
                <a:rPr lang="en-US" altLang="en-US" sz="1100" dirty="0">
                  <a:latin typeface="Courier New" panose="02070309020205020404" pitchFamily="49" charset="0"/>
                </a:rPr>
                <a:t>---------- --------</a:t>
              </a:r>
              <a:endParaRPr lang="en-US" altLang="en-US" sz="1100" dirty="0">
                <a:latin typeface="Courier New" panose="02070309020205020404" pitchFamily="49" charset="0"/>
              </a:endParaRPr>
            </a:p>
            <a:p>
              <a:pPr lvl="0" defTabSz="881380">
                <a:spcBef>
                  <a:spcPct val="0"/>
                </a:spcBef>
              </a:pPr>
              <a:r>
                <a:rPr lang="en-US" altLang="en-US" sz="1100" dirty="0">
                  <a:latin typeface="Courier New" panose="02070309020205020404" pitchFamily="49" charset="0"/>
                </a:rPr>
                <a:t>WARD       22-FEB-81</a:t>
              </a:r>
              <a:endParaRPr lang="en-US" altLang="en-US" sz="1100" dirty="0">
                <a:latin typeface="Courier New" panose="02070309020205020404" pitchFamily="49" charset="0"/>
              </a:endParaRPr>
            </a:p>
          </p:txBody>
        </p:sp>
      </p:gr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body" idx="1"/>
          </p:nvPr>
        </p:nvSpPr>
        <p:spPr>
          <a:xfrm>
            <a:off x="412750" y="4852988"/>
            <a:ext cx="6029325" cy="3819525"/>
          </a:xfrm>
          <a:ln/>
        </p:spPr>
        <p:txBody>
          <a:bodyPr wrap="square" lIns="91664" tIns="45028" rIns="91664" bIns="45028" anchor="t" anchorCtr="0"/>
          <a:p>
            <a:pPr lvl="0">
              <a:lnSpc>
                <a:spcPct val="95000"/>
              </a:lnSpc>
            </a:pPr>
            <a:r>
              <a:rPr lang="en-US" altLang="en-US" dirty="0"/>
              <a:t>Single-Row Functions</a:t>
            </a:r>
            <a:endParaRPr lang="en-US" altLang="en-US" dirty="0"/>
          </a:p>
          <a:p>
            <a:pPr lvl="1">
              <a:lnSpc>
                <a:spcPct val="95000"/>
              </a:lnSpc>
            </a:pPr>
            <a:r>
              <a:rPr lang="en-US" altLang="en-US" dirty="0">
                <a:solidFill>
                  <a:srgbClr val="FC0128"/>
                </a:solidFill>
              </a:rPr>
              <a:t>Single-row functions </a:t>
            </a:r>
            <a:r>
              <a:rPr lang="en-US" altLang="en-US" dirty="0"/>
              <a:t>are used to manipulate data items. They accept one or more arguments and return one value for each row returned by the query. An argument can be one of the following:</a:t>
            </a:r>
            <a:endParaRPr lang="en-US" altLang="en-US" dirty="0"/>
          </a:p>
          <a:p>
            <a:pPr lvl="2">
              <a:lnSpc>
                <a:spcPct val="95000"/>
              </a:lnSpc>
            </a:pPr>
            <a:r>
              <a:rPr lang="en-US" altLang="en-US" dirty="0"/>
              <a:t>User-supplied constant</a:t>
            </a:r>
            <a:endParaRPr lang="en-US" altLang="en-US" dirty="0"/>
          </a:p>
          <a:p>
            <a:pPr lvl="2">
              <a:lnSpc>
                <a:spcPct val="95000"/>
              </a:lnSpc>
            </a:pPr>
            <a:r>
              <a:rPr lang="en-US" altLang="en-US" dirty="0"/>
              <a:t>Variable value </a:t>
            </a:r>
            <a:endParaRPr lang="en-US" altLang="en-US" dirty="0"/>
          </a:p>
          <a:p>
            <a:pPr lvl="2">
              <a:lnSpc>
                <a:spcPct val="95000"/>
              </a:lnSpc>
            </a:pPr>
            <a:r>
              <a:rPr lang="en-US" altLang="en-US" dirty="0"/>
              <a:t>Column name</a:t>
            </a:r>
            <a:endParaRPr lang="en-US" altLang="en-US" dirty="0"/>
          </a:p>
          <a:p>
            <a:pPr lvl="2">
              <a:lnSpc>
                <a:spcPct val="95000"/>
              </a:lnSpc>
            </a:pPr>
            <a:r>
              <a:rPr lang="en-US" altLang="en-US" dirty="0"/>
              <a:t>Expression</a:t>
            </a:r>
            <a:endParaRPr lang="en-US" altLang="en-US" dirty="0"/>
          </a:p>
          <a:p>
            <a:pPr lvl="1"/>
            <a:r>
              <a:rPr lang="en-US" altLang="en-US" dirty="0"/>
              <a:t>Features of single-row functions:</a:t>
            </a:r>
            <a:endParaRPr lang="en-US" altLang="en-US" dirty="0"/>
          </a:p>
          <a:p>
            <a:pPr lvl="2">
              <a:lnSpc>
                <a:spcPct val="95000"/>
              </a:lnSpc>
            </a:pPr>
            <a:r>
              <a:rPr lang="en-US" altLang="en-US" dirty="0"/>
              <a:t>Act on each row returned in the query</a:t>
            </a:r>
            <a:endParaRPr lang="en-US" altLang="en-US" dirty="0"/>
          </a:p>
          <a:p>
            <a:pPr lvl="2">
              <a:lnSpc>
                <a:spcPct val="95000"/>
              </a:lnSpc>
            </a:pPr>
            <a:r>
              <a:rPr lang="en-US" altLang="en-US" dirty="0"/>
              <a:t>Return one result per row</a:t>
            </a:r>
            <a:endParaRPr lang="en-US" altLang="en-US" dirty="0"/>
          </a:p>
          <a:p>
            <a:pPr lvl="2">
              <a:lnSpc>
                <a:spcPct val="95000"/>
              </a:lnSpc>
            </a:pPr>
            <a:r>
              <a:rPr lang="en-US" altLang="en-US" dirty="0"/>
              <a:t>May return a data value of a different type than that referenced</a:t>
            </a:r>
            <a:endParaRPr lang="en-US" altLang="en-US" dirty="0"/>
          </a:p>
          <a:p>
            <a:pPr lvl="2">
              <a:lnSpc>
                <a:spcPct val="95000"/>
              </a:lnSpc>
            </a:pPr>
            <a:r>
              <a:rPr lang="en-US" altLang="en-US" dirty="0"/>
              <a:t>May expect one or more arguments</a:t>
            </a:r>
            <a:endParaRPr lang="en-US" altLang="en-US" dirty="0"/>
          </a:p>
          <a:p>
            <a:pPr lvl="2">
              <a:lnSpc>
                <a:spcPct val="95000"/>
              </a:lnSpc>
            </a:pPr>
            <a:r>
              <a:rPr lang="en-US" altLang="en-US" dirty="0"/>
              <a:t>Can be used in SELECT, WHERE, and ORDER BY clauses; can be nested</a:t>
            </a:r>
            <a:endParaRPr lang="en-US" altLang="en-US" dirty="0"/>
          </a:p>
          <a:p>
            <a:pPr lvl="1">
              <a:lnSpc>
                <a:spcPct val="95000"/>
              </a:lnSpc>
            </a:pPr>
            <a:r>
              <a:rPr lang="en-US" altLang="en-US" dirty="0"/>
              <a:t>In the syntax:</a:t>
            </a:r>
            <a:endParaRPr lang="en-US" altLang="en-US" dirty="0"/>
          </a:p>
          <a:p>
            <a:pPr lvl="0" algn="just">
              <a:lnSpc>
                <a:spcPct val="95000"/>
              </a:lnSpc>
            </a:pPr>
            <a:r>
              <a:rPr lang="en-US" altLang="en-US" b="1" i="1" dirty="0">
                <a:latin typeface="Times" pitchFamily="18" charset="0"/>
              </a:rPr>
              <a:t>	function_name</a:t>
            </a:r>
            <a:r>
              <a:rPr lang="en-US" altLang="en-US" b="1" dirty="0">
                <a:latin typeface="Times" pitchFamily="18" charset="0"/>
              </a:rPr>
              <a:t>	is the name of the function</a:t>
            </a:r>
            <a:endParaRPr lang="en-US" altLang="en-US" b="1" dirty="0">
              <a:latin typeface="Times" pitchFamily="18" charset="0"/>
            </a:endParaRPr>
          </a:p>
          <a:p>
            <a:pPr lvl="0" algn="just">
              <a:lnSpc>
                <a:spcPct val="95000"/>
              </a:lnSpc>
            </a:pPr>
            <a:r>
              <a:rPr lang="en-US" altLang="en-US" b="1" i="1" dirty="0">
                <a:latin typeface="Times" pitchFamily="18" charset="0"/>
              </a:rPr>
              <a:t>	column		</a:t>
            </a:r>
            <a:r>
              <a:rPr lang="en-US" altLang="en-US" b="1" dirty="0">
                <a:latin typeface="Times" pitchFamily="18" charset="0"/>
              </a:rPr>
              <a:t>is any named database column</a:t>
            </a:r>
            <a:endParaRPr lang="en-US" altLang="en-US" b="1" i="1" dirty="0">
              <a:latin typeface="Times" pitchFamily="18" charset="0"/>
            </a:endParaRPr>
          </a:p>
          <a:p>
            <a:pPr lvl="0" algn="just">
              <a:lnSpc>
                <a:spcPct val="95000"/>
              </a:lnSpc>
            </a:pPr>
            <a:r>
              <a:rPr lang="en-US" altLang="en-US" b="1" i="1" dirty="0">
                <a:latin typeface="Times" pitchFamily="18" charset="0"/>
              </a:rPr>
              <a:t>	expression		</a:t>
            </a:r>
            <a:r>
              <a:rPr lang="en-US" altLang="en-US" b="1" dirty="0">
                <a:latin typeface="Times" pitchFamily="18" charset="0"/>
              </a:rPr>
              <a:t>is any character string or calculated expression</a:t>
            </a:r>
            <a:endParaRPr lang="en-US" altLang="en-US" b="1" dirty="0">
              <a:latin typeface="Times" pitchFamily="18" charset="0"/>
            </a:endParaRPr>
          </a:p>
          <a:p>
            <a:pPr lvl="0" algn="just">
              <a:lnSpc>
                <a:spcPct val="95000"/>
              </a:lnSpc>
            </a:pPr>
            <a:r>
              <a:rPr lang="en-US" altLang="en-US" b="1" i="1" dirty="0">
                <a:latin typeface="Times" pitchFamily="18" charset="0"/>
              </a:rPr>
              <a:t>	arg1, arg2		</a:t>
            </a:r>
            <a:r>
              <a:rPr lang="en-US" altLang="en-US" b="1" dirty="0">
                <a:latin typeface="Times" pitchFamily="18" charset="0"/>
              </a:rPr>
              <a:t>is any argument to be used by the function</a:t>
            </a:r>
            <a:endParaRPr lang="en-US" altLang="en-US" b="1" dirty="0">
              <a:latin typeface="Times" pitchFamily="18" charset="0"/>
            </a:endParaRPr>
          </a:p>
        </p:txBody>
      </p:sp>
      <p:sp>
        <p:nvSpPr>
          <p:cNvPr id="11267" name="Rectangle 3"/>
          <p:cNvSpPr>
            <a:spLocks noGrp="1" noRot="1" noTextEdit="1"/>
          </p:cNvSpPr>
          <p:nvPr>
            <p:ph type="sldImg"/>
          </p:nvPr>
        </p:nvSpPr>
        <p:spPr>
          <a:xfrm>
            <a:off x="441325" y="165100"/>
            <a:ext cx="5970588" cy="4478338"/>
          </a:xfrm>
          <a:ln w="12700">
            <a:solidFill>
              <a:schemeClr val="tx1">
                <a:alpha val="100000"/>
              </a:schemeClr>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66563"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Conversion Functions</a:t>
            </a:r>
            <a:endParaRPr lang="en-US" altLang="en-US" dirty="0"/>
          </a:p>
          <a:p>
            <a:pPr lvl="1"/>
            <a:r>
              <a:rPr lang="en-US" altLang="en-US" dirty="0"/>
              <a:t>In addition to Oracle datatypes, columns of tables in an Oracle8 database can be defined using ANSI, DB2, and SQL/DS datatypes. However, the Oracle Server internally converts such datatypes to Oracle8 datatypes. </a:t>
            </a:r>
            <a:endParaRPr lang="en-US" altLang="en-US" dirty="0"/>
          </a:p>
          <a:p>
            <a:pPr lvl="1"/>
            <a:r>
              <a:rPr lang="en-US" altLang="en-US" dirty="0"/>
              <a:t>In some cases, Oracle Server allows data of one datatype where it expects data of a different datatype. This is allowed when Oracle Server can automatically convert the data to the expected datatype. This </a:t>
            </a:r>
            <a:r>
              <a:rPr lang="en-US" altLang="en-US" dirty="0">
                <a:solidFill>
                  <a:srgbClr val="FC0128"/>
                </a:solidFill>
              </a:rPr>
              <a:t>datatype conversion </a:t>
            </a:r>
            <a:r>
              <a:rPr lang="en-US" altLang="en-US" dirty="0"/>
              <a:t>can be done </a:t>
            </a:r>
            <a:r>
              <a:rPr lang="en-US" altLang="en-US" i="1" dirty="0"/>
              <a:t>implicitly</a:t>
            </a:r>
            <a:r>
              <a:rPr lang="en-US" altLang="en-US" dirty="0"/>
              <a:t> by Oracle Server or </a:t>
            </a:r>
            <a:r>
              <a:rPr lang="en-US" altLang="en-US" i="1" dirty="0"/>
              <a:t>explicitly</a:t>
            </a:r>
            <a:r>
              <a:rPr lang="en-US" altLang="en-US" dirty="0"/>
              <a:t> by the user.</a:t>
            </a:r>
            <a:endParaRPr lang="en-US" altLang="en-US" dirty="0"/>
          </a:p>
          <a:p>
            <a:pPr lvl="1"/>
            <a:r>
              <a:rPr lang="en-US" altLang="en-US" dirty="0"/>
              <a:t>Implicit datatype conversions work according to the rules explained in next two slides.</a:t>
            </a:r>
            <a:endParaRPr lang="en-US" altLang="en-US" dirty="0"/>
          </a:p>
          <a:p>
            <a:pPr lvl="1"/>
            <a:r>
              <a:rPr lang="en-US" altLang="en-US" dirty="0"/>
              <a:t>Explicit datatype conversions are done by using the conversion functions. Conversion functions convert a value from one datatype to another. Generally, the form of the function names follows the convention </a:t>
            </a:r>
            <a:r>
              <a:rPr lang="en-US" altLang="en-US" i="1" dirty="0"/>
              <a:t>datatype </a:t>
            </a:r>
            <a:r>
              <a:rPr lang="en-US" altLang="en-US" dirty="0"/>
              <a:t>TO </a:t>
            </a:r>
            <a:r>
              <a:rPr lang="en-US" altLang="en-US" i="1" dirty="0"/>
              <a:t>datatype</a:t>
            </a:r>
            <a:r>
              <a:rPr lang="en-US" altLang="en-US" dirty="0"/>
              <a:t>. The first datatype is the input datatype; the last datatype is the output.</a:t>
            </a:r>
            <a:endParaRPr lang="en-US" altLang="en-US" dirty="0"/>
          </a:p>
          <a:p>
            <a:pPr lvl="1"/>
            <a:r>
              <a:rPr lang="en-US" altLang="en-US" b="1" dirty="0"/>
              <a:t>Note:</a:t>
            </a:r>
            <a:r>
              <a:rPr lang="en-US" altLang="en-US" dirty="0"/>
              <a:t> Although implicit datatype conversion is available, it is recommended that you do explicit datatype conversion to ensure reliability of your SQL statements.</a:t>
            </a:r>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68611"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Conversion Functions</a:t>
            </a:r>
            <a:endParaRPr lang="en-US" altLang="en-US" dirty="0"/>
          </a:p>
          <a:p>
            <a:pPr lvl="1"/>
            <a:r>
              <a:rPr lang="en-US" altLang="en-US" dirty="0"/>
              <a:t>In addition to Oracle datatypes, columns of tables in an Oracle8 database can be defined using ANSI, DB2, and SQL/DS datatypes. However, the Oracle Server internally converts such datatypes to Oracle8 datatypes. </a:t>
            </a:r>
            <a:endParaRPr lang="en-US" altLang="en-US" dirty="0"/>
          </a:p>
          <a:p>
            <a:pPr lvl="1"/>
            <a:r>
              <a:rPr lang="en-US" altLang="en-US" dirty="0"/>
              <a:t>In some cases, Oracle Server allows data of one datatype where it expects data of a different datatype. This is allowed when Oracle Server can automatically convert the data to the expected datatype. This </a:t>
            </a:r>
            <a:r>
              <a:rPr lang="en-US" altLang="en-US" dirty="0">
                <a:solidFill>
                  <a:srgbClr val="FC0128"/>
                </a:solidFill>
              </a:rPr>
              <a:t>datatype conversion </a:t>
            </a:r>
            <a:r>
              <a:rPr lang="en-US" altLang="en-US" dirty="0"/>
              <a:t>can be done </a:t>
            </a:r>
            <a:r>
              <a:rPr lang="en-US" altLang="en-US" i="1" dirty="0"/>
              <a:t>implicitly</a:t>
            </a:r>
            <a:r>
              <a:rPr lang="en-US" altLang="en-US" dirty="0"/>
              <a:t> by Oracle Server or </a:t>
            </a:r>
            <a:r>
              <a:rPr lang="en-US" altLang="en-US" i="1" dirty="0"/>
              <a:t>explicitly</a:t>
            </a:r>
            <a:r>
              <a:rPr lang="en-US" altLang="en-US" dirty="0"/>
              <a:t> by the user.</a:t>
            </a:r>
            <a:endParaRPr lang="en-US" altLang="en-US" dirty="0"/>
          </a:p>
          <a:p>
            <a:pPr lvl="1"/>
            <a:r>
              <a:rPr lang="en-US" altLang="en-US" dirty="0"/>
              <a:t>Implicit datatype conversions work according to the rules explained in next two slides.</a:t>
            </a:r>
            <a:endParaRPr lang="en-US" altLang="en-US" dirty="0"/>
          </a:p>
          <a:p>
            <a:pPr lvl="1"/>
            <a:r>
              <a:rPr lang="en-US" altLang="en-US" dirty="0"/>
              <a:t>Explicit datatype conversions are done by using the conversion functions. Conversion functions convert a value from one datatype to another. Generally, the form of the function names follows the convention </a:t>
            </a:r>
            <a:r>
              <a:rPr lang="en-US" altLang="en-US" i="1" dirty="0"/>
              <a:t>datatype </a:t>
            </a:r>
            <a:r>
              <a:rPr lang="en-US" altLang="en-US" dirty="0"/>
              <a:t>TO </a:t>
            </a:r>
            <a:r>
              <a:rPr lang="en-US" altLang="en-US" i="1" dirty="0"/>
              <a:t>datatype</a:t>
            </a:r>
            <a:r>
              <a:rPr lang="en-US" altLang="en-US" dirty="0"/>
              <a:t>. The first datatype is the input datatype; the last datatype is the output.</a:t>
            </a:r>
            <a:endParaRPr lang="en-US" altLang="en-US" dirty="0"/>
          </a:p>
          <a:p>
            <a:pPr lvl="1"/>
            <a:r>
              <a:rPr lang="en-US" altLang="en-US" b="1" dirty="0"/>
              <a:t>Note:</a:t>
            </a:r>
            <a:r>
              <a:rPr lang="en-US" altLang="en-US" dirty="0"/>
              <a:t> Although implicit datatype conversion is available, it is recommended that you do explicit datatype conversion to ensure reliability of your SQL statements.</a:t>
            </a:r>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70659"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Conversion Functions</a:t>
            </a:r>
            <a:endParaRPr lang="en-US" altLang="en-US" dirty="0"/>
          </a:p>
          <a:p>
            <a:pPr lvl="1"/>
            <a:r>
              <a:rPr lang="en-US" altLang="en-US" dirty="0"/>
              <a:t>In addition to Oracle datatypes, columns of tables in an Oracle8 database can be defined using ANSI, DB2, and SQL/DS datatypes. However, the Oracle Server internally converts such datatypes to Oracle8 datatypes. </a:t>
            </a:r>
            <a:endParaRPr lang="en-US" altLang="en-US" dirty="0"/>
          </a:p>
          <a:p>
            <a:pPr lvl="1"/>
            <a:r>
              <a:rPr lang="en-US" altLang="en-US" dirty="0"/>
              <a:t>In some cases, Oracle Server allows data of one datatype where it expects data of a different datatype. This is allowed when Oracle Server can automatically convert the data to the expected datatype. This </a:t>
            </a:r>
            <a:r>
              <a:rPr lang="en-US" altLang="en-US" dirty="0">
                <a:solidFill>
                  <a:srgbClr val="FC0128"/>
                </a:solidFill>
              </a:rPr>
              <a:t>datatype conversion </a:t>
            </a:r>
            <a:r>
              <a:rPr lang="en-US" altLang="en-US" dirty="0"/>
              <a:t>can be done </a:t>
            </a:r>
            <a:r>
              <a:rPr lang="en-US" altLang="en-US" i="1" dirty="0"/>
              <a:t>implicitly</a:t>
            </a:r>
            <a:r>
              <a:rPr lang="en-US" altLang="en-US" dirty="0"/>
              <a:t> by Oracle Server or </a:t>
            </a:r>
            <a:r>
              <a:rPr lang="en-US" altLang="en-US" i="1" dirty="0"/>
              <a:t>explicitly</a:t>
            </a:r>
            <a:r>
              <a:rPr lang="en-US" altLang="en-US" dirty="0"/>
              <a:t> by the user.</a:t>
            </a:r>
            <a:endParaRPr lang="en-US" altLang="en-US" dirty="0"/>
          </a:p>
          <a:p>
            <a:pPr lvl="1"/>
            <a:r>
              <a:rPr lang="en-US" altLang="en-US" dirty="0"/>
              <a:t>Implicit datatype conversions work according to the rules explained in next two slides.</a:t>
            </a:r>
            <a:endParaRPr lang="en-US" altLang="en-US" dirty="0"/>
          </a:p>
          <a:p>
            <a:pPr lvl="1"/>
            <a:r>
              <a:rPr lang="en-US" altLang="en-US" dirty="0"/>
              <a:t>Explicit datatype conversions are done by using the conversion functions. Conversion functions convert a value from one datatype to another. Generally, the form of the function names follows the convention </a:t>
            </a:r>
            <a:r>
              <a:rPr lang="en-US" altLang="en-US" i="1" dirty="0"/>
              <a:t>datatype </a:t>
            </a:r>
            <a:r>
              <a:rPr lang="en-US" altLang="en-US" dirty="0"/>
              <a:t>TO </a:t>
            </a:r>
            <a:r>
              <a:rPr lang="en-US" altLang="en-US" i="1" dirty="0"/>
              <a:t>datatype</a:t>
            </a:r>
            <a:r>
              <a:rPr lang="en-US" altLang="en-US" dirty="0"/>
              <a:t>. The first datatype is the input datatype; the last datatype is the output.</a:t>
            </a:r>
            <a:endParaRPr lang="en-US" altLang="en-US" dirty="0"/>
          </a:p>
          <a:p>
            <a:pPr lvl="1"/>
            <a:r>
              <a:rPr lang="en-US" altLang="en-US" b="1" dirty="0"/>
              <a:t>Note:</a:t>
            </a:r>
            <a:r>
              <a:rPr lang="en-US" altLang="en-US" dirty="0"/>
              <a:t> Although implicit datatype conversion is available, it is recommended that you do explicit datatype conversion to ensure reliability of your SQL statements.</a:t>
            </a:r>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72707"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Conversion Functions</a:t>
            </a:r>
            <a:endParaRPr lang="en-US" altLang="en-US" dirty="0"/>
          </a:p>
          <a:p>
            <a:pPr lvl="1"/>
            <a:r>
              <a:rPr lang="en-US" altLang="en-US" dirty="0"/>
              <a:t>In addition to Oracle datatypes, columns of tables in an Oracle8 database can be defined using ANSI, DB2, and SQL/DS datatypes. However, the Oracle Server internally converts such datatypes to Oracle8 datatypes. </a:t>
            </a:r>
            <a:endParaRPr lang="en-US" altLang="en-US" dirty="0"/>
          </a:p>
          <a:p>
            <a:pPr lvl="1"/>
            <a:r>
              <a:rPr lang="en-US" altLang="en-US" dirty="0"/>
              <a:t>In some cases, Oracle Server allows data of one datatype where it expects data of a different datatype. This is allowed when Oracle Server can automatically convert the data to the expected datatype. This </a:t>
            </a:r>
            <a:r>
              <a:rPr lang="en-US" altLang="en-US" dirty="0">
                <a:solidFill>
                  <a:srgbClr val="FC0128"/>
                </a:solidFill>
              </a:rPr>
              <a:t>datatype conversion </a:t>
            </a:r>
            <a:r>
              <a:rPr lang="en-US" altLang="en-US" dirty="0"/>
              <a:t>can be done </a:t>
            </a:r>
            <a:r>
              <a:rPr lang="en-US" altLang="en-US" i="1" dirty="0"/>
              <a:t>implicitly</a:t>
            </a:r>
            <a:r>
              <a:rPr lang="en-US" altLang="en-US" dirty="0"/>
              <a:t> by Oracle Server or </a:t>
            </a:r>
            <a:r>
              <a:rPr lang="en-US" altLang="en-US" i="1" dirty="0"/>
              <a:t>explicitly</a:t>
            </a:r>
            <a:r>
              <a:rPr lang="en-US" altLang="en-US" dirty="0"/>
              <a:t> by the user.</a:t>
            </a:r>
            <a:endParaRPr lang="en-US" altLang="en-US" dirty="0"/>
          </a:p>
          <a:p>
            <a:pPr lvl="1"/>
            <a:r>
              <a:rPr lang="en-US" altLang="en-US" dirty="0"/>
              <a:t>Implicit datatype conversions work according to the rules explained in next two slides.</a:t>
            </a:r>
            <a:endParaRPr lang="en-US" altLang="en-US" dirty="0"/>
          </a:p>
          <a:p>
            <a:pPr lvl="1"/>
            <a:r>
              <a:rPr lang="en-US" altLang="en-US" dirty="0"/>
              <a:t>Explicit datatype conversions are done by using the conversion functions. Conversion functions convert a value from one datatype to another. Generally, the form of the function names follows the convention </a:t>
            </a:r>
            <a:r>
              <a:rPr lang="en-US" altLang="en-US" i="1" dirty="0"/>
              <a:t>datatype </a:t>
            </a:r>
            <a:r>
              <a:rPr lang="en-US" altLang="en-US" dirty="0"/>
              <a:t>TO </a:t>
            </a:r>
            <a:r>
              <a:rPr lang="en-US" altLang="en-US" i="1" dirty="0"/>
              <a:t>datatype</a:t>
            </a:r>
            <a:r>
              <a:rPr lang="en-US" altLang="en-US" dirty="0"/>
              <a:t>. The first datatype is the input datatype; the last datatype is the output.</a:t>
            </a:r>
            <a:endParaRPr lang="en-US" altLang="en-US" dirty="0"/>
          </a:p>
          <a:p>
            <a:pPr lvl="1"/>
            <a:r>
              <a:rPr lang="en-US" altLang="en-US" b="1" dirty="0"/>
              <a:t>Note:</a:t>
            </a:r>
            <a:r>
              <a:rPr lang="en-US" altLang="en-US" dirty="0"/>
              <a:t> Although implicit datatype conversion is available, it is recommended that you do explicit datatype conversion to ensure reliability of your SQL statements.</a:t>
            </a:r>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74755"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The DECODE Function</a:t>
            </a:r>
            <a:endParaRPr lang="en-US" altLang="en-US" dirty="0"/>
          </a:p>
          <a:p>
            <a:pPr lvl="1"/>
            <a:r>
              <a:rPr lang="en-US" altLang="en-US" dirty="0"/>
              <a:t>The </a:t>
            </a:r>
            <a:r>
              <a:rPr lang="en-US" altLang="en-US" dirty="0">
                <a:solidFill>
                  <a:srgbClr val="FC0128"/>
                </a:solidFill>
              </a:rPr>
              <a:t>DECODE </a:t>
            </a:r>
            <a:r>
              <a:rPr lang="en-US" altLang="en-US" dirty="0"/>
              <a:t>function decodes an expression in a way similar to the IF-THEN-ELSE logic used in various languages. The DECODE function decodes </a:t>
            </a:r>
            <a:r>
              <a:rPr lang="en-US" altLang="en-US" i="1" dirty="0"/>
              <a:t>expression</a:t>
            </a:r>
            <a:r>
              <a:rPr lang="en-US" altLang="en-US" dirty="0"/>
              <a:t> after comparing it to each </a:t>
            </a:r>
            <a:r>
              <a:rPr lang="en-US" altLang="en-US" i="1" dirty="0"/>
              <a:t>search</a:t>
            </a:r>
            <a:r>
              <a:rPr lang="en-US" altLang="en-US" dirty="0"/>
              <a:t> value. If the expression is the same as </a:t>
            </a:r>
            <a:r>
              <a:rPr lang="en-US" altLang="en-US" i="1" dirty="0"/>
              <a:t>search</a:t>
            </a:r>
            <a:r>
              <a:rPr lang="en-US" altLang="en-US" dirty="0"/>
              <a:t>, </a:t>
            </a:r>
            <a:r>
              <a:rPr lang="en-US" altLang="en-US" i="1" dirty="0"/>
              <a:t>result</a:t>
            </a:r>
            <a:r>
              <a:rPr lang="en-US" altLang="en-US" dirty="0"/>
              <a:t> is returned. </a:t>
            </a:r>
            <a:endParaRPr lang="en-US" altLang="en-US" dirty="0"/>
          </a:p>
          <a:p>
            <a:pPr lvl="1"/>
            <a:r>
              <a:rPr lang="en-US" altLang="en-US" dirty="0"/>
              <a:t>If the default value is omitted, a null value is returned where a search value does not match any of the result values.</a:t>
            </a:r>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76803"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The DECODE Function</a:t>
            </a:r>
            <a:endParaRPr lang="en-US" altLang="en-US" dirty="0"/>
          </a:p>
          <a:p>
            <a:pPr lvl="1"/>
            <a:r>
              <a:rPr lang="en-US" altLang="en-US" dirty="0"/>
              <a:t>The </a:t>
            </a:r>
            <a:r>
              <a:rPr lang="en-US" altLang="en-US" dirty="0">
                <a:solidFill>
                  <a:srgbClr val="FC0128"/>
                </a:solidFill>
              </a:rPr>
              <a:t>DECODE </a:t>
            </a:r>
            <a:r>
              <a:rPr lang="en-US" altLang="en-US" dirty="0"/>
              <a:t>function decodes an expression in a way similar to the IF-THEN-ELSE logic used in various languages. The DECODE function decodes </a:t>
            </a:r>
            <a:r>
              <a:rPr lang="en-US" altLang="en-US" i="1" dirty="0"/>
              <a:t>expression</a:t>
            </a:r>
            <a:r>
              <a:rPr lang="en-US" altLang="en-US" dirty="0"/>
              <a:t> after comparing it to each </a:t>
            </a:r>
            <a:r>
              <a:rPr lang="en-US" altLang="en-US" i="1" dirty="0"/>
              <a:t>search</a:t>
            </a:r>
            <a:r>
              <a:rPr lang="en-US" altLang="en-US" dirty="0"/>
              <a:t> value. If the expression is the same as </a:t>
            </a:r>
            <a:r>
              <a:rPr lang="en-US" altLang="en-US" i="1" dirty="0"/>
              <a:t>search</a:t>
            </a:r>
            <a:r>
              <a:rPr lang="en-US" altLang="en-US" dirty="0"/>
              <a:t>, </a:t>
            </a:r>
            <a:r>
              <a:rPr lang="en-US" altLang="en-US" i="1" dirty="0"/>
              <a:t>result</a:t>
            </a:r>
            <a:r>
              <a:rPr lang="en-US" altLang="en-US" dirty="0"/>
              <a:t> is returned. </a:t>
            </a:r>
            <a:endParaRPr lang="en-US" altLang="en-US" dirty="0"/>
          </a:p>
          <a:p>
            <a:pPr lvl="1"/>
            <a:r>
              <a:rPr lang="en-US" altLang="en-US" dirty="0"/>
              <a:t>If the default value is omitted, a null value is returned where a search value does not match any of the result values.</a:t>
            </a:r>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78851"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Using the DECODE Function</a:t>
            </a:r>
            <a:endParaRPr lang="en-US" altLang="en-US" dirty="0"/>
          </a:p>
          <a:p>
            <a:pPr lvl="1"/>
            <a:r>
              <a:rPr lang="en-US" altLang="en-US" dirty="0"/>
              <a:t>In the SQL statement above, the value of JOB is decoded. If JOB is ANALYST, the salary increase is 10%; if JOB is CLERK, the salary increase is 15%; if JOB is MANAGER, the salary increase is 20%. For all other job roles, there is no increase in salary. </a:t>
            </a:r>
            <a:endParaRPr lang="en-US" altLang="en-US" dirty="0"/>
          </a:p>
          <a:p>
            <a:pPr lvl="1"/>
            <a:r>
              <a:rPr lang="en-US" altLang="en-US" dirty="0"/>
              <a:t>The same statement can be written as an IF-THEN-ELSE statement:</a:t>
            </a:r>
            <a:endParaRPr lang="en-US" altLang="en-US" dirty="0"/>
          </a:p>
          <a:p>
            <a:pPr lvl="1"/>
            <a:endParaRPr lang="en-US" altLang="en-US" dirty="0"/>
          </a:p>
          <a:p>
            <a:pPr lvl="1"/>
            <a:endParaRPr lang="en-US" altLang="en-US" dirty="0"/>
          </a:p>
          <a:p>
            <a:pPr lvl="1"/>
            <a:endParaRPr lang="en-US" altLang="en-US" dirty="0"/>
          </a:p>
          <a:p>
            <a:pPr lvl="1"/>
            <a:endParaRPr lang="en-US" altLang="en-US" dirty="0"/>
          </a:p>
          <a:p>
            <a:pPr lvl="0"/>
            <a:endParaRPr lang="en-US" altLang="en-US" b="1" dirty="0">
              <a:latin typeface="Times New Roman" panose="02020603050405020304" pitchFamily="18" charset="0"/>
            </a:endParaRPr>
          </a:p>
        </p:txBody>
      </p:sp>
      <p:grpSp>
        <p:nvGrpSpPr>
          <p:cNvPr id="78852" name="Group 4"/>
          <p:cNvGrpSpPr/>
          <p:nvPr/>
        </p:nvGrpSpPr>
        <p:grpSpPr>
          <a:xfrm>
            <a:off x="615950" y="5916613"/>
            <a:ext cx="5599113" cy="803275"/>
            <a:chOff x="386" y="3660"/>
            <a:chExt cx="3506" cy="496"/>
          </a:xfrm>
        </p:grpSpPr>
        <p:sp>
          <p:nvSpPr>
            <p:cNvPr id="78853" name="Rectangle 5"/>
            <p:cNvSpPr/>
            <p:nvPr/>
          </p:nvSpPr>
          <p:spPr>
            <a:xfrm>
              <a:off x="386" y="3660"/>
              <a:ext cx="3506" cy="495"/>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78854" name="Rectangle 6"/>
            <p:cNvSpPr/>
            <p:nvPr/>
          </p:nvSpPr>
          <p:spPr>
            <a:xfrm>
              <a:off x="430" y="3674"/>
              <a:ext cx="2334" cy="482"/>
            </a:xfrm>
            <a:prstGeom prst="rect">
              <a:avLst/>
            </a:prstGeom>
            <a:noFill/>
            <a:ln w="9525">
              <a:noFill/>
            </a:ln>
          </p:spPr>
          <p:txBody>
            <a:bodyPr wrap="none" lIns="93272" tIns="46636" rIns="93272" bIns="46636">
              <a:spAutoFit/>
            </a:bodyPr>
            <a:p>
              <a:pPr lvl="0" defTabSz="925830">
                <a:spcBef>
                  <a:spcPct val="0"/>
                </a:spcBef>
              </a:pPr>
              <a:r>
                <a:rPr lang="en-US" altLang="en-US" sz="1100" b="1" dirty="0">
                  <a:latin typeface="Courier New" panose="02070309020205020404" pitchFamily="49" charset="0"/>
                </a:rPr>
                <a:t>IF job = 'ANALYST'	THEN  sal = sal*1.1</a:t>
              </a:r>
              <a:endParaRPr lang="en-US" altLang="en-US" sz="1100" b="1" dirty="0">
                <a:latin typeface="Courier New" panose="02070309020205020404" pitchFamily="49" charset="0"/>
              </a:endParaRPr>
            </a:p>
            <a:p>
              <a:pPr lvl="0" defTabSz="925830">
                <a:spcBef>
                  <a:spcPct val="0"/>
                </a:spcBef>
              </a:pPr>
              <a:r>
                <a:rPr lang="en-US" altLang="en-US" sz="1100" b="1" dirty="0">
                  <a:latin typeface="Courier New" panose="02070309020205020404" pitchFamily="49" charset="0"/>
                </a:rPr>
                <a:t>IF job = 'CLERK'      THEN  sal = sal*1.15</a:t>
              </a:r>
              <a:endParaRPr lang="en-US" altLang="en-US" sz="1100" b="1" dirty="0">
                <a:latin typeface="Courier New" panose="02070309020205020404" pitchFamily="49" charset="0"/>
              </a:endParaRPr>
            </a:p>
            <a:p>
              <a:pPr lvl="0" defTabSz="925830">
                <a:spcBef>
                  <a:spcPct val="0"/>
                </a:spcBef>
              </a:pPr>
              <a:r>
                <a:rPr lang="en-US" altLang="en-US" sz="1100" b="1" dirty="0">
                  <a:latin typeface="Courier New" panose="02070309020205020404" pitchFamily="49" charset="0"/>
                </a:rPr>
                <a:t>IF job = 'MANAGER'	THEN  sal = sal*1.20</a:t>
              </a:r>
              <a:endParaRPr lang="en-US" altLang="en-US" sz="1100" b="1" dirty="0">
                <a:latin typeface="Courier New" panose="02070309020205020404" pitchFamily="49" charset="0"/>
              </a:endParaRPr>
            </a:p>
            <a:p>
              <a:pPr lvl="0" defTabSz="925830">
                <a:spcBef>
                  <a:spcPct val="0"/>
                </a:spcBef>
              </a:pPr>
              <a:r>
                <a:rPr lang="en-US" altLang="en-US" sz="1100" b="1" dirty="0">
                  <a:latin typeface="Courier New" panose="02070309020205020404" pitchFamily="49" charset="0"/>
                </a:rPr>
                <a:t>ELSE sal = sal</a:t>
              </a:r>
              <a:endParaRPr lang="en-US" altLang="en-US" sz="1100" b="1" dirty="0">
                <a:latin typeface="Courier New" panose="02070309020205020404" pitchFamily="49" charset="0"/>
              </a:endParaRPr>
            </a:p>
          </p:txBody>
        </p:sp>
      </p:gr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80899"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The DECODE Function</a:t>
            </a:r>
            <a:endParaRPr lang="en-US" altLang="en-US" dirty="0"/>
          </a:p>
          <a:p>
            <a:pPr lvl="1"/>
            <a:r>
              <a:rPr lang="en-US" altLang="en-US" dirty="0"/>
              <a:t>The </a:t>
            </a:r>
            <a:r>
              <a:rPr lang="en-US" altLang="en-US" dirty="0">
                <a:solidFill>
                  <a:srgbClr val="FC0128"/>
                </a:solidFill>
              </a:rPr>
              <a:t>DECODE </a:t>
            </a:r>
            <a:r>
              <a:rPr lang="en-US" altLang="en-US" dirty="0"/>
              <a:t>function decodes an expression in a way similar to the IF-THEN-ELSE logic used in various languages. The DECODE function decodes </a:t>
            </a:r>
            <a:r>
              <a:rPr lang="en-US" altLang="en-US" i="1" dirty="0"/>
              <a:t>expression</a:t>
            </a:r>
            <a:r>
              <a:rPr lang="en-US" altLang="en-US" dirty="0"/>
              <a:t> after comparing it to each </a:t>
            </a:r>
            <a:r>
              <a:rPr lang="en-US" altLang="en-US" i="1" dirty="0"/>
              <a:t>search</a:t>
            </a:r>
            <a:r>
              <a:rPr lang="en-US" altLang="en-US" dirty="0"/>
              <a:t> value. If the expression is the same as </a:t>
            </a:r>
            <a:r>
              <a:rPr lang="en-US" altLang="en-US" i="1" dirty="0"/>
              <a:t>search</a:t>
            </a:r>
            <a:r>
              <a:rPr lang="en-US" altLang="en-US" dirty="0"/>
              <a:t>, </a:t>
            </a:r>
            <a:r>
              <a:rPr lang="en-US" altLang="en-US" i="1" dirty="0"/>
              <a:t>result</a:t>
            </a:r>
            <a:r>
              <a:rPr lang="en-US" altLang="en-US" dirty="0"/>
              <a:t> is returned. </a:t>
            </a:r>
            <a:endParaRPr lang="en-US" altLang="en-US" dirty="0"/>
          </a:p>
          <a:p>
            <a:pPr lvl="1"/>
            <a:r>
              <a:rPr lang="en-US" altLang="en-US" dirty="0"/>
              <a:t>If the default value is omitted, a null value is returned where a search value does not match any of the result values.</a:t>
            </a:r>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82947"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Nesting Functions</a:t>
            </a:r>
            <a:endParaRPr lang="en-US" altLang="en-US" dirty="0"/>
          </a:p>
          <a:p>
            <a:pPr lvl="1"/>
            <a:r>
              <a:rPr lang="en-US" altLang="en-US" dirty="0"/>
              <a:t>Single-row functions can be nested to any depth. </a:t>
            </a:r>
            <a:r>
              <a:rPr lang="en-US" altLang="en-US" dirty="0">
                <a:solidFill>
                  <a:srgbClr val="FC0128"/>
                </a:solidFill>
              </a:rPr>
              <a:t>Nested functions </a:t>
            </a:r>
            <a:r>
              <a:rPr lang="en-US" altLang="en-US" dirty="0"/>
              <a:t>are evaluated from the innermost level to the outermost level. Some examples follow to show you the flexibility of these functions.</a:t>
            </a:r>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0"/>
            <a:r>
              <a:rPr lang="en-US" altLang="en-US" dirty="0">
                <a:solidFill>
                  <a:schemeClr val="accent2"/>
                </a:solidFill>
              </a:rPr>
              <a:t>Class Management Note (for Page 3-39)</a:t>
            </a:r>
            <a:endParaRPr lang="en-US" altLang="en-US" dirty="0">
              <a:solidFill>
                <a:schemeClr val="accent2"/>
              </a:solidFill>
            </a:endParaRPr>
          </a:p>
          <a:p>
            <a:pPr lvl="1"/>
            <a:r>
              <a:rPr lang="en-US" altLang="en-US" dirty="0">
                <a:solidFill>
                  <a:schemeClr val="accent2"/>
                </a:solidFill>
              </a:rPr>
              <a:t>Demo: </a:t>
            </a:r>
            <a:r>
              <a:rPr lang="en-US" altLang="en-US" i="1" dirty="0">
                <a:solidFill>
                  <a:schemeClr val="accent2"/>
                </a:solidFill>
              </a:rPr>
              <a:t>l3nest.sql</a:t>
            </a:r>
            <a:endParaRPr lang="en-US" altLang="en-US" i="1" dirty="0">
              <a:solidFill>
                <a:schemeClr val="accent2"/>
              </a:solidFill>
            </a:endParaRPr>
          </a:p>
          <a:p>
            <a:pPr lvl="1"/>
            <a:r>
              <a:rPr lang="en-US" altLang="en-US" dirty="0">
                <a:solidFill>
                  <a:schemeClr val="accent2"/>
                </a:solidFill>
              </a:rPr>
              <a:t>Purpose: To illustrate nesting of several single row functions.</a:t>
            </a:r>
            <a:endParaRPr lang="en-US" altLang="en-US" dirty="0">
              <a:solidFill>
                <a:schemeClr val="accent2"/>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84995" name="Rectangle 3"/>
          <p:cNvSpPr>
            <a:spLocks noGrp="1"/>
          </p:cNvSpPr>
          <p:nvPr>
            <p:ph type="body" idx="1"/>
          </p:nvPr>
        </p:nvSpPr>
        <p:spPr>
          <a:xfrm>
            <a:off x="412750" y="4852988"/>
            <a:ext cx="6029325" cy="3819525"/>
          </a:xfrm>
          <a:ln/>
        </p:spPr>
        <p:txBody>
          <a:bodyPr wrap="square" lIns="91664" tIns="45028" rIns="91664" bIns="45028" anchor="t" anchorCtr="0"/>
          <a:p>
            <a:pPr lvl="0" defTabSz="382905">
              <a:tabLst>
                <a:tab pos="446405" algn="l"/>
              </a:tabLst>
            </a:pPr>
            <a:r>
              <a:rPr lang="en-US" altLang="en-US" dirty="0"/>
              <a:t>Nesting Functions (continued)</a:t>
            </a:r>
            <a:endParaRPr lang="en-US" altLang="en-US" dirty="0"/>
          </a:p>
          <a:p>
            <a:pPr marL="114300" lvl="1" indent="0" defTabSz="382905">
              <a:tabLst>
                <a:tab pos="446405" algn="l"/>
              </a:tabLst>
            </a:pPr>
            <a:r>
              <a:rPr lang="en-US" altLang="en-US" dirty="0"/>
              <a:t>The slide example displays the</a:t>
            </a:r>
            <a:r>
              <a:rPr lang="en-US" altLang="en-US" dirty="0">
                <a:latin typeface="Times" pitchFamily="18" charset="0"/>
              </a:rPr>
              <a:t> head of the company, who has no manager. The evaluation of the SQL statement involves two steps:</a:t>
            </a:r>
            <a:endParaRPr lang="en-US" altLang="en-US" dirty="0">
              <a:latin typeface="Times" pitchFamily="18" charset="0"/>
            </a:endParaRPr>
          </a:p>
          <a:p>
            <a:pPr marL="428625" lvl="2" indent="-200025" defTabSz="382905">
              <a:tabLst>
                <a:tab pos="446405" algn="l"/>
              </a:tabLst>
            </a:pPr>
            <a:r>
              <a:rPr lang="en-US" altLang="en-US" dirty="0"/>
              <a:t>1.  Evaluate the inner function to convert a number value to a character string.</a:t>
            </a:r>
            <a:endParaRPr lang="en-US" altLang="en-US" dirty="0"/>
          </a:p>
          <a:p>
            <a:pPr marL="751205" lvl="3" indent="-208280" defTabSz="382905">
              <a:tabLst>
                <a:tab pos="446405" algn="l"/>
              </a:tabLst>
            </a:pPr>
            <a:r>
              <a:rPr lang="en-US" altLang="en-US" dirty="0"/>
              <a:t>Result1 = TO_CHAR(mgr)</a:t>
            </a:r>
            <a:endParaRPr lang="en-US" altLang="en-US" dirty="0"/>
          </a:p>
          <a:p>
            <a:pPr marL="428625" lvl="2" indent="-200025" defTabSz="382905">
              <a:tabLst>
                <a:tab pos="446405" algn="l"/>
              </a:tabLst>
            </a:pPr>
            <a:r>
              <a:rPr lang="en-US" altLang="en-US" dirty="0"/>
              <a:t>2.  Evaluate the outer function to replace the null value with a text string.</a:t>
            </a:r>
            <a:endParaRPr lang="en-US" altLang="en-US" dirty="0"/>
          </a:p>
          <a:p>
            <a:pPr marL="751205" lvl="3" indent="-208280" defTabSz="382905">
              <a:tabLst>
                <a:tab pos="446405" algn="l"/>
              </a:tabLst>
            </a:pPr>
            <a:r>
              <a:rPr lang="en-US" altLang="en-US" dirty="0"/>
              <a:t>NVL(Result1, </a:t>
            </a:r>
            <a:r>
              <a:rPr lang="en-US" altLang="en-US" sz="1100" dirty="0">
                <a:solidFill>
                  <a:srgbClr val="000000"/>
                </a:solidFill>
              </a:rPr>
              <a:t>'</a:t>
            </a:r>
            <a:r>
              <a:rPr lang="en-US" altLang="en-US" dirty="0"/>
              <a:t>No Manager</a:t>
            </a:r>
            <a:r>
              <a:rPr lang="en-US" altLang="en-US" sz="1100" dirty="0">
                <a:solidFill>
                  <a:srgbClr val="000000"/>
                </a:solidFill>
              </a:rPr>
              <a:t>'</a:t>
            </a:r>
            <a:r>
              <a:rPr lang="en-US" altLang="en-US" dirty="0"/>
              <a:t>)</a:t>
            </a:r>
            <a:endParaRPr lang="en-US" altLang="en-US" dirty="0"/>
          </a:p>
          <a:p>
            <a:pPr marL="114300" lvl="1" indent="0" defTabSz="382905">
              <a:tabLst>
                <a:tab pos="446405" algn="l"/>
              </a:tabLst>
            </a:pPr>
            <a:r>
              <a:rPr lang="en-US" altLang="en-US" dirty="0"/>
              <a:t>The entire expression becomes the column heading because no column alias was given.</a:t>
            </a:r>
            <a:endParaRPr lang="en-US" altLang="en-US" dirty="0"/>
          </a:p>
          <a:p>
            <a:pPr lvl="0" defTabSz="382905">
              <a:tabLst>
                <a:tab pos="446405" algn="l"/>
              </a:tabLst>
            </a:pPr>
            <a:r>
              <a:rPr lang="en-US" altLang="en-US" dirty="0"/>
              <a:t>Example</a:t>
            </a:r>
            <a:endParaRPr lang="en-US" altLang="en-US" dirty="0"/>
          </a:p>
          <a:p>
            <a:pPr marL="114300" lvl="1" indent="0" defTabSz="382905">
              <a:tabLst>
                <a:tab pos="446405" algn="l"/>
              </a:tabLst>
            </a:pPr>
            <a:r>
              <a:rPr lang="en-US" altLang="en-US" dirty="0"/>
              <a:t>Display the date of the next Friday that is six months from the hire date. The resultant date should appear as Friday, March 12th, 1982. Order the results by hire date.</a:t>
            </a:r>
            <a:endParaRPr lang="en-US" altLang="en-US" dirty="0"/>
          </a:p>
          <a:p>
            <a:pPr marL="114300" lvl="1" indent="0" defTabSz="382905">
              <a:tabLst>
                <a:tab pos="446405" algn="l"/>
              </a:tabLst>
            </a:pPr>
            <a:endParaRPr lang="en-US" altLang="en-US" dirty="0"/>
          </a:p>
          <a:p>
            <a:pPr marL="114300" lvl="1" indent="0" defTabSz="382905">
              <a:tabLst>
                <a:tab pos="446405" algn="l"/>
              </a:tabLst>
            </a:pPr>
            <a:endParaRPr lang="en-US" altLang="en-US" dirty="0"/>
          </a:p>
          <a:p>
            <a:pPr marL="114300" lvl="1" indent="0" defTabSz="382905">
              <a:tabLst>
                <a:tab pos="446405" algn="l"/>
              </a:tabLst>
            </a:pPr>
            <a:endParaRPr lang="en-US" altLang="en-US" dirty="0"/>
          </a:p>
          <a:p>
            <a:pPr marL="114300" lvl="1" indent="0" defTabSz="382905">
              <a:tabLst>
                <a:tab pos="446405" algn="l"/>
              </a:tabLst>
            </a:pPr>
            <a:endParaRPr lang="en-US" altLang="en-US" dirty="0"/>
          </a:p>
          <a:p>
            <a:pPr marL="114300" lvl="1" indent="0" defTabSz="382905">
              <a:tabLst>
                <a:tab pos="446405" algn="l"/>
              </a:tabLst>
            </a:pPr>
            <a:endParaRPr lang="en-US" altLang="en-US" dirty="0"/>
          </a:p>
          <a:p>
            <a:pPr lvl="0" defTabSz="382905">
              <a:tabLst>
                <a:tab pos="446405" algn="l"/>
              </a:tabLst>
            </a:pPr>
            <a:endParaRPr lang="en-US" altLang="en-US" b="1" dirty="0">
              <a:latin typeface="Times New Roman" panose="02020603050405020304" pitchFamily="18" charset="0"/>
            </a:endParaRPr>
          </a:p>
        </p:txBody>
      </p:sp>
      <p:grpSp>
        <p:nvGrpSpPr>
          <p:cNvPr id="84996" name="Group 4"/>
          <p:cNvGrpSpPr/>
          <p:nvPr/>
        </p:nvGrpSpPr>
        <p:grpSpPr>
          <a:xfrm>
            <a:off x="101600" y="6421438"/>
            <a:ext cx="287338" cy="311150"/>
            <a:chOff x="64" y="3972"/>
            <a:chExt cx="180" cy="192"/>
          </a:xfrm>
        </p:grpSpPr>
        <p:sp>
          <p:nvSpPr>
            <p:cNvPr id="84999" name="Freeform 5"/>
            <p:cNvSpPr/>
            <p:nvPr/>
          </p:nvSpPr>
          <p:spPr>
            <a:xfrm>
              <a:off x="64" y="3972"/>
              <a:ext cx="180" cy="183"/>
            </a:xfrm>
            <a:custGeom>
              <a:avLst/>
              <a:gdLst>
                <a:gd name="txL" fmla="*/ 0 w 180"/>
                <a:gd name="txT" fmla="*/ 0 h 183"/>
                <a:gd name="txR" fmla="*/ 180 w 180"/>
                <a:gd name="txB" fmla="*/ 183 h 183"/>
              </a:gdLst>
              <a:ahLst/>
              <a:cxnLst>
                <a:cxn ang="0">
                  <a:pos x="179" y="182"/>
                </a:cxn>
                <a:cxn ang="0">
                  <a:pos x="179" y="0"/>
                </a:cxn>
                <a:cxn ang="0">
                  <a:pos x="0" y="0"/>
                </a:cxn>
                <a:cxn ang="0">
                  <a:pos x="0" y="182"/>
                </a:cxn>
                <a:cxn ang="0">
                  <a:pos x="179" y="182"/>
                </a:cxn>
              </a:cxnLst>
              <a:rect l="txL" t="txT" r="txR" b="txB"/>
              <a:pathLst>
                <a:path w="180" h="183">
                  <a:moveTo>
                    <a:pt x="179" y="182"/>
                  </a:moveTo>
                  <a:lnTo>
                    <a:pt x="179" y="0"/>
                  </a:lnTo>
                  <a:lnTo>
                    <a:pt x="0" y="0"/>
                  </a:lnTo>
                  <a:lnTo>
                    <a:pt x="0" y="182"/>
                  </a:lnTo>
                  <a:lnTo>
                    <a:pt x="179" y="182"/>
                  </a:lnTo>
                </a:path>
              </a:pathLst>
            </a:custGeom>
            <a:solidFill>
              <a:srgbClr val="000000">
                <a:alpha val="100000"/>
              </a:srgbClr>
            </a:solidFill>
            <a:ln w="9525">
              <a:noFill/>
            </a:ln>
          </p:spPr>
          <p:txBody>
            <a:bodyPr/>
            <a:p>
              <a:endParaRPr lang="en-US"/>
            </a:p>
          </p:txBody>
        </p:sp>
        <p:sp>
          <p:nvSpPr>
            <p:cNvPr id="85000" name="Freeform 6"/>
            <p:cNvSpPr/>
            <p:nvPr/>
          </p:nvSpPr>
          <p:spPr>
            <a:xfrm>
              <a:off x="145" y="4147"/>
              <a:ext cx="26" cy="17"/>
            </a:xfrm>
            <a:custGeom>
              <a:avLst/>
              <a:gdLst>
                <a:gd name="txL" fmla="*/ 0 w 26"/>
                <a:gd name="txT" fmla="*/ 0 h 17"/>
                <a:gd name="txR" fmla="*/ 26 w 26"/>
                <a:gd name="txB" fmla="*/ 17 h 17"/>
              </a:gdLst>
              <a:ahLst/>
              <a:cxnLst>
                <a:cxn ang="0">
                  <a:pos x="25" y="16"/>
                </a:cxn>
                <a:cxn ang="0">
                  <a:pos x="25" y="0"/>
                </a:cxn>
                <a:cxn ang="0">
                  <a:pos x="0" y="0"/>
                </a:cxn>
                <a:cxn ang="0">
                  <a:pos x="0" y="16"/>
                </a:cxn>
                <a:cxn ang="0">
                  <a:pos x="25" y="16"/>
                </a:cxn>
              </a:cxnLst>
              <a:rect l="txL" t="txT" r="txR" b="txB"/>
              <a:pathLst>
                <a:path w="26" h="17">
                  <a:moveTo>
                    <a:pt x="25" y="16"/>
                  </a:moveTo>
                  <a:lnTo>
                    <a:pt x="25" y="0"/>
                  </a:lnTo>
                  <a:lnTo>
                    <a:pt x="0" y="0"/>
                  </a:lnTo>
                  <a:lnTo>
                    <a:pt x="0" y="16"/>
                  </a:lnTo>
                  <a:lnTo>
                    <a:pt x="25" y="16"/>
                  </a:lnTo>
                </a:path>
              </a:pathLst>
            </a:custGeom>
            <a:solidFill>
              <a:srgbClr val="FFFFFF">
                <a:alpha val="100000"/>
              </a:srgbClr>
            </a:solidFill>
            <a:ln w="9525">
              <a:noFill/>
            </a:ln>
          </p:spPr>
          <p:txBody>
            <a:bodyPr/>
            <a:p>
              <a:endParaRPr lang="en-US"/>
            </a:p>
          </p:txBody>
        </p:sp>
        <p:sp>
          <p:nvSpPr>
            <p:cNvPr id="85001" name="Freeform 7"/>
            <p:cNvSpPr/>
            <p:nvPr/>
          </p:nvSpPr>
          <p:spPr>
            <a:xfrm>
              <a:off x="86" y="4026"/>
              <a:ext cx="32" cy="18"/>
            </a:xfrm>
            <a:custGeom>
              <a:avLst/>
              <a:gdLst>
                <a:gd name="txL" fmla="*/ 0 w 32"/>
                <a:gd name="txT" fmla="*/ 0 h 18"/>
                <a:gd name="txR" fmla="*/ 32 w 32"/>
                <a:gd name="txB" fmla="*/ 18 h 18"/>
              </a:gdLst>
              <a:ahLst/>
              <a:cxnLst>
                <a:cxn ang="0">
                  <a:pos x="0" y="0"/>
                </a:cxn>
                <a:cxn ang="0">
                  <a:pos x="25" y="17"/>
                </a:cxn>
                <a:cxn ang="0">
                  <a:pos x="31" y="7"/>
                </a:cxn>
                <a:cxn ang="0">
                  <a:pos x="0" y="0"/>
                </a:cxn>
              </a:cxnLst>
              <a:rect l="txL" t="txT" r="txR" b="txB"/>
              <a:pathLst>
                <a:path w="32" h="18">
                  <a:moveTo>
                    <a:pt x="0" y="0"/>
                  </a:moveTo>
                  <a:lnTo>
                    <a:pt x="25" y="17"/>
                  </a:lnTo>
                  <a:lnTo>
                    <a:pt x="31" y="7"/>
                  </a:lnTo>
                  <a:lnTo>
                    <a:pt x="0" y="0"/>
                  </a:lnTo>
                </a:path>
              </a:pathLst>
            </a:custGeom>
            <a:solidFill>
              <a:srgbClr val="FFFFFF">
                <a:alpha val="100000"/>
              </a:srgbClr>
            </a:solidFill>
            <a:ln w="9525">
              <a:noFill/>
            </a:ln>
          </p:spPr>
          <p:txBody>
            <a:bodyPr/>
            <a:p>
              <a:endParaRPr lang="en-US"/>
            </a:p>
          </p:txBody>
        </p:sp>
        <p:sp>
          <p:nvSpPr>
            <p:cNvPr id="85002" name="Freeform 8"/>
            <p:cNvSpPr/>
            <p:nvPr/>
          </p:nvSpPr>
          <p:spPr>
            <a:xfrm>
              <a:off x="197" y="4026"/>
              <a:ext cx="33" cy="18"/>
            </a:xfrm>
            <a:custGeom>
              <a:avLst/>
              <a:gdLst>
                <a:gd name="txL" fmla="*/ 0 w 33"/>
                <a:gd name="txT" fmla="*/ 0 h 18"/>
                <a:gd name="txR" fmla="*/ 33 w 33"/>
                <a:gd name="txB" fmla="*/ 18 h 18"/>
              </a:gdLst>
              <a:ahLst/>
              <a:cxnLst>
                <a:cxn ang="0">
                  <a:pos x="32" y="0"/>
                </a:cxn>
                <a:cxn ang="0">
                  <a:pos x="5" y="17"/>
                </a:cxn>
                <a:cxn ang="0">
                  <a:pos x="0" y="8"/>
                </a:cxn>
                <a:cxn ang="0">
                  <a:pos x="32" y="0"/>
                </a:cxn>
              </a:cxnLst>
              <a:rect l="txL" t="txT" r="txR" b="txB"/>
              <a:pathLst>
                <a:path w="33" h="18">
                  <a:moveTo>
                    <a:pt x="32" y="0"/>
                  </a:moveTo>
                  <a:lnTo>
                    <a:pt x="5" y="17"/>
                  </a:lnTo>
                  <a:lnTo>
                    <a:pt x="0" y="8"/>
                  </a:lnTo>
                  <a:lnTo>
                    <a:pt x="32" y="0"/>
                  </a:lnTo>
                </a:path>
              </a:pathLst>
            </a:custGeom>
            <a:solidFill>
              <a:srgbClr val="FFFFFF">
                <a:alpha val="100000"/>
              </a:srgbClr>
            </a:solidFill>
            <a:ln w="9525">
              <a:noFill/>
            </a:ln>
          </p:spPr>
          <p:txBody>
            <a:bodyPr/>
            <a:p>
              <a:endParaRPr lang="en-US"/>
            </a:p>
          </p:txBody>
        </p:sp>
        <p:sp>
          <p:nvSpPr>
            <p:cNvPr id="85003" name="Freeform 9"/>
            <p:cNvSpPr/>
            <p:nvPr/>
          </p:nvSpPr>
          <p:spPr>
            <a:xfrm>
              <a:off x="83" y="4063"/>
              <a:ext cx="33" cy="20"/>
            </a:xfrm>
            <a:custGeom>
              <a:avLst/>
              <a:gdLst>
                <a:gd name="txL" fmla="*/ 0 w 33"/>
                <a:gd name="txT" fmla="*/ 0 h 20"/>
                <a:gd name="txR" fmla="*/ 33 w 33"/>
                <a:gd name="txB" fmla="*/ 20 h 20"/>
              </a:gdLst>
              <a:ahLst/>
              <a:cxnLst>
                <a:cxn ang="0">
                  <a:pos x="0" y="19"/>
                </a:cxn>
                <a:cxn ang="0">
                  <a:pos x="32" y="15"/>
                </a:cxn>
                <a:cxn ang="0">
                  <a:pos x="30" y="0"/>
                </a:cxn>
                <a:cxn ang="0">
                  <a:pos x="0" y="19"/>
                </a:cxn>
              </a:cxnLst>
              <a:rect l="txL" t="txT" r="txR" b="txB"/>
              <a:pathLst>
                <a:path w="33" h="20">
                  <a:moveTo>
                    <a:pt x="0" y="19"/>
                  </a:moveTo>
                  <a:lnTo>
                    <a:pt x="32" y="15"/>
                  </a:lnTo>
                  <a:lnTo>
                    <a:pt x="30" y="0"/>
                  </a:lnTo>
                  <a:lnTo>
                    <a:pt x="0" y="19"/>
                  </a:lnTo>
                </a:path>
              </a:pathLst>
            </a:custGeom>
            <a:solidFill>
              <a:srgbClr val="FFFFFF">
                <a:alpha val="100000"/>
              </a:srgbClr>
            </a:solidFill>
            <a:ln w="9525">
              <a:noFill/>
            </a:ln>
          </p:spPr>
          <p:txBody>
            <a:bodyPr/>
            <a:p>
              <a:endParaRPr lang="en-US"/>
            </a:p>
          </p:txBody>
        </p:sp>
        <p:sp>
          <p:nvSpPr>
            <p:cNvPr id="85004" name="Freeform 10"/>
            <p:cNvSpPr/>
            <p:nvPr/>
          </p:nvSpPr>
          <p:spPr>
            <a:xfrm>
              <a:off x="200" y="4064"/>
              <a:ext cx="33" cy="20"/>
            </a:xfrm>
            <a:custGeom>
              <a:avLst/>
              <a:gdLst>
                <a:gd name="txL" fmla="*/ 0 w 33"/>
                <a:gd name="txT" fmla="*/ 0 h 20"/>
                <a:gd name="txR" fmla="*/ 33 w 33"/>
                <a:gd name="txB" fmla="*/ 20 h 20"/>
              </a:gdLst>
              <a:ahLst/>
              <a:cxnLst>
                <a:cxn ang="0">
                  <a:pos x="32" y="19"/>
                </a:cxn>
                <a:cxn ang="0">
                  <a:pos x="0" y="16"/>
                </a:cxn>
                <a:cxn ang="0">
                  <a:pos x="1" y="0"/>
                </a:cxn>
                <a:cxn ang="0">
                  <a:pos x="32" y="19"/>
                </a:cxn>
              </a:cxnLst>
              <a:rect l="txL" t="txT" r="txR" b="txB"/>
              <a:pathLst>
                <a:path w="33" h="20">
                  <a:moveTo>
                    <a:pt x="32" y="19"/>
                  </a:moveTo>
                  <a:lnTo>
                    <a:pt x="0" y="16"/>
                  </a:lnTo>
                  <a:lnTo>
                    <a:pt x="1" y="0"/>
                  </a:lnTo>
                  <a:lnTo>
                    <a:pt x="32" y="19"/>
                  </a:lnTo>
                </a:path>
              </a:pathLst>
            </a:custGeom>
            <a:solidFill>
              <a:srgbClr val="FFFFFF">
                <a:alpha val="100000"/>
              </a:srgbClr>
            </a:solidFill>
            <a:ln w="9525">
              <a:noFill/>
            </a:ln>
          </p:spPr>
          <p:txBody>
            <a:bodyPr/>
            <a:p>
              <a:endParaRPr lang="en-US"/>
            </a:p>
          </p:txBody>
        </p:sp>
        <p:sp>
          <p:nvSpPr>
            <p:cNvPr id="85005" name="Freeform 11"/>
            <p:cNvSpPr/>
            <p:nvPr/>
          </p:nvSpPr>
          <p:spPr>
            <a:xfrm>
              <a:off x="108" y="3986"/>
              <a:ext cx="27" cy="31"/>
            </a:xfrm>
            <a:custGeom>
              <a:avLst/>
              <a:gdLst>
                <a:gd name="txL" fmla="*/ 0 w 27"/>
                <a:gd name="txT" fmla="*/ 0 h 31"/>
                <a:gd name="txR" fmla="*/ 27 w 27"/>
                <a:gd name="txB" fmla="*/ 31 h 31"/>
              </a:gdLst>
              <a:ahLst/>
              <a:cxnLst>
                <a:cxn ang="0">
                  <a:pos x="0" y="0"/>
                </a:cxn>
                <a:cxn ang="0">
                  <a:pos x="15" y="30"/>
                </a:cxn>
                <a:cxn ang="0">
                  <a:pos x="26" y="23"/>
                </a:cxn>
                <a:cxn ang="0">
                  <a:pos x="0" y="0"/>
                </a:cxn>
              </a:cxnLst>
              <a:rect l="txL" t="txT" r="txR" b="txB"/>
              <a:pathLst>
                <a:path w="27" h="31">
                  <a:moveTo>
                    <a:pt x="0" y="0"/>
                  </a:moveTo>
                  <a:lnTo>
                    <a:pt x="15" y="30"/>
                  </a:lnTo>
                  <a:lnTo>
                    <a:pt x="26" y="23"/>
                  </a:lnTo>
                  <a:lnTo>
                    <a:pt x="0" y="0"/>
                  </a:lnTo>
                </a:path>
              </a:pathLst>
            </a:custGeom>
            <a:solidFill>
              <a:srgbClr val="FFFFFF">
                <a:alpha val="100000"/>
              </a:srgbClr>
            </a:solidFill>
            <a:ln w="9525">
              <a:noFill/>
            </a:ln>
          </p:spPr>
          <p:txBody>
            <a:bodyPr/>
            <a:p>
              <a:endParaRPr lang="en-US"/>
            </a:p>
          </p:txBody>
        </p:sp>
        <p:sp>
          <p:nvSpPr>
            <p:cNvPr id="85006" name="Freeform 12"/>
            <p:cNvSpPr/>
            <p:nvPr/>
          </p:nvSpPr>
          <p:spPr>
            <a:xfrm>
              <a:off x="174" y="3988"/>
              <a:ext cx="29" cy="33"/>
            </a:xfrm>
            <a:custGeom>
              <a:avLst/>
              <a:gdLst>
                <a:gd name="txL" fmla="*/ 0 w 29"/>
                <a:gd name="txT" fmla="*/ 0 h 33"/>
                <a:gd name="txR" fmla="*/ 29 w 29"/>
                <a:gd name="txB" fmla="*/ 33 h 33"/>
              </a:gdLst>
              <a:ahLst/>
              <a:cxnLst>
                <a:cxn ang="0">
                  <a:pos x="28" y="0"/>
                </a:cxn>
                <a:cxn ang="0">
                  <a:pos x="11" y="32"/>
                </a:cxn>
                <a:cxn ang="0">
                  <a:pos x="0" y="23"/>
                </a:cxn>
                <a:cxn ang="0">
                  <a:pos x="28" y="0"/>
                </a:cxn>
              </a:cxnLst>
              <a:rect l="txL" t="txT" r="txR" b="txB"/>
              <a:pathLst>
                <a:path w="29" h="33">
                  <a:moveTo>
                    <a:pt x="28" y="0"/>
                  </a:moveTo>
                  <a:lnTo>
                    <a:pt x="11" y="32"/>
                  </a:lnTo>
                  <a:lnTo>
                    <a:pt x="0" y="23"/>
                  </a:lnTo>
                  <a:lnTo>
                    <a:pt x="28" y="0"/>
                  </a:lnTo>
                </a:path>
              </a:pathLst>
            </a:custGeom>
            <a:solidFill>
              <a:srgbClr val="FFFFFF">
                <a:alpha val="100000"/>
              </a:srgbClr>
            </a:solidFill>
            <a:ln w="9525">
              <a:noFill/>
            </a:ln>
          </p:spPr>
          <p:txBody>
            <a:bodyPr/>
            <a:p>
              <a:endParaRPr lang="en-US"/>
            </a:p>
          </p:txBody>
        </p:sp>
        <p:sp>
          <p:nvSpPr>
            <p:cNvPr id="85007" name="Freeform 13"/>
            <p:cNvSpPr/>
            <p:nvPr/>
          </p:nvSpPr>
          <p:spPr>
            <a:xfrm>
              <a:off x="148" y="3976"/>
              <a:ext cx="17" cy="32"/>
            </a:xfrm>
            <a:custGeom>
              <a:avLst/>
              <a:gdLst>
                <a:gd name="txL" fmla="*/ 0 w 17"/>
                <a:gd name="txT" fmla="*/ 0 h 32"/>
                <a:gd name="txR" fmla="*/ 17 w 17"/>
                <a:gd name="txB" fmla="*/ 32 h 32"/>
              </a:gdLst>
              <a:ahLst/>
              <a:cxnLst>
                <a:cxn ang="0">
                  <a:pos x="7" y="0"/>
                </a:cxn>
                <a:cxn ang="0">
                  <a:pos x="0" y="31"/>
                </a:cxn>
                <a:cxn ang="0">
                  <a:pos x="16" y="29"/>
                </a:cxn>
                <a:cxn ang="0">
                  <a:pos x="7" y="0"/>
                </a:cxn>
              </a:cxnLst>
              <a:rect l="txL" t="txT" r="txR" b="txB"/>
              <a:pathLst>
                <a:path w="17" h="32">
                  <a:moveTo>
                    <a:pt x="7" y="0"/>
                  </a:moveTo>
                  <a:lnTo>
                    <a:pt x="0" y="31"/>
                  </a:lnTo>
                  <a:lnTo>
                    <a:pt x="16" y="29"/>
                  </a:lnTo>
                  <a:lnTo>
                    <a:pt x="7" y="0"/>
                  </a:lnTo>
                </a:path>
              </a:pathLst>
            </a:custGeom>
            <a:solidFill>
              <a:srgbClr val="FFFFFF">
                <a:alpha val="100000"/>
              </a:srgbClr>
            </a:solidFill>
            <a:ln w="9525">
              <a:noFill/>
            </a:ln>
          </p:spPr>
          <p:txBody>
            <a:bodyPr/>
            <a:p>
              <a:endParaRPr lang="en-US"/>
            </a:p>
          </p:txBody>
        </p:sp>
        <p:sp>
          <p:nvSpPr>
            <p:cNvPr id="85008" name="Freeform 14"/>
            <p:cNvSpPr/>
            <p:nvPr/>
          </p:nvSpPr>
          <p:spPr>
            <a:xfrm>
              <a:off x="123" y="4025"/>
              <a:ext cx="67" cy="115"/>
            </a:xfrm>
            <a:custGeom>
              <a:avLst/>
              <a:gdLst>
                <a:gd name="txL" fmla="*/ 0 w 67"/>
                <a:gd name="txT" fmla="*/ 0 h 115"/>
                <a:gd name="txR" fmla="*/ 67 w 67"/>
                <a:gd name="txB" fmla="*/ 115 h 115"/>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4"/>
                </a:cxn>
                <a:cxn ang="0">
                  <a:pos x="21" y="114"/>
                </a:cxn>
              </a:cxnLst>
              <a:rect l="txL" t="txT" r="txR" b="tx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alpha val="100000"/>
              </a:srgbClr>
            </a:solidFill>
            <a:ln w="9525">
              <a:noFill/>
            </a:ln>
          </p:spPr>
          <p:txBody>
            <a:bodyPr/>
            <a:p>
              <a:endParaRPr lang="en-US"/>
            </a:p>
          </p:txBody>
        </p:sp>
        <p:sp>
          <p:nvSpPr>
            <p:cNvPr id="85009" name="Freeform 15"/>
            <p:cNvSpPr/>
            <p:nvPr/>
          </p:nvSpPr>
          <p:spPr>
            <a:xfrm>
              <a:off x="150" y="4044"/>
              <a:ext cx="17" cy="88"/>
            </a:xfrm>
            <a:custGeom>
              <a:avLst/>
              <a:gdLst>
                <a:gd name="txL" fmla="*/ 0 w 17"/>
                <a:gd name="txT" fmla="*/ 0 h 88"/>
                <a:gd name="txR" fmla="*/ 17 w 17"/>
                <a:gd name="txB" fmla="*/ 88 h 88"/>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txL" t="txT" r="txR" b="tx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alpha val="100000"/>
              </a:srgbClr>
            </a:solidFill>
            <a:ln w="9525">
              <a:noFill/>
            </a:ln>
          </p:spPr>
          <p:txBody>
            <a:bodyPr/>
            <a:p>
              <a:endParaRPr lang="en-US"/>
            </a:p>
          </p:txBody>
        </p:sp>
      </p:grpSp>
      <p:sp>
        <p:nvSpPr>
          <p:cNvPr id="84997" name="Rectangle 16"/>
          <p:cNvSpPr/>
          <p:nvPr/>
        </p:nvSpPr>
        <p:spPr>
          <a:xfrm>
            <a:off x="608013" y="7231063"/>
            <a:ext cx="5561012" cy="1128712"/>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84998" name="Rectangle 17"/>
          <p:cNvSpPr/>
          <p:nvPr/>
        </p:nvSpPr>
        <p:spPr>
          <a:xfrm>
            <a:off x="595313" y="7250113"/>
            <a:ext cx="3721100" cy="1114425"/>
          </a:xfrm>
          <a:prstGeom prst="rect">
            <a:avLst/>
          </a:prstGeom>
          <a:noFill/>
          <a:ln w="9525">
            <a:noFill/>
          </a:ln>
        </p:spPr>
        <p:txBody>
          <a:bodyPr wrap="none" lIns="90056" tIns="43420" rIns="90056" bIns="43420">
            <a:spAutoFit/>
          </a:bodyPr>
          <a:p>
            <a:pPr lvl="0" defTabSz="840105">
              <a:spcBef>
                <a:spcPct val="0"/>
              </a:spcBef>
            </a:pPr>
            <a:r>
              <a:rPr lang="en-US" altLang="en-US" sz="1100" b="1" dirty="0">
                <a:latin typeface="Courier New" panose="02070309020205020404" pitchFamily="49" charset="0"/>
              </a:rPr>
              <a:t>SQL&gt; SELECT    TO_CHAR(NEXT_DAY(ADD_MONTHS</a:t>
            </a:r>
            <a:endParaRPr lang="en-US" altLang="en-US" sz="1100" b="1" dirty="0">
              <a:latin typeface="Courier New" panose="02070309020205020404" pitchFamily="49" charset="0"/>
            </a:endParaRPr>
          </a:p>
          <a:p>
            <a:pPr lvl="0" defTabSz="840105">
              <a:spcBef>
                <a:spcPct val="0"/>
              </a:spcBef>
            </a:pPr>
            <a:r>
              <a:rPr lang="en-US" altLang="en-US" sz="1100" b="1" dirty="0">
                <a:latin typeface="Courier New" panose="02070309020205020404" pitchFamily="49" charset="0"/>
              </a:rPr>
              <a:t>  2            (hiredate, 6), 'FRIDAY'),</a:t>
            </a:r>
            <a:endParaRPr lang="en-US" altLang="en-US" sz="1100" b="1" dirty="0">
              <a:latin typeface="Courier New" panose="02070309020205020404" pitchFamily="49" charset="0"/>
            </a:endParaRPr>
          </a:p>
          <a:p>
            <a:pPr lvl="0" defTabSz="840105">
              <a:spcBef>
                <a:spcPct val="0"/>
              </a:spcBef>
            </a:pPr>
            <a:r>
              <a:rPr lang="en-US" altLang="en-US" sz="1100" b="1" dirty="0">
                <a:latin typeface="Courier New" panose="02070309020205020404" pitchFamily="49" charset="0"/>
              </a:rPr>
              <a:t>  3            'fmDay, Month ddth, YYYY')</a:t>
            </a:r>
            <a:endParaRPr lang="en-US" altLang="en-US" sz="1100" b="1" dirty="0">
              <a:latin typeface="Courier New" panose="02070309020205020404" pitchFamily="49" charset="0"/>
            </a:endParaRPr>
          </a:p>
          <a:p>
            <a:pPr lvl="0" defTabSz="840105">
              <a:spcBef>
                <a:spcPct val="0"/>
              </a:spcBef>
            </a:pPr>
            <a:r>
              <a:rPr lang="en-US" altLang="en-US" sz="1100" b="1" dirty="0">
                <a:latin typeface="Courier New" panose="02070309020205020404" pitchFamily="49" charset="0"/>
              </a:rPr>
              <a:t>  4            "Next 6 Month Review"</a:t>
            </a:r>
            <a:endParaRPr lang="en-US" altLang="en-US" sz="1100" b="1" dirty="0">
              <a:latin typeface="Courier New" panose="02070309020205020404" pitchFamily="49" charset="0"/>
            </a:endParaRPr>
          </a:p>
          <a:p>
            <a:pPr lvl="0" defTabSz="840105">
              <a:spcBef>
                <a:spcPct val="0"/>
              </a:spcBef>
            </a:pPr>
            <a:r>
              <a:rPr lang="en-US" altLang="en-US" sz="1100" b="1" dirty="0">
                <a:latin typeface="Courier New" panose="02070309020205020404" pitchFamily="49" charset="0"/>
              </a:rPr>
              <a:t>  5  FROM      emp</a:t>
            </a:r>
            <a:endParaRPr lang="en-US" altLang="en-US" sz="1100" b="1" dirty="0">
              <a:latin typeface="Courier New" panose="02070309020205020404" pitchFamily="49" charset="0"/>
            </a:endParaRPr>
          </a:p>
          <a:p>
            <a:pPr lvl="0" defTabSz="840105">
              <a:spcBef>
                <a:spcPct val="0"/>
              </a:spcBef>
            </a:pPr>
            <a:r>
              <a:rPr lang="en-US" altLang="en-US" sz="1100" b="1" dirty="0">
                <a:latin typeface="Courier New" panose="02070309020205020404" pitchFamily="49" charset="0"/>
              </a:rPr>
              <a:t>  6  ORDER BY  hiredate;</a:t>
            </a:r>
            <a:endParaRPr lang="en-US" altLang="en-US" sz="1100" b="1" dirty="0">
              <a:latin typeface="Courier New" panose="02070309020205020404" pitchFamily="49"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noTextEdit="1"/>
          </p:cNvSpPr>
          <p:nvPr>
            <p:ph type="sldImg"/>
          </p:nvPr>
        </p:nvSpPr>
        <p:spPr>
          <a:xfrm>
            <a:off x="441325" y="165100"/>
            <a:ext cx="5970588" cy="4478338"/>
          </a:xfrm>
          <a:ln w="12700">
            <a:solidFill>
              <a:schemeClr val="tx1">
                <a:alpha val="100000"/>
              </a:schemeClr>
            </a:solidFill>
          </a:ln>
        </p:spPr>
      </p:sp>
      <p:sp>
        <p:nvSpPr>
          <p:cNvPr id="13315" name="Rectangle 3"/>
          <p:cNvSpPr>
            <a:spLocks noGrp="1"/>
          </p:cNvSpPr>
          <p:nvPr>
            <p:ph type="body" idx="1"/>
          </p:nvPr>
        </p:nvSpPr>
        <p:spPr>
          <a:xfrm>
            <a:off x="412750" y="4852988"/>
            <a:ext cx="6029325" cy="3819525"/>
          </a:xfrm>
          <a:ln/>
        </p:spPr>
        <p:txBody>
          <a:bodyPr wrap="square" lIns="91664" tIns="45028" rIns="91664" bIns="45028" anchor="t" anchorCtr="0"/>
          <a:p>
            <a:pPr lvl="0"/>
            <a:r>
              <a:rPr lang="en-US" altLang="en-US" dirty="0"/>
              <a:t>Single-Row Functions (continued)</a:t>
            </a:r>
            <a:endParaRPr lang="en-US" altLang="en-US" dirty="0"/>
          </a:p>
          <a:p>
            <a:pPr lvl="1"/>
            <a:r>
              <a:rPr lang="en-US" altLang="en-US" dirty="0"/>
              <a:t>This lesson covers the following single-row functions:</a:t>
            </a:r>
            <a:endParaRPr lang="en-US" altLang="en-US" dirty="0"/>
          </a:p>
          <a:p>
            <a:pPr lvl="2"/>
            <a:r>
              <a:rPr lang="en-US" altLang="en-US" dirty="0"/>
              <a:t>Character functions</a:t>
            </a:r>
            <a:r>
              <a:rPr lang="en-US" altLang="en-US" dirty="0">
                <a:latin typeface="Symbol" panose="05050102010706020507" pitchFamily="18" charset="2"/>
              </a:rPr>
              <a:t>: A</a:t>
            </a:r>
            <a:r>
              <a:rPr lang="en-US" altLang="en-US" dirty="0"/>
              <a:t>ccept character input and can return both character and number values</a:t>
            </a:r>
            <a:endParaRPr lang="en-US" altLang="en-US" dirty="0"/>
          </a:p>
          <a:p>
            <a:pPr lvl="2"/>
            <a:r>
              <a:rPr lang="en-US" altLang="en-US" dirty="0"/>
              <a:t>Number functions</a:t>
            </a:r>
            <a:r>
              <a:rPr lang="en-US" altLang="en-US" dirty="0">
                <a:latin typeface="Symbol" panose="05050102010706020507" pitchFamily="18" charset="2"/>
              </a:rPr>
              <a:t>: </a:t>
            </a:r>
            <a:r>
              <a:rPr lang="en-US" altLang="en-US" dirty="0"/>
              <a:t>Accept numeric input and return numeric values</a:t>
            </a:r>
            <a:endParaRPr lang="en-US" altLang="en-US" dirty="0"/>
          </a:p>
          <a:p>
            <a:pPr lvl="2"/>
            <a:r>
              <a:rPr lang="en-US" altLang="en-US" dirty="0"/>
              <a:t>Date functions</a:t>
            </a:r>
            <a:r>
              <a:rPr lang="en-US" altLang="en-US" dirty="0">
                <a:latin typeface="Symbol" panose="05050102010706020507" pitchFamily="18" charset="2"/>
              </a:rPr>
              <a:t>: </a:t>
            </a:r>
            <a:r>
              <a:rPr lang="en-US" altLang="en-US" dirty="0"/>
              <a:t>Operate on values of the date datatype (All date functions return a value of date datatype except the MONTHS_BETWEEN function, which returns a number.)</a:t>
            </a:r>
            <a:endParaRPr lang="en-US" altLang="en-US" dirty="0"/>
          </a:p>
          <a:p>
            <a:pPr lvl="2"/>
            <a:r>
              <a:rPr lang="en-US" altLang="en-US" dirty="0"/>
              <a:t>Conversion functions</a:t>
            </a:r>
            <a:r>
              <a:rPr lang="en-US" altLang="en-US" dirty="0">
                <a:latin typeface="Symbol" panose="05050102010706020507" pitchFamily="18" charset="2"/>
              </a:rPr>
              <a:t>: </a:t>
            </a:r>
            <a:r>
              <a:rPr lang="en-US" altLang="en-US" dirty="0"/>
              <a:t>Convert a value from one datatype to another</a:t>
            </a:r>
            <a:endParaRPr lang="en-US" altLang="en-US" dirty="0"/>
          </a:p>
          <a:p>
            <a:pPr lvl="2"/>
            <a:r>
              <a:rPr lang="en-US" altLang="en-US" dirty="0"/>
              <a:t>General functions:</a:t>
            </a:r>
            <a:endParaRPr lang="en-US" altLang="en-US" dirty="0"/>
          </a:p>
          <a:p>
            <a:pPr lvl="3"/>
            <a:r>
              <a:rPr lang="en-US" altLang="en-US" dirty="0"/>
              <a:t>NVL function</a:t>
            </a:r>
            <a:endParaRPr lang="en-US" altLang="en-US" dirty="0"/>
          </a:p>
          <a:p>
            <a:pPr lvl="3"/>
            <a:r>
              <a:rPr lang="en-US" altLang="en-US" dirty="0"/>
              <a:t>DECODE function</a:t>
            </a:r>
            <a:endParaRPr lang="en-US" altLang="en-US" dirty="0"/>
          </a:p>
          <a:p>
            <a:pPr lvl="0"/>
            <a:endParaRPr lang="en-US" altLang="en-US" b="1"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p:nvPr/>
        </p:nvSpPr>
        <p:spPr>
          <a:xfrm>
            <a:off x="369888" y="4706938"/>
            <a:ext cx="5829300" cy="3816350"/>
          </a:xfrm>
          <a:prstGeom prst="rect">
            <a:avLst/>
          </a:prstGeom>
          <a:noFill/>
          <a:ln w="9525">
            <a:noFill/>
          </a:ln>
        </p:spPr>
        <p:txBody>
          <a:bodyPr lIns="91664" tIns="45028" rIns="91664" bIns="45028"/>
          <a:p>
            <a:pPr lvl="0" defTabSz="387350">
              <a:lnSpc>
                <a:spcPct val="95000"/>
              </a:lnSpc>
              <a:tabLst>
                <a:tab pos="452755" algn="l"/>
              </a:tabLst>
            </a:pPr>
            <a:r>
              <a:rPr lang="en-US" altLang="en-US" sz="1100" b="1" dirty="0"/>
              <a:t>Character Functions</a:t>
            </a:r>
            <a:endParaRPr lang="en-US" altLang="en-US" sz="1100" b="1" dirty="0"/>
          </a:p>
          <a:p>
            <a:pPr marL="116205" lvl="1" indent="0" defTabSz="387350">
              <a:lnSpc>
                <a:spcPct val="95000"/>
              </a:lnSpc>
              <a:tabLst>
                <a:tab pos="452755" algn="l"/>
              </a:tabLst>
            </a:pPr>
            <a:r>
              <a:rPr lang="en-US" altLang="en-US" sz="1100" dirty="0">
                <a:latin typeface="Times New Roman" panose="02020603050405020304" pitchFamily="18" charset="0"/>
              </a:rPr>
              <a:t>Single-row </a:t>
            </a:r>
            <a:r>
              <a:rPr lang="en-US" altLang="en-US" sz="1100" dirty="0">
                <a:solidFill>
                  <a:srgbClr val="FC0128"/>
                </a:solidFill>
                <a:latin typeface="Times New Roman" panose="02020603050405020304" pitchFamily="18" charset="0"/>
              </a:rPr>
              <a:t>character functions </a:t>
            </a:r>
            <a:r>
              <a:rPr lang="en-US" altLang="en-US" sz="1100" dirty="0">
                <a:latin typeface="Times New Roman" panose="02020603050405020304" pitchFamily="18" charset="0"/>
              </a:rPr>
              <a:t>accept character data as input and can return both character and number values. Character functions can be divided into the following:</a:t>
            </a:r>
            <a:endParaRPr lang="en-US" altLang="en-US" sz="1100" dirty="0">
              <a:latin typeface="Times New Roman" panose="02020603050405020304" pitchFamily="18" charset="0"/>
            </a:endParaRPr>
          </a:p>
          <a:p>
            <a:pPr marL="446405" lvl="2" indent="-214630" defTabSz="387350">
              <a:lnSpc>
                <a:spcPct val="95000"/>
              </a:lnSpc>
              <a:buChar char="•"/>
              <a:tabLst>
                <a:tab pos="452755" algn="l"/>
              </a:tabLst>
            </a:pPr>
            <a:r>
              <a:rPr lang="en-US" altLang="en-US" sz="1100" dirty="0">
                <a:latin typeface="Times New Roman" panose="02020603050405020304" pitchFamily="18" charset="0"/>
              </a:rPr>
              <a:t>Case conversion functions</a:t>
            </a:r>
            <a:endParaRPr lang="en-US" altLang="en-US" sz="1100" dirty="0">
              <a:latin typeface="Times New Roman" panose="02020603050405020304" pitchFamily="18" charset="0"/>
            </a:endParaRPr>
          </a:p>
          <a:p>
            <a:pPr marL="446405" lvl="2" indent="-214630" defTabSz="387350">
              <a:lnSpc>
                <a:spcPct val="95000"/>
              </a:lnSpc>
              <a:buChar char="•"/>
              <a:tabLst>
                <a:tab pos="452755" algn="l"/>
              </a:tabLst>
            </a:pPr>
            <a:r>
              <a:rPr lang="en-US" altLang="en-US" sz="1100" dirty="0">
                <a:latin typeface="Times New Roman" panose="02020603050405020304" pitchFamily="18" charset="0"/>
              </a:rPr>
              <a:t>Character manipulation functions </a:t>
            </a:r>
            <a:endParaRPr lang="en-US" altLang="en-US" sz="1100" dirty="0">
              <a:latin typeface="Times New Roman" panose="02020603050405020304" pitchFamily="18" charset="0"/>
            </a:endParaRPr>
          </a:p>
          <a:p>
            <a:pPr marL="116205" lvl="1" indent="0" defTabSz="387350">
              <a:lnSpc>
                <a:spcPct val="95000"/>
              </a:lnSpc>
              <a:tabLst>
                <a:tab pos="452755" algn="l"/>
              </a:tabLst>
            </a:pPr>
            <a:endParaRPr lang="en-US" altLang="en-US" sz="1100" dirty="0">
              <a:latin typeface="Times New Roman" panose="02020603050405020304" pitchFamily="18" charset="0"/>
            </a:endParaRPr>
          </a:p>
          <a:p>
            <a:pPr marL="116205" lvl="1" indent="0" defTabSz="387350">
              <a:lnSpc>
                <a:spcPct val="95000"/>
              </a:lnSpc>
              <a:tabLst>
                <a:tab pos="452755" algn="l"/>
              </a:tabLst>
            </a:pPr>
            <a:endParaRPr lang="en-US" altLang="en-US" sz="1100" dirty="0">
              <a:latin typeface="Times New Roman" panose="02020603050405020304" pitchFamily="18" charset="0"/>
            </a:endParaRPr>
          </a:p>
          <a:p>
            <a:pPr marL="116205" lvl="1" indent="0" defTabSz="387350">
              <a:lnSpc>
                <a:spcPct val="95000"/>
              </a:lnSpc>
              <a:tabLst>
                <a:tab pos="452755" algn="l"/>
              </a:tabLst>
            </a:pPr>
            <a:endParaRPr lang="en-US" altLang="en-US" sz="1100" dirty="0">
              <a:latin typeface="Times New Roman" panose="02020603050405020304" pitchFamily="18" charset="0"/>
            </a:endParaRPr>
          </a:p>
          <a:p>
            <a:pPr marL="116205" lvl="1" indent="0" defTabSz="387350">
              <a:lnSpc>
                <a:spcPct val="95000"/>
              </a:lnSpc>
              <a:tabLst>
                <a:tab pos="452755" algn="l"/>
              </a:tabLst>
            </a:pPr>
            <a:endParaRPr lang="en-US" altLang="en-US" sz="1100" dirty="0">
              <a:latin typeface="Times New Roman" panose="02020603050405020304" pitchFamily="18" charset="0"/>
            </a:endParaRPr>
          </a:p>
          <a:p>
            <a:pPr marL="116205" lvl="1" indent="0" defTabSz="387350">
              <a:lnSpc>
                <a:spcPct val="95000"/>
              </a:lnSpc>
              <a:tabLst>
                <a:tab pos="452755" algn="l"/>
              </a:tabLst>
            </a:pPr>
            <a:endParaRPr lang="en-US" altLang="en-US" sz="1100" dirty="0">
              <a:latin typeface="Times New Roman" panose="02020603050405020304" pitchFamily="18" charset="0"/>
            </a:endParaRPr>
          </a:p>
          <a:p>
            <a:pPr marL="116205" lvl="1" indent="0" defTabSz="387350">
              <a:lnSpc>
                <a:spcPct val="95000"/>
              </a:lnSpc>
              <a:tabLst>
                <a:tab pos="452755" algn="l"/>
              </a:tabLst>
            </a:pPr>
            <a:endParaRPr lang="en-US" altLang="en-US" sz="1100" dirty="0">
              <a:latin typeface="Times New Roman" panose="02020603050405020304" pitchFamily="18" charset="0"/>
            </a:endParaRPr>
          </a:p>
          <a:p>
            <a:pPr marL="116205" lvl="1" indent="0" defTabSz="387350">
              <a:lnSpc>
                <a:spcPct val="95000"/>
              </a:lnSpc>
              <a:tabLst>
                <a:tab pos="452755" algn="l"/>
              </a:tabLst>
            </a:pPr>
            <a:endParaRPr lang="en-US" altLang="en-US" sz="1100" dirty="0">
              <a:latin typeface="Times New Roman" panose="02020603050405020304" pitchFamily="18" charset="0"/>
            </a:endParaRPr>
          </a:p>
          <a:p>
            <a:pPr marL="116205" lvl="1" indent="0" defTabSz="387350">
              <a:lnSpc>
                <a:spcPct val="95000"/>
              </a:lnSpc>
              <a:tabLst>
                <a:tab pos="452755" algn="l"/>
              </a:tabLst>
            </a:pPr>
            <a:endParaRPr lang="en-US" altLang="en-US" sz="1100" dirty="0">
              <a:latin typeface="Times New Roman" panose="02020603050405020304" pitchFamily="18" charset="0"/>
            </a:endParaRPr>
          </a:p>
          <a:p>
            <a:pPr marL="116205" lvl="1" indent="0" defTabSz="387350">
              <a:lnSpc>
                <a:spcPct val="95000"/>
              </a:lnSpc>
              <a:tabLst>
                <a:tab pos="452755" algn="l"/>
              </a:tabLst>
            </a:pPr>
            <a:endParaRPr lang="en-US" altLang="en-US" sz="1100" b="1" dirty="0">
              <a:latin typeface="Times New Roman" panose="02020603050405020304" pitchFamily="18" charset="0"/>
            </a:endParaRPr>
          </a:p>
          <a:p>
            <a:pPr marL="116205" lvl="1" indent="0" defTabSz="387350">
              <a:lnSpc>
                <a:spcPct val="95000"/>
              </a:lnSpc>
              <a:tabLst>
                <a:tab pos="452755" algn="l"/>
              </a:tabLst>
            </a:pPr>
            <a:endParaRPr lang="en-US" altLang="en-US" sz="1100" b="1" dirty="0">
              <a:latin typeface="Times New Roman" panose="02020603050405020304" pitchFamily="18" charset="0"/>
            </a:endParaRPr>
          </a:p>
          <a:p>
            <a:pPr marL="116205" lvl="1" indent="0" defTabSz="387350">
              <a:lnSpc>
                <a:spcPct val="95000"/>
              </a:lnSpc>
              <a:tabLst>
                <a:tab pos="452755" algn="l"/>
              </a:tabLst>
            </a:pPr>
            <a:endParaRPr lang="en-US" altLang="en-US" sz="1100" b="1" dirty="0">
              <a:latin typeface="Times New Roman" panose="02020603050405020304" pitchFamily="18" charset="0"/>
            </a:endParaRPr>
          </a:p>
          <a:p>
            <a:pPr marL="116205" lvl="1" indent="0" defTabSz="387350">
              <a:lnSpc>
                <a:spcPct val="95000"/>
              </a:lnSpc>
              <a:tabLst>
                <a:tab pos="452755" algn="l"/>
              </a:tabLst>
            </a:pPr>
            <a:endParaRPr lang="en-US" altLang="en-US" sz="200" b="1" dirty="0">
              <a:latin typeface="Times New Roman" panose="02020603050405020304" pitchFamily="18" charset="0"/>
            </a:endParaRPr>
          </a:p>
          <a:p>
            <a:pPr marL="116205" lvl="1" indent="0" defTabSz="387350">
              <a:lnSpc>
                <a:spcPct val="95000"/>
              </a:lnSpc>
              <a:tabLst>
                <a:tab pos="452755" algn="l"/>
              </a:tabLst>
            </a:pPr>
            <a:br>
              <a:rPr lang="en-US" altLang="en-US" sz="1100" b="1" dirty="0">
                <a:latin typeface="Times New Roman" panose="02020603050405020304" pitchFamily="18" charset="0"/>
              </a:rPr>
            </a:br>
            <a:r>
              <a:rPr lang="en-US" altLang="en-US" sz="1100" b="1" dirty="0">
                <a:latin typeface="Times New Roman" panose="02020603050405020304" pitchFamily="18" charset="0"/>
              </a:rPr>
              <a:t>Note: </a:t>
            </a:r>
            <a:r>
              <a:rPr lang="en-US" altLang="en-US" sz="1100" dirty="0">
                <a:latin typeface="Times New Roman" panose="02020603050405020304" pitchFamily="18" charset="0"/>
              </a:rPr>
              <a:t>This list is a subset of the available character functions.</a:t>
            </a:r>
            <a:endParaRPr lang="en-US" altLang="en-US" sz="1100" dirty="0">
              <a:latin typeface="Times New Roman" panose="02020603050405020304" pitchFamily="18" charset="0"/>
            </a:endParaRPr>
          </a:p>
          <a:p>
            <a:pPr marL="116205" lvl="1" indent="0" defTabSz="387350">
              <a:lnSpc>
                <a:spcPct val="95000"/>
              </a:lnSpc>
              <a:tabLst>
                <a:tab pos="452755" algn="l"/>
              </a:tabLst>
            </a:pPr>
            <a:r>
              <a:rPr lang="en-US" altLang="en-US" sz="1100" dirty="0">
                <a:latin typeface="Times New Roman" panose="02020603050405020304" pitchFamily="18" charset="0"/>
              </a:rPr>
              <a:t>For more information, see </a:t>
            </a:r>
            <a:br>
              <a:rPr lang="en-US" altLang="en-US" sz="1100" dirty="0">
                <a:latin typeface="Times New Roman" panose="02020603050405020304" pitchFamily="18" charset="0"/>
              </a:rPr>
            </a:br>
            <a:r>
              <a:rPr lang="en-US" altLang="en-US" sz="1100" i="1" dirty="0">
                <a:latin typeface="Times New Roman" panose="02020603050405020304" pitchFamily="18" charset="0"/>
              </a:rPr>
              <a:t>Oracle Server SQL Reference, </a:t>
            </a:r>
            <a:r>
              <a:rPr lang="en-US" altLang="en-US" sz="1100" dirty="0">
                <a:latin typeface="Times New Roman" panose="02020603050405020304" pitchFamily="18" charset="0"/>
              </a:rPr>
              <a:t>Release 8, “Character Functions.”</a:t>
            </a:r>
            <a:endParaRPr lang="en-US" altLang="en-US" sz="1100" dirty="0">
              <a:latin typeface="Times New Roman" panose="02020603050405020304" pitchFamily="18" charset="0"/>
            </a:endParaRPr>
          </a:p>
          <a:p>
            <a:pPr lvl="0" defTabSz="387350">
              <a:tabLst>
                <a:tab pos="452755" algn="l"/>
              </a:tabLst>
            </a:pPr>
            <a:endParaRPr lang="en-US" altLang="en-US" sz="1100" dirty="0">
              <a:latin typeface="Times New Roman" panose="02020603050405020304" pitchFamily="18" charset="0"/>
            </a:endParaRPr>
          </a:p>
        </p:txBody>
      </p:sp>
      <p:sp>
        <p:nvSpPr>
          <p:cNvPr id="15363" name="Rectangle 3"/>
          <p:cNvSpPr/>
          <p:nvPr/>
        </p:nvSpPr>
        <p:spPr>
          <a:xfrm>
            <a:off x="3883025" y="0"/>
            <a:ext cx="2976563" cy="468313"/>
          </a:xfrm>
          <a:prstGeom prst="rect">
            <a:avLst/>
          </a:prstGeom>
          <a:noFill/>
          <a:ln w="9525">
            <a:noFill/>
          </a:ln>
        </p:spPr>
        <p:txBody>
          <a:bodyPr wrap="none" anchor="ctr" anchorCtr="0"/>
          <a:p>
            <a:pPr lvl="0" eaLnBrk="1" hangingPunct="1">
              <a:spcBef>
                <a:spcPct val="0"/>
              </a:spcBef>
            </a:pPr>
            <a:endParaRPr lang="en-US" altLang="en-US" sz="2400" dirty="0"/>
          </a:p>
        </p:txBody>
      </p:sp>
      <p:sp>
        <p:nvSpPr>
          <p:cNvPr id="15364" name="Rectangle 4"/>
          <p:cNvSpPr/>
          <p:nvPr/>
        </p:nvSpPr>
        <p:spPr>
          <a:xfrm>
            <a:off x="-3175" y="0"/>
            <a:ext cx="2973388" cy="468313"/>
          </a:xfrm>
          <a:prstGeom prst="rect">
            <a:avLst/>
          </a:prstGeom>
          <a:noFill/>
          <a:ln w="9525">
            <a:noFill/>
          </a:ln>
        </p:spPr>
        <p:txBody>
          <a:bodyPr wrap="none" anchor="ctr" anchorCtr="0"/>
          <a:p>
            <a:pPr lvl="0" eaLnBrk="1" hangingPunct="1">
              <a:spcBef>
                <a:spcPct val="0"/>
              </a:spcBef>
            </a:pPr>
            <a:endParaRPr lang="en-US" altLang="en-US" sz="2400" dirty="0"/>
          </a:p>
        </p:txBody>
      </p:sp>
      <p:graphicFrame>
        <p:nvGraphicFramePr>
          <p:cNvPr id="15365" name="Object 5"/>
          <p:cNvGraphicFramePr/>
          <p:nvPr>
            <p:ph type="body" idx="1"/>
          </p:nvPr>
        </p:nvGraphicFramePr>
        <p:xfrm>
          <a:off x="506413" y="5765800"/>
          <a:ext cx="6007100" cy="2671763"/>
        </p:xfrm>
        <a:graphic>
          <a:graphicData uri="http://schemas.openxmlformats.org/presentationml/2006/ole">
            <mc:AlternateContent xmlns:mc="http://schemas.openxmlformats.org/markup-compatibility/2006">
              <mc:Choice xmlns:v="urn:schemas-microsoft-com:vml" Requires="v">
                <p:oleObj spid="_x0000_s3076" name="" r:id="rId3" imgW="6156960" imgH="2705100" progId="Word.Document.6">
                  <p:embed/>
                </p:oleObj>
              </mc:Choice>
              <mc:Fallback>
                <p:oleObj name="" r:id="rId3" imgW="6156960" imgH="2705100" progId="Word.Document.6">
                  <p:embed/>
                  <p:pic>
                    <p:nvPicPr>
                      <p:cNvPr id="0" name="Picture 3075"/>
                      <p:cNvPicPr/>
                      <p:nvPr/>
                    </p:nvPicPr>
                    <p:blipFill>
                      <a:blip r:embed="rId4"/>
                      <a:srcRect/>
                      <a:stretch>
                        <a:fillRect/>
                      </a:stretch>
                    </p:blipFill>
                    <p:spPr>
                      <a:xfrm>
                        <a:off x="506413" y="5765800"/>
                        <a:ext cx="6007100" cy="2671763"/>
                      </a:xfrm>
                      <a:prstGeom prst="rect">
                        <a:avLst/>
                      </a:prstGeom>
                      <a:noFill/>
                      <a:ln w="38100">
                        <a:miter/>
                      </a:ln>
                    </p:spPr>
                  </p:pic>
                </p:oleObj>
              </mc:Fallback>
            </mc:AlternateContent>
          </a:graphicData>
        </a:graphic>
      </p:graphicFrame>
      <p:sp>
        <p:nvSpPr>
          <p:cNvPr id="15366" name="Rectangle 6"/>
          <p:cNvSpPr>
            <a:spLocks noGrp="1" noRot="1" noTextEdit="1"/>
          </p:cNvSpPr>
          <p:nvPr>
            <p:ph type="sldImg"/>
          </p:nvPr>
        </p:nvSpPr>
        <p:spPr>
          <a:xfrm>
            <a:off x="441325" y="165100"/>
            <a:ext cx="5970588" cy="4478338"/>
          </a:xfrm>
          <a:ln w="12700">
            <a:solidFill>
              <a:schemeClr val="tx1">
                <a:alpha val="100000"/>
              </a:schemeClr>
            </a:solidFill>
          </a:ln>
        </p:spPr>
      </p:sp>
      <p:sp>
        <p:nvSpPr>
          <p:cNvPr id="15367" name="Rectangle 7"/>
          <p:cNvSpPr/>
          <p:nvPr/>
        </p:nvSpPr>
        <p:spPr>
          <a:xfrm>
            <a:off x="519113" y="4713288"/>
            <a:ext cx="180975" cy="441325"/>
          </a:xfrm>
          <a:prstGeom prst="rect">
            <a:avLst/>
          </a:prstGeom>
          <a:noFill/>
          <a:ln w="9525">
            <a:noFill/>
          </a:ln>
        </p:spPr>
        <p:txBody>
          <a:bodyPr wrap="none" anchor="ctr" anchorCtr="0"/>
          <a:p>
            <a:pPr lvl="0" eaLnBrk="1" hangingPunct="1">
              <a:spcBef>
                <a:spcPct val="0"/>
              </a:spcBef>
            </a:pPr>
            <a:endParaRPr lang="en-US" altLang="en-US" sz="2400" dirty="0"/>
          </a:p>
        </p:txBody>
      </p:sp>
      <p:grpSp>
        <p:nvGrpSpPr>
          <p:cNvPr id="15368" name="Group 8"/>
          <p:cNvGrpSpPr/>
          <p:nvPr/>
        </p:nvGrpSpPr>
        <p:grpSpPr>
          <a:xfrm>
            <a:off x="171450" y="8562975"/>
            <a:ext cx="296863" cy="295275"/>
            <a:chOff x="107" y="5296"/>
            <a:chExt cx="186" cy="183"/>
          </a:xfrm>
        </p:grpSpPr>
        <p:sp>
          <p:nvSpPr>
            <p:cNvPr id="15369" name="Freeform 9"/>
            <p:cNvSpPr/>
            <p:nvPr/>
          </p:nvSpPr>
          <p:spPr>
            <a:xfrm>
              <a:off x="107" y="5296"/>
              <a:ext cx="178" cy="177"/>
            </a:xfrm>
            <a:custGeom>
              <a:avLst/>
              <a:gdLst>
                <a:gd name="txL" fmla="*/ 0 w 178"/>
                <a:gd name="txT" fmla="*/ 0 h 177"/>
                <a:gd name="txR" fmla="*/ 178 w 178"/>
                <a:gd name="txB" fmla="*/ 177 h 177"/>
              </a:gdLst>
              <a:ahLst/>
              <a:cxnLst>
                <a:cxn ang="0">
                  <a:pos x="177" y="176"/>
                </a:cxn>
                <a:cxn ang="0">
                  <a:pos x="177" y="0"/>
                </a:cxn>
                <a:cxn ang="0">
                  <a:pos x="0" y="0"/>
                </a:cxn>
                <a:cxn ang="0">
                  <a:pos x="0" y="176"/>
                </a:cxn>
                <a:cxn ang="0">
                  <a:pos x="177" y="176"/>
                </a:cxn>
              </a:cxnLst>
              <a:rect l="txL" t="txT" r="txR" b="txB"/>
              <a:pathLst>
                <a:path w="178" h="177">
                  <a:moveTo>
                    <a:pt x="177" y="176"/>
                  </a:moveTo>
                  <a:lnTo>
                    <a:pt x="177" y="0"/>
                  </a:lnTo>
                  <a:lnTo>
                    <a:pt x="0" y="0"/>
                  </a:lnTo>
                  <a:lnTo>
                    <a:pt x="0" y="176"/>
                  </a:lnTo>
                  <a:lnTo>
                    <a:pt x="177" y="176"/>
                  </a:lnTo>
                </a:path>
              </a:pathLst>
            </a:custGeom>
            <a:solidFill>
              <a:srgbClr val="000000">
                <a:alpha val="100000"/>
              </a:srgbClr>
            </a:solidFill>
            <a:ln w="9525">
              <a:noFill/>
            </a:ln>
          </p:spPr>
          <p:txBody>
            <a:bodyPr/>
            <a:p>
              <a:endParaRPr lang="en-US"/>
            </a:p>
          </p:txBody>
        </p:sp>
        <p:sp>
          <p:nvSpPr>
            <p:cNvPr id="15370" name="Freeform 10"/>
            <p:cNvSpPr/>
            <p:nvPr/>
          </p:nvSpPr>
          <p:spPr>
            <a:xfrm>
              <a:off x="169" y="5361"/>
              <a:ext cx="69" cy="39"/>
            </a:xfrm>
            <a:custGeom>
              <a:avLst/>
              <a:gdLst>
                <a:gd name="txL" fmla="*/ 0 w 69"/>
                <a:gd name="txT" fmla="*/ 0 h 39"/>
                <a:gd name="txR" fmla="*/ 69 w 69"/>
                <a:gd name="txB" fmla="*/ 39 h 39"/>
              </a:gdLst>
              <a:ahLst/>
              <a:cxnLst>
                <a:cxn ang="0">
                  <a:pos x="68" y="7"/>
                </a:cxn>
                <a:cxn ang="0">
                  <a:pos x="65" y="0"/>
                </a:cxn>
                <a:cxn ang="0">
                  <a:pos x="0" y="30"/>
                </a:cxn>
                <a:cxn ang="0">
                  <a:pos x="3" y="38"/>
                </a:cxn>
                <a:cxn ang="0">
                  <a:pos x="68" y="7"/>
                </a:cxn>
              </a:cxnLst>
              <a:rect l="txL" t="txT" r="txR" b="txB"/>
              <a:pathLst>
                <a:path w="69" h="39">
                  <a:moveTo>
                    <a:pt x="68" y="7"/>
                  </a:moveTo>
                  <a:lnTo>
                    <a:pt x="65" y="0"/>
                  </a:lnTo>
                  <a:lnTo>
                    <a:pt x="0" y="30"/>
                  </a:lnTo>
                  <a:lnTo>
                    <a:pt x="3" y="38"/>
                  </a:lnTo>
                  <a:lnTo>
                    <a:pt x="68" y="7"/>
                  </a:lnTo>
                </a:path>
              </a:pathLst>
            </a:custGeom>
            <a:solidFill>
              <a:srgbClr val="FFFFFF">
                <a:alpha val="100000"/>
              </a:srgbClr>
            </a:solidFill>
            <a:ln w="9525">
              <a:noFill/>
            </a:ln>
          </p:spPr>
          <p:txBody>
            <a:bodyPr/>
            <a:p>
              <a:endParaRPr lang="en-US"/>
            </a:p>
          </p:txBody>
        </p:sp>
        <p:sp>
          <p:nvSpPr>
            <p:cNvPr id="15371" name="Freeform 11"/>
            <p:cNvSpPr/>
            <p:nvPr/>
          </p:nvSpPr>
          <p:spPr>
            <a:xfrm>
              <a:off x="177" y="5378"/>
              <a:ext cx="69" cy="36"/>
            </a:xfrm>
            <a:custGeom>
              <a:avLst/>
              <a:gdLst>
                <a:gd name="txL" fmla="*/ 0 w 69"/>
                <a:gd name="txT" fmla="*/ 0 h 36"/>
                <a:gd name="txR" fmla="*/ 69 w 69"/>
                <a:gd name="txB" fmla="*/ 36 h 36"/>
              </a:gdLst>
              <a:ahLst/>
              <a:cxnLst>
                <a:cxn ang="0">
                  <a:pos x="68" y="6"/>
                </a:cxn>
                <a:cxn ang="0">
                  <a:pos x="65" y="0"/>
                </a:cxn>
                <a:cxn ang="0">
                  <a:pos x="0" y="28"/>
                </a:cxn>
                <a:cxn ang="0">
                  <a:pos x="3" y="35"/>
                </a:cxn>
                <a:cxn ang="0">
                  <a:pos x="68" y="6"/>
                </a:cxn>
              </a:cxnLst>
              <a:rect l="txL" t="txT" r="txR" b="txB"/>
              <a:pathLst>
                <a:path w="69" h="36">
                  <a:moveTo>
                    <a:pt x="68" y="6"/>
                  </a:moveTo>
                  <a:lnTo>
                    <a:pt x="65" y="0"/>
                  </a:lnTo>
                  <a:lnTo>
                    <a:pt x="0" y="28"/>
                  </a:lnTo>
                  <a:lnTo>
                    <a:pt x="3" y="35"/>
                  </a:lnTo>
                  <a:lnTo>
                    <a:pt x="68" y="6"/>
                  </a:lnTo>
                </a:path>
              </a:pathLst>
            </a:custGeom>
            <a:solidFill>
              <a:srgbClr val="FFFFFF">
                <a:alpha val="100000"/>
              </a:srgbClr>
            </a:solidFill>
            <a:ln w="9525">
              <a:noFill/>
            </a:ln>
          </p:spPr>
          <p:txBody>
            <a:bodyPr/>
            <a:p>
              <a:endParaRPr lang="en-US"/>
            </a:p>
          </p:txBody>
        </p:sp>
        <p:sp>
          <p:nvSpPr>
            <p:cNvPr id="15372" name="Freeform 12"/>
            <p:cNvSpPr/>
            <p:nvPr/>
          </p:nvSpPr>
          <p:spPr>
            <a:xfrm>
              <a:off x="183" y="5394"/>
              <a:ext cx="69" cy="34"/>
            </a:xfrm>
            <a:custGeom>
              <a:avLst/>
              <a:gdLst>
                <a:gd name="txL" fmla="*/ 0 w 69"/>
                <a:gd name="txT" fmla="*/ 0 h 34"/>
                <a:gd name="txR" fmla="*/ 69 w 69"/>
                <a:gd name="txB" fmla="*/ 34 h 34"/>
              </a:gdLst>
              <a:ahLst/>
              <a:cxnLst>
                <a:cxn ang="0">
                  <a:pos x="68" y="6"/>
                </a:cxn>
                <a:cxn ang="0">
                  <a:pos x="65" y="0"/>
                </a:cxn>
                <a:cxn ang="0">
                  <a:pos x="0" y="26"/>
                </a:cxn>
                <a:cxn ang="0">
                  <a:pos x="3" y="33"/>
                </a:cxn>
                <a:cxn ang="0">
                  <a:pos x="68" y="6"/>
                </a:cxn>
              </a:cxnLst>
              <a:rect l="txL" t="txT" r="txR" b="txB"/>
              <a:pathLst>
                <a:path w="69" h="34">
                  <a:moveTo>
                    <a:pt x="68" y="6"/>
                  </a:moveTo>
                  <a:lnTo>
                    <a:pt x="65" y="0"/>
                  </a:lnTo>
                  <a:lnTo>
                    <a:pt x="0" y="26"/>
                  </a:lnTo>
                  <a:lnTo>
                    <a:pt x="3" y="33"/>
                  </a:lnTo>
                  <a:lnTo>
                    <a:pt x="68" y="6"/>
                  </a:lnTo>
                </a:path>
              </a:pathLst>
            </a:custGeom>
            <a:solidFill>
              <a:srgbClr val="FFFFFF">
                <a:alpha val="100000"/>
              </a:srgbClr>
            </a:solidFill>
            <a:ln w="9525">
              <a:noFill/>
            </a:ln>
          </p:spPr>
          <p:txBody>
            <a:bodyPr/>
            <a:p>
              <a:endParaRPr lang="en-US"/>
            </a:p>
          </p:txBody>
        </p:sp>
        <p:sp>
          <p:nvSpPr>
            <p:cNvPr id="15373" name="Freeform 13"/>
            <p:cNvSpPr/>
            <p:nvPr/>
          </p:nvSpPr>
          <p:spPr>
            <a:xfrm>
              <a:off x="191" y="5411"/>
              <a:ext cx="70" cy="35"/>
            </a:xfrm>
            <a:custGeom>
              <a:avLst/>
              <a:gdLst>
                <a:gd name="txL" fmla="*/ 0 w 70"/>
                <a:gd name="txT" fmla="*/ 0 h 35"/>
                <a:gd name="txR" fmla="*/ 70 w 70"/>
                <a:gd name="txB" fmla="*/ 35 h 35"/>
              </a:gdLst>
              <a:ahLst/>
              <a:cxnLst>
                <a:cxn ang="0">
                  <a:pos x="69" y="6"/>
                </a:cxn>
                <a:cxn ang="0">
                  <a:pos x="65" y="0"/>
                </a:cxn>
                <a:cxn ang="0">
                  <a:pos x="0" y="27"/>
                </a:cxn>
                <a:cxn ang="0">
                  <a:pos x="3" y="34"/>
                </a:cxn>
                <a:cxn ang="0">
                  <a:pos x="69" y="6"/>
                </a:cxn>
              </a:cxnLst>
              <a:rect l="txL" t="txT" r="txR" b="txB"/>
              <a:pathLst>
                <a:path w="70" h="35">
                  <a:moveTo>
                    <a:pt x="69" y="6"/>
                  </a:moveTo>
                  <a:lnTo>
                    <a:pt x="65" y="0"/>
                  </a:lnTo>
                  <a:lnTo>
                    <a:pt x="0" y="27"/>
                  </a:lnTo>
                  <a:lnTo>
                    <a:pt x="3" y="34"/>
                  </a:lnTo>
                  <a:lnTo>
                    <a:pt x="69" y="6"/>
                  </a:lnTo>
                </a:path>
              </a:pathLst>
            </a:custGeom>
            <a:solidFill>
              <a:srgbClr val="FFFFFF">
                <a:alpha val="100000"/>
              </a:srgbClr>
            </a:solidFill>
            <a:ln w="9525">
              <a:noFill/>
            </a:ln>
          </p:spPr>
          <p:txBody>
            <a:bodyPr/>
            <a:p>
              <a:endParaRPr lang="en-US"/>
            </a:p>
          </p:txBody>
        </p:sp>
        <p:sp>
          <p:nvSpPr>
            <p:cNvPr id="15374" name="Freeform 14"/>
            <p:cNvSpPr/>
            <p:nvPr/>
          </p:nvSpPr>
          <p:spPr>
            <a:xfrm>
              <a:off x="200" y="5425"/>
              <a:ext cx="68" cy="40"/>
            </a:xfrm>
            <a:custGeom>
              <a:avLst/>
              <a:gdLst>
                <a:gd name="txL" fmla="*/ 0 w 68"/>
                <a:gd name="txT" fmla="*/ 0 h 40"/>
                <a:gd name="txR" fmla="*/ 68 w 68"/>
                <a:gd name="txB" fmla="*/ 40 h 40"/>
              </a:gdLst>
              <a:ahLst/>
              <a:cxnLst>
                <a:cxn ang="0">
                  <a:pos x="67" y="7"/>
                </a:cxn>
                <a:cxn ang="0">
                  <a:pos x="64" y="0"/>
                </a:cxn>
                <a:cxn ang="0">
                  <a:pos x="0" y="31"/>
                </a:cxn>
                <a:cxn ang="0">
                  <a:pos x="2" y="39"/>
                </a:cxn>
                <a:cxn ang="0">
                  <a:pos x="67" y="7"/>
                </a:cxn>
              </a:cxnLst>
              <a:rect l="txL" t="txT" r="txR" b="txB"/>
              <a:pathLst>
                <a:path w="68" h="40">
                  <a:moveTo>
                    <a:pt x="67" y="7"/>
                  </a:moveTo>
                  <a:lnTo>
                    <a:pt x="64" y="0"/>
                  </a:lnTo>
                  <a:lnTo>
                    <a:pt x="0" y="31"/>
                  </a:lnTo>
                  <a:lnTo>
                    <a:pt x="2" y="39"/>
                  </a:lnTo>
                  <a:lnTo>
                    <a:pt x="67" y="7"/>
                  </a:lnTo>
                </a:path>
              </a:pathLst>
            </a:custGeom>
            <a:solidFill>
              <a:srgbClr val="FFFFFF">
                <a:alpha val="100000"/>
              </a:srgbClr>
            </a:solidFill>
            <a:ln w="9525">
              <a:noFill/>
            </a:ln>
          </p:spPr>
          <p:txBody>
            <a:bodyPr/>
            <a:p>
              <a:endParaRPr lang="en-US"/>
            </a:p>
          </p:txBody>
        </p:sp>
        <p:sp>
          <p:nvSpPr>
            <p:cNvPr id="15375" name="Freeform 15"/>
            <p:cNvSpPr/>
            <p:nvPr/>
          </p:nvSpPr>
          <p:spPr>
            <a:xfrm>
              <a:off x="129" y="5325"/>
              <a:ext cx="121" cy="58"/>
            </a:xfrm>
            <a:custGeom>
              <a:avLst/>
              <a:gdLst>
                <a:gd name="txL" fmla="*/ 0 w 121"/>
                <a:gd name="txT" fmla="*/ 0 h 58"/>
                <a:gd name="txR" fmla="*/ 121 w 121"/>
                <a:gd name="txB" fmla="*/ 58 h 58"/>
              </a:gdLst>
              <a:ahLst/>
              <a:cxnLst>
                <a:cxn ang="0">
                  <a:pos x="120" y="7"/>
                </a:cxn>
                <a:cxn ang="0">
                  <a:pos x="118" y="0"/>
                </a:cxn>
                <a:cxn ang="0">
                  <a:pos x="0" y="50"/>
                </a:cxn>
                <a:cxn ang="0">
                  <a:pos x="2" y="57"/>
                </a:cxn>
                <a:cxn ang="0">
                  <a:pos x="120" y="7"/>
                </a:cxn>
              </a:cxnLst>
              <a:rect l="txL" t="txT" r="txR" b="txB"/>
              <a:pathLst>
                <a:path w="121" h="58">
                  <a:moveTo>
                    <a:pt x="120" y="7"/>
                  </a:moveTo>
                  <a:lnTo>
                    <a:pt x="118" y="0"/>
                  </a:lnTo>
                  <a:lnTo>
                    <a:pt x="0" y="50"/>
                  </a:lnTo>
                  <a:lnTo>
                    <a:pt x="2" y="57"/>
                  </a:lnTo>
                  <a:lnTo>
                    <a:pt x="120" y="7"/>
                  </a:lnTo>
                </a:path>
              </a:pathLst>
            </a:custGeom>
            <a:solidFill>
              <a:srgbClr val="FFFFFF">
                <a:alpha val="100000"/>
              </a:srgbClr>
            </a:solidFill>
            <a:ln w="9525">
              <a:noFill/>
            </a:ln>
          </p:spPr>
          <p:txBody>
            <a:bodyPr/>
            <a:p>
              <a:endParaRPr lang="en-US"/>
            </a:p>
          </p:txBody>
        </p:sp>
        <p:sp>
          <p:nvSpPr>
            <p:cNvPr id="15376" name="Freeform 16"/>
            <p:cNvSpPr/>
            <p:nvPr/>
          </p:nvSpPr>
          <p:spPr>
            <a:xfrm>
              <a:off x="111" y="5313"/>
              <a:ext cx="123" cy="59"/>
            </a:xfrm>
            <a:custGeom>
              <a:avLst/>
              <a:gdLst>
                <a:gd name="txL" fmla="*/ 0 w 123"/>
                <a:gd name="txT" fmla="*/ 0 h 59"/>
                <a:gd name="txR" fmla="*/ 123 w 123"/>
                <a:gd name="txB" fmla="*/ 59 h 59"/>
              </a:gdLst>
              <a:ahLst/>
              <a:cxnLst>
                <a:cxn ang="0">
                  <a:pos x="122" y="7"/>
                </a:cxn>
                <a:cxn ang="0">
                  <a:pos x="119" y="0"/>
                </a:cxn>
                <a:cxn ang="0">
                  <a:pos x="0" y="51"/>
                </a:cxn>
                <a:cxn ang="0">
                  <a:pos x="2" y="58"/>
                </a:cxn>
                <a:cxn ang="0">
                  <a:pos x="122" y="7"/>
                </a:cxn>
              </a:cxnLst>
              <a:rect l="txL" t="txT" r="txR" b="txB"/>
              <a:pathLst>
                <a:path w="123" h="59">
                  <a:moveTo>
                    <a:pt x="122" y="7"/>
                  </a:moveTo>
                  <a:lnTo>
                    <a:pt x="119" y="0"/>
                  </a:lnTo>
                  <a:lnTo>
                    <a:pt x="0" y="51"/>
                  </a:lnTo>
                  <a:lnTo>
                    <a:pt x="2" y="58"/>
                  </a:lnTo>
                  <a:lnTo>
                    <a:pt x="122" y="7"/>
                  </a:lnTo>
                </a:path>
              </a:pathLst>
            </a:custGeom>
            <a:solidFill>
              <a:srgbClr val="FFFFFF">
                <a:alpha val="100000"/>
              </a:srgbClr>
            </a:solidFill>
            <a:ln w="9525">
              <a:noFill/>
            </a:ln>
          </p:spPr>
          <p:txBody>
            <a:bodyPr/>
            <a:p>
              <a:endParaRPr lang="en-US"/>
            </a:p>
          </p:txBody>
        </p:sp>
        <p:sp>
          <p:nvSpPr>
            <p:cNvPr id="15377" name="Freeform 17"/>
            <p:cNvSpPr/>
            <p:nvPr/>
          </p:nvSpPr>
          <p:spPr>
            <a:xfrm>
              <a:off x="238" y="5327"/>
              <a:ext cx="55" cy="104"/>
            </a:xfrm>
            <a:custGeom>
              <a:avLst/>
              <a:gdLst>
                <a:gd name="txL" fmla="*/ 0 w 55"/>
                <a:gd name="txT" fmla="*/ 0 h 104"/>
                <a:gd name="txR" fmla="*/ 55 w 55"/>
                <a:gd name="txB" fmla="*/ 104 h 104"/>
              </a:gdLst>
              <a:ahLst/>
              <a:cxnLst>
                <a:cxn ang="0">
                  <a:pos x="46" y="103"/>
                </a:cxn>
                <a:cxn ang="0">
                  <a:pos x="54" y="100"/>
                </a:cxn>
                <a:cxn ang="0">
                  <a:pos x="7" y="0"/>
                </a:cxn>
                <a:cxn ang="0">
                  <a:pos x="0" y="2"/>
                </a:cxn>
                <a:cxn ang="0">
                  <a:pos x="46" y="103"/>
                </a:cxn>
              </a:cxnLst>
              <a:rect l="txL" t="txT" r="txR" b="txB"/>
              <a:pathLst>
                <a:path w="55" h="104">
                  <a:moveTo>
                    <a:pt x="46" y="103"/>
                  </a:moveTo>
                  <a:lnTo>
                    <a:pt x="54" y="100"/>
                  </a:lnTo>
                  <a:lnTo>
                    <a:pt x="7" y="0"/>
                  </a:lnTo>
                  <a:lnTo>
                    <a:pt x="0" y="2"/>
                  </a:lnTo>
                  <a:lnTo>
                    <a:pt x="46" y="103"/>
                  </a:lnTo>
                </a:path>
              </a:pathLst>
            </a:custGeom>
            <a:solidFill>
              <a:srgbClr val="FFFFFF">
                <a:alpha val="100000"/>
              </a:srgbClr>
            </a:solidFill>
            <a:ln w="9525">
              <a:noFill/>
            </a:ln>
          </p:spPr>
          <p:txBody>
            <a:bodyPr/>
            <a:p>
              <a:endParaRPr lang="en-US"/>
            </a:p>
          </p:txBody>
        </p:sp>
        <p:sp>
          <p:nvSpPr>
            <p:cNvPr id="15378" name="Freeform 18"/>
            <p:cNvSpPr/>
            <p:nvPr/>
          </p:nvSpPr>
          <p:spPr>
            <a:xfrm>
              <a:off x="129" y="5372"/>
              <a:ext cx="52" cy="107"/>
            </a:xfrm>
            <a:custGeom>
              <a:avLst/>
              <a:gdLst>
                <a:gd name="txL" fmla="*/ 0 w 52"/>
                <a:gd name="txT" fmla="*/ 0 h 107"/>
                <a:gd name="txR" fmla="*/ 52 w 52"/>
                <a:gd name="txB" fmla="*/ 107 h 107"/>
              </a:gdLst>
              <a:ahLst/>
              <a:cxnLst>
                <a:cxn ang="0">
                  <a:pos x="44" y="106"/>
                </a:cxn>
                <a:cxn ang="0">
                  <a:pos x="51" y="102"/>
                </a:cxn>
                <a:cxn ang="0">
                  <a:pos x="6" y="0"/>
                </a:cxn>
                <a:cxn ang="0">
                  <a:pos x="0" y="4"/>
                </a:cxn>
                <a:cxn ang="0">
                  <a:pos x="44" y="106"/>
                </a:cxn>
              </a:cxnLst>
              <a:rect l="txL" t="txT" r="txR" b="txB"/>
              <a:pathLst>
                <a:path w="52" h="107">
                  <a:moveTo>
                    <a:pt x="44" y="106"/>
                  </a:moveTo>
                  <a:lnTo>
                    <a:pt x="51" y="102"/>
                  </a:lnTo>
                  <a:lnTo>
                    <a:pt x="6" y="0"/>
                  </a:lnTo>
                  <a:lnTo>
                    <a:pt x="0" y="4"/>
                  </a:lnTo>
                  <a:lnTo>
                    <a:pt x="44" y="106"/>
                  </a:lnTo>
                </a:path>
              </a:pathLst>
            </a:custGeom>
            <a:solidFill>
              <a:srgbClr val="FFFFFF">
                <a:alpha val="100000"/>
              </a:srgbClr>
            </a:solidFill>
            <a:ln w="9525">
              <a:noFill/>
            </a:ln>
          </p:spPr>
          <p:txBody>
            <a:bodyPr/>
            <a:p>
              <a:endParaRPr lang="en-US"/>
            </a:p>
          </p:txBody>
        </p:sp>
        <p:sp>
          <p:nvSpPr>
            <p:cNvPr id="15379" name="Freeform 19"/>
            <p:cNvSpPr/>
            <p:nvPr/>
          </p:nvSpPr>
          <p:spPr>
            <a:xfrm>
              <a:off x="107" y="5363"/>
              <a:ext cx="58" cy="116"/>
            </a:xfrm>
            <a:custGeom>
              <a:avLst/>
              <a:gdLst>
                <a:gd name="txL" fmla="*/ 0 w 58"/>
                <a:gd name="txT" fmla="*/ 0 h 116"/>
                <a:gd name="txR" fmla="*/ 58 w 58"/>
                <a:gd name="txB" fmla="*/ 116 h 116"/>
              </a:gdLst>
              <a:ahLst/>
              <a:cxnLst>
                <a:cxn ang="0">
                  <a:pos x="50" y="115"/>
                </a:cxn>
                <a:cxn ang="0">
                  <a:pos x="57" y="112"/>
                </a:cxn>
                <a:cxn ang="0">
                  <a:pos x="5" y="0"/>
                </a:cxn>
                <a:cxn ang="0">
                  <a:pos x="0" y="2"/>
                </a:cxn>
                <a:cxn ang="0">
                  <a:pos x="50" y="115"/>
                </a:cxn>
              </a:cxnLst>
              <a:rect l="txL" t="txT" r="txR" b="txB"/>
              <a:pathLst>
                <a:path w="58" h="116">
                  <a:moveTo>
                    <a:pt x="50" y="115"/>
                  </a:moveTo>
                  <a:lnTo>
                    <a:pt x="57" y="112"/>
                  </a:lnTo>
                  <a:lnTo>
                    <a:pt x="5" y="0"/>
                  </a:lnTo>
                  <a:lnTo>
                    <a:pt x="0" y="2"/>
                  </a:lnTo>
                  <a:lnTo>
                    <a:pt x="50" y="115"/>
                  </a:lnTo>
                </a:path>
              </a:pathLst>
            </a:custGeom>
            <a:solidFill>
              <a:srgbClr val="FFFFFF">
                <a:alpha val="100000"/>
              </a:srgbClr>
            </a:solidFill>
            <a:ln w="9525">
              <a:noFill/>
            </a:ln>
          </p:spPr>
          <p:txBody>
            <a:bodyPr/>
            <a:p>
              <a:endParaRPr lang="en-US"/>
            </a:p>
          </p:txBody>
        </p:sp>
        <p:sp>
          <p:nvSpPr>
            <p:cNvPr id="15380" name="Freeform 20"/>
            <p:cNvSpPr/>
            <p:nvPr/>
          </p:nvSpPr>
          <p:spPr>
            <a:xfrm>
              <a:off x="110" y="5363"/>
              <a:ext cx="28" cy="19"/>
            </a:xfrm>
            <a:custGeom>
              <a:avLst/>
              <a:gdLst>
                <a:gd name="txL" fmla="*/ 0 w 28"/>
                <a:gd name="txT" fmla="*/ 0 h 19"/>
                <a:gd name="txR" fmla="*/ 28 w 28"/>
                <a:gd name="txB" fmla="*/ 19 h 19"/>
              </a:gdLst>
              <a:ahLst/>
              <a:cxnLst>
                <a:cxn ang="0">
                  <a:pos x="23" y="18"/>
                </a:cxn>
                <a:cxn ang="0">
                  <a:pos x="27" y="11"/>
                </a:cxn>
                <a:cxn ang="0">
                  <a:pos x="4" y="0"/>
                </a:cxn>
                <a:cxn ang="0">
                  <a:pos x="0" y="7"/>
                </a:cxn>
                <a:cxn ang="0">
                  <a:pos x="23" y="18"/>
                </a:cxn>
              </a:cxnLst>
              <a:rect l="txL" t="txT" r="txR" b="txB"/>
              <a:pathLst>
                <a:path w="28" h="19">
                  <a:moveTo>
                    <a:pt x="23" y="18"/>
                  </a:moveTo>
                  <a:lnTo>
                    <a:pt x="27" y="11"/>
                  </a:lnTo>
                  <a:lnTo>
                    <a:pt x="4" y="0"/>
                  </a:lnTo>
                  <a:lnTo>
                    <a:pt x="0" y="7"/>
                  </a:lnTo>
                  <a:lnTo>
                    <a:pt x="23" y="18"/>
                  </a:lnTo>
                </a:path>
              </a:pathLst>
            </a:custGeom>
            <a:solidFill>
              <a:srgbClr val="FFFFFF">
                <a:alpha val="100000"/>
              </a:srgbClr>
            </a:solidFill>
            <a:ln w="9525">
              <a:noFill/>
            </a:ln>
          </p:spPr>
          <p:txBody>
            <a:bodyPr/>
            <a:p>
              <a:endParaRPr lang="en-US"/>
            </a:p>
          </p:txBody>
        </p:sp>
        <p:sp>
          <p:nvSpPr>
            <p:cNvPr id="15381" name="Freeform 21"/>
            <p:cNvSpPr/>
            <p:nvPr/>
          </p:nvSpPr>
          <p:spPr>
            <a:xfrm>
              <a:off x="217" y="5320"/>
              <a:ext cx="29" cy="19"/>
            </a:xfrm>
            <a:custGeom>
              <a:avLst/>
              <a:gdLst>
                <a:gd name="txL" fmla="*/ 0 w 29"/>
                <a:gd name="txT" fmla="*/ 0 h 19"/>
                <a:gd name="txR" fmla="*/ 29 w 29"/>
                <a:gd name="txB" fmla="*/ 19 h 19"/>
              </a:gdLst>
              <a:ahLst/>
              <a:cxnLst>
                <a:cxn ang="0">
                  <a:pos x="24" y="18"/>
                </a:cxn>
                <a:cxn ang="0">
                  <a:pos x="28" y="11"/>
                </a:cxn>
                <a:cxn ang="0">
                  <a:pos x="4" y="0"/>
                </a:cxn>
                <a:cxn ang="0">
                  <a:pos x="0" y="6"/>
                </a:cxn>
                <a:cxn ang="0">
                  <a:pos x="24" y="18"/>
                </a:cxn>
              </a:cxnLst>
              <a:rect l="txL" t="txT" r="txR" b="txB"/>
              <a:pathLst>
                <a:path w="29" h="19">
                  <a:moveTo>
                    <a:pt x="24" y="18"/>
                  </a:moveTo>
                  <a:lnTo>
                    <a:pt x="28" y="11"/>
                  </a:lnTo>
                  <a:lnTo>
                    <a:pt x="4" y="0"/>
                  </a:lnTo>
                  <a:lnTo>
                    <a:pt x="0" y="6"/>
                  </a:lnTo>
                  <a:lnTo>
                    <a:pt x="24" y="18"/>
                  </a:lnTo>
                </a:path>
              </a:pathLst>
            </a:custGeom>
            <a:solidFill>
              <a:srgbClr val="FFFFFF">
                <a:alpha val="100000"/>
              </a:srgbClr>
            </a:solidFill>
            <a:ln w="9525">
              <a:noFill/>
            </a:ln>
          </p:spPr>
          <p:txBody>
            <a:bodyPr/>
            <a:p>
              <a:endParaRPr 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body" idx="1"/>
          </p:nvPr>
        </p:nvSpPr>
        <p:spPr>
          <a:xfrm>
            <a:off x="412750" y="4852988"/>
            <a:ext cx="6029325" cy="3819525"/>
          </a:xfrm>
          <a:ln/>
        </p:spPr>
        <p:txBody>
          <a:bodyPr wrap="square" lIns="91664" tIns="45028" rIns="91664" bIns="45028" anchor="t" anchorCtr="0"/>
          <a:p>
            <a:pPr lvl="0" defTabSz="382905">
              <a:tabLst>
                <a:tab pos="227330" algn="l"/>
              </a:tabLst>
            </a:pPr>
            <a:r>
              <a:rPr lang="en-US" altLang="en-US" dirty="0"/>
              <a:t>Case Conversion Functions</a:t>
            </a:r>
            <a:endParaRPr lang="en-US" altLang="en-US" dirty="0"/>
          </a:p>
          <a:p>
            <a:pPr marL="114300" lvl="1" indent="0" defTabSz="382905">
              <a:tabLst>
                <a:tab pos="227330" algn="l"/>
              </a:tabLst>
            </a:pPr>
            <a:r>
              <a:rPr lang="en-US" altLang="en-US" dirty="0"/>
              <a:t>LOWER, UPPER, and INITCAP are the three case conversion functions.</a:t>
            </a:r>
            <a:endParaRPr lang="en-US" altLang="en-US" dirty="0"/>
          </a:p>
          <a:p>
            <a:pPr marL="440055" lvl="2" indent="-211455" defTabSz="382905">
              <a:tabLst>
                <a:tab pos="227330" algn="l"/>
              </a:tabLst>
            </a:pPr>
            <a:r>
              <a:rPr lang="en-US" altLang="en-US" dirty="0">
                <a:solidFill>
                  <a:srgbClr val="FC0128"/>
                </a:solidFill>
              </a:rPr>
              <a:t>LOWER</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Converts mixed case or uppercase character string to lowercase</a:t>
            </a:r>
            <a:endParaRPr lang="en-US" altLang="en-US" dirty="0"/>
          </a:p>
          <a:p>
            <a:pPr marL="440055" lvl="2" indent="-211455" defTabSz="382905">
              <a:tabLst>
                <a:tab pos="227330" algn="l"/>
              </a:tabLst>
            </a:pPr>
            <a:r>
              <a:rPr lang="en-US" altLang="en-US" dirty="0">
                <a:solidFill>
                  <a:srgbClr val="FC0128"/>
                </a:solidFill>
              </a:rPr>
              <a:t>UPPER</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Converts mixed case or lowercase character string to uppercase</a:t>
            </a:r>
            <a:endParaRPr lang="en-US" altLang="en-US" dirty="0"/>
          </a:p>
          <a:p>
            <a:pPr marL="440055" lvl="2" indent="-211455" defTabSz="382905">
              <a:tabLst>
                <a:tab pos="227330" algn="l"/>
              </a:tabLst>
            </a:pPr>
            <a:r>
              <a:rPr lang="en-US" altLang="en-US" dirty="0">
                <a:solidFill>
                  <a:srgbClr val="FC0128"/>
                </a:solidFill>
              </a:rPr>
              <a:t>INITCAP</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Converts first letter of each word to uppercase and remaining letters to lowercase</a:t>
            </a:r>
            <a:endParaRPr lang="en-US" altLang="en-US" dirty="0"/>
          </a:p>
          <a:p>
            <a:pPr marL="114300" lvl="1" indent="0" defTabSz="382905">
              <a:tabLst>
                <a:tab pos="227330" algn="l"/>
              </a:tabLst>
            </a:pPr>
            <a:endParaRPr lang="en-US" altLang="en-US" dirty="0"/>
          </a:p>
          <a:p>
            <a:pPr lvl="0" defTabSz="382905">
              <a:spcBef>
                <a:spcPct val="0"/>
              </a:spcBef>
              <a:tabLst>
                <a:tab pos="227330" algn="l"/>
              </a:tabLst>
            </a:pPr>
            <a:endParaRPr lang="en-US" altLang="en-US" dirty="0">
              <a:latin typeface="Courier New" panose="02070309020205020404" pitchFamily="49" charset="0"/>
            </a:endParaRPr>
          </a:p>
          <a:p>
            <a:pPr lvl="0" defTabSz="382905">
              <a:tabLst>
                <a:tab pos="227330" algn="l"/>
              </a:tabLst>
            </a:pPr>
            <a:endParaRPr lang="en-US" altLang="en-US" dirty="0"/>
          </a:p>
          <a:p>
            <a:pPr lvl="0" defTabSz="382905">
              <a:tabLst>
                <a:tab pos="227330" algn="l"/>
              </a:tabLst>
            </a:pPr>
            <a:endParaRPr lang="en-US" altLang="en-US" sz="500" dirty="0"/>
          </a:p>
          <a:p>
            <a:pPr lvl="0" defTabSz="382905">
              <a:spcBef>
                <a:spcPct val="65000"/>
              </a:spcBef>
              <a:tabLst>
                <a:tab pos="227330" algn="l"/>
              </a:tabLst>
            </a:pPr>
            <a:r>
              <a:rPr lang="en-US" altLang="en-US" dirty="0"/>
              <a:t>    	</a:t>
            </a:r>
            <a:r>
              <a:rPr lang="en-US" altLang="en-US" b="1" dirty="0">
                <a:latin typeface="Courier New" panose="02070309020205020404" pitchFamily="49" charset="0"/>
              </a:rPr>
              <a:t>EMPLOYEE DETAILS</a:t>
            </a:r>
            <a:endParaRPr lang="en-US" altLang="en-US" b="1" dirty="0">
              <a:latin typeface="Courier New" panose="02070309020205020404" pitchFamily="49" charset="0"/>
            </a:endParaRPr>
          </a:p>
          <a:p>
            <a:pPr lvl="0" defTabSz="382905">
              <a:spcBef>
                <a:spcPct val="0"/>
              </a:spcBef>
              <a:tabLst>
                <a:tab pos="227330" algn="l"/>
              </a:tabLst>
            </a:pPr>
            <a:r>
              <a:rPr lang="en-US" altLang="en-US" b="1" dirty="0">
                <a:latin typeface="Courier New" panose="02070309020205020404" pitchFamily="49" charset="0"/>
              </a:rPr>
              <a:t>  	-----------------------------------------</a:t>
            </a:r>
            <a:endParaRPr lang="en-US" altLang="en-US" b="1" dirty="0">
              <a:latin typeface="Courier New" panose="02070309020205020404" pitchFamily="49" charset="0"/>
            </a:endParaRPr>
          </a:p>
          <a:p>
            <a:pPr lvl="0" defTabSz="382905">
              <a:spcBef>
                <a:spcPct val="0"/>
              </a:spcBef>
              <a:tabLst>
                <a:tab pos="227330" algn="l"/>
              </a:tabLst>
            </a:pPr>
            <a:r>
              <a:rPr lang="en-US" altLang="en-US" b="1" dirty="0">
                <a:latin typeface="Courier New" panose="02070309020205020404" pitchFamily="49" charset="0"/>
              </a:rPr>
              <a:t>  	The job title for King is president</a:t>
            </a:r>
            <a:endParaRPr lang="en-US" altLang="en-US" b="1" dirty="0">
              <a:latin typeface="Courier New" panose="02070309020205020404" pitchFamily="49" charset="0"/>
            </a:endParaRPr>
          </a:p>
          <a:p>
            <a:pPr lvl="0" defTabSz="382905">
              <a:spcBef>
                <a:spcPct val="0"/>
              </a:spcBef>
              <a:tabLst>
                <a:tab pos="227330" algn="l"/>
              </a:tabLst>
            </a:pPr>
            <a:r>
              <a:rPr lang="en-US" altLang="en-US" b="1" dirty="0">
                <a:latin typeface="Courier New" panose="02070309020205020404" pitchFamily="49" charset="0"/>
              </a:rPr>
              <a:t>  	The job title for Blake is manager</a:t>
            </a:r>
            <a:endParaRPr lang="en-US" altLang="en-US" b="1" dirty="0">
              <a:latin typeface="Courier New" panose="02070309020205020404" pitchFamily="49" charset="0"/>
            </a:endParaRPr>
          </a:p>
          <a:p>
            <a:pPr lvl="0" defTabSz="382905">
              <a:spcBef>
                <a:spcPct val="0"/>
              </a:spcBef>
              <a:tabLst>
                <a:tab pos="227330" algn="l"/>
              </a:tabLst>
            </a:pPr>
            <a:r>
              <a:rPr lang="en-US" altLang="en-US" b="1" dirty="0">
                <a:latin typeface="Courier New" panose="02070309020205020404" pitchFamily="49" charset="0"/>
              </a:rPr>
              <a:t>  	The job title for Clark is manager</a:t>
            </a:r>
            <a:endParaRPr lang="en-US" altLang="en-US" b="1" dirty="0">
              <a:latin typeface="Courier New" panose="02070309020205020404" pitchFamily="49" charset="0"/>
            </a:endParaRPr>
          </a:p>
          <a:p>
            <a:pPr lvl="0" defTabSz="382905">
              <a:spcBef>
                <a:spcPct val="0"/>
              </a:spcBef>
              <a:tabLst>
                <a:tab pos="227330" algn="l"/>
              </a:tabLst>
            </a:pPr>
            <a:r>
              <a:rPr lang="en-US" altLang="en-US" b="1" dirty="0">
                <a:latin typeface="Courier New" panose="02070309020205020404" pitchFamily="49" charset="0"/>
              </a:rPr>
              <a:t>  	...</a:t>
            </a:r>
            <a:endParaRPr lang="en-US" altLang="en-US" b="1" dirty="0">
              <a:latin typeface="Courier New" panose="02070309020205020404" pitchFamily="49" charset="0"/>
            </a:endParaRPr>
          </a:p>
          <a:p>
            <a:pPr lvl="0" defTabSz="382905">
              <a:spcBef>
                <a:spcPct val="0"/>
              </a:spcBef>
              <a:tabLst>
                <a:tab pos="227330" algn="l"/>
              </a:tabLst>
            </a:pPr>
            <a:r>
              <a:rPr lang="en-US" altLang="en-US" b="1" dirty="0">
                <a:latin typeface="Courier New" panose="02070309020205020404" pitchFamily="49" charset="0"/>
              </a:rPr>
              <a:t>  	14 rows selected.</a:t>
            </a:r>
            <a:endParaRPr lang="en-US" altLang="en-US" b="1" dirty="0">
              <a:latin typeface="Courier New" panose="02070309020205020404" pitchFamily="49" charset="0"/>
            </a:endParaRPr>
          </a:p>
        </p:txBody>
      </p:sp>
      <p:sp>
        <p:nvSpPr>
          <p:cNvPr id="17411" name="Rectangle 3"/>
          <p:cNvSpPr>
            <a:spLocks noGrp="1" noRot="1" noTextEdit="1"/>
          </p:cNvSpPr>
          <p:nvPr>
            <p:ph type="sldImg"/>
          </p:nvPr>
        </p:nvSpPr>
        <p:spPr>
          <a:xfrm>
            <a:off x="441325" y="165100"/>
            <a:ext cx="5970588" cy="4478338"/>
          </a:xfrm>
          <a:ln w="12700">
            <a:solidFill>
              <a:schemeClr val="tx1">
                <a:alpha val="100000"/>
              </a:schemeClr>
            </a:solidFill>
          </a:ln>
        </p:spPr>
      </p:sp>
      <p:sp>
        <p:nvSpPr>
          <p:cNvPr id="17412" name="Rectangle 4"/>
          <p:cNvSpPr/>
          <p:nvPr/>
        </p:nvSpPr>
        <p:spPr>
          <a:xfrm>
            <a:off x="628650" y="6767513"/>
            <a:ext cx="5675313" cy="1236662"/>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grpSp>
        <p:nvGrpSpPr>
          <p:cNvPr id="17413" name="Group 5"/>
          <p:cNvGrpSpPr/>
          <p:nvPr/>
        </p:nvGrpSpPr>
        <p:grpSpPr>
          <a:xfrm>
            <a:off x="623888" y="6005513"/>
            <a:ext cx="5716587" cy="668337"/>
            <a:chOff x="391" y="3715"/>
            <a:chExt cx="3580" cy="413"/>
          </a:xfrm>
        </p:grpSpPr>
        <p:sp>
          <p:nvSpPr>
            <p:cNvPr id="17414" name="Rectangle 6"/>
            <p:cNvSpPr/>
            <p:nvPr/>
          </p:nvSpPr>
          <p:spPr>
            <a:xfrm>
              <a:off x="391" y="3715"/>
              <a:ext cx="3550" cy="413"/>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17415" name="Rectangle 7"/>
            <p:cNvSpPr/>
            <p:nvPr/>
          </p:nvSpPr>
          <p:spPr>
            <a:xfrm>
              <a:off x="410" y="3738"/>
              <a:ext cx="3561" cy="376"/>
            </a:xfrm>
            <a:prstGeom prst="rect">
              <a:avLst/>
            </a:prstGeom>
            <a:noFill/>
            <a:ln w="9525">
              <a:noFill/>
            </a:ln>
          </p:spPr>
          <p:txBody>
            <a:bodyPr lIns="93272" tIns="46636" rIns="93272" bIns="46636">
              <a:spAutoFit/>
            </a:bodyPr>
            <a:p>
              <a:pPr lvl="0" defTabSz="881380">
                <a:spcBef>
                  <a:spcPct val="0"/>
                </a:spcBef>
                <a:tabLst>
                  <a:tab pos="462280" algn="l"/>
                </a:tabLst>
              </a:pPr>
              <a:r>
                <a:rPr lang="en-US" altLang="en-US" sz="1100" b="1" dirty="0">
                  <a:solidFill>
                    <a:srgbClr val="000000"/>
                  </a:solidFill>
                  <a:latin typeface="Courier New" panose="02070309020205020404" pitchFamily="49" charset="0"/>
                </a:rPr>
                <a:t>SQL&gt;	SELECT	'The job title for '||INITCAP(ename)||' is '</a:t>
              </a:r>
              <a:endParaRPr lang="en-US" altLang="en-US" sz="1100" b="1" dirty="0">
                <a:solidFill>
                  <a:srgbClr val="000000"/>
                </a:solidFill>
                <a:latin typeface="Courier New" panose="02070309020205020404" pitchFamily="49" charset="0"/>
              </a:endParaRPr>
            </a:p>
            <a:p>
              <a:pPr lvl="0" defTabSz="881380">
                <a:spcBef>
                  <a:spcPct val="0"/>
                </a:spcBef>
                <a:tabLst>
                  <a:tab pos="462280" algn="l"/>
                </a:tabLst>
              </a:pPr>
              <a:r>
                <a:rPr lang="en-US" altLang="en-US" sz="1100" b="1" dirty="0">
                  <a:solidFill>
                    <a:srgbClr val="000000"/>
                  </a:solidFill>
                  <a:latin typeface="Courier New" panose="02070309020205020404" pitchFamily="49" charset="0"/>
                </a:rPr>
                <a:t>  2 			||LOWER(job) AS "EMPLOYEE DETAILS"</a:t>
              </a:r>
              <a:endParaRPr lang="en-US" altLang="en-US" sz="1100" b="1" dirty="0">
                <a:solidFill>
                  <a:srgbClr val="000000"/>
                </a:solidFill>
                <a:latin typeface="Courier New" panose="02070309020205020404" pitchFamily="49" charset="0"/>
              </a:endParaRPr>
            </a:p>
            <a:p>
              <a:pPr lvl="0" defTabSz="881380">
                <a:spcBef>
                  <a:spcPct val="0"/>
                </a:spcBef>
                <a:tabLst>
                  <a:tab pos="462280" algn="l"/>
                </a:tabLst>
              </a:pPr>
              <a:r>
                <a:rPr lang="en-US" altLang="en-US" sz="1100" b="1" dirty="0">
                  <a:solidFill>
                    <a:srgbClr val="000000"/>
                  </a:solidFill>
                  <a:latin typeface="Courier New" panose="02070309020205020404" pitchFamily="49" charset="0"/>
                </a:rPr>
                <a:t>  3	FROM	emp;</a:t>
              </a:r>
              <a:endParaRPr lang="en-US" altLang="en-US" sz="1100" b="1" dirty="0">
                <a:solidFill>
                  <a:srgbClr val="000000"/>
                </a:solidFill>
                <a:latin typeface="Courier New" panose="02070309020205020404" pitchFamily="49" charset="0"/>
              </a:endParaRPr>
            </a:p>
          </p:txBody>
        </p:sp>
      </p:gr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p:nvPr/>
        </p:nvSpPr>
        <p:spPr>
          <a:xfrm>
            <a:off x="3883025" y="0"/>
            <a:ext cx="2976563" cy="468313"/>
          </a:xfrm>
          <a:prstGeom prst="rect">
            <a:avLst/>
          </a:prstGeom>
          <a:noFill/>
          <a:ln w="9525">
            <a:noFill/>
          </a:ln>
        </p:spPr>
        <p:txBody>
          <a:bodyPr wrap="none" anchor="ctr" anchorCtr="0"/>
          <a:p>
            <a:pPr lvl="0" eaLnBrk="1" hangingPunct="1">
              <a:spcBef>
                <a:spcPct val="0"/>
              </a:spcBef>
            </a:pPr>
            <a:endParaRPr lang="en-US" altLang="en-US" sz="2400" dirty="0"/>
          </a:p>
        </p:txBody>
      </p:sp>
      <p:sp>
        <p:nvSpPr>
          <p:cNvPr id="19459" name="Rectangle 3"/>
          <p:cNvSpPr/>
          <p:nvPr/>
        </p:nvSpPr>
        <p:spPr>
          <a:xfrm>
            <a:off x="-3175" y="0"/>
            <a:ext cx="2973388" cy="468313"/>
          </a:xfrm>
          <a:prstGeom prst="rect">
            <a:avLst/>
          </a:prstGeom>
          <a:noFill/>
          <a:ln w="9525">
            <a:noFill/>
          </a:ln>
        </p:spPr>
        <p:txBody>
          <a:bodyPr wrap="none" anchor="ctr" anchorCtr="0"/>
          <a:p>
            <a:pPr lvl="0" eaLnBrk="1" hangingPunct="1">
              <a:spcBef>
                <a:spcPct val="0"/>
              </a:spcBef>
            </a:pPr>
            <a:endParaRPr lang="en-US" altLang="en-US" sz="2400" dirty="0"/>
          </a:p>
        </p:txBody>
      </p:sp>
      <p:sp>
        <p:nvSpPr>
          <p:cNvPr id="19460" name="Rectangle 4"/>
          <p:cNvSpPr>
            <a:spLocks noGrp="1"/>
          </p:cNvSpPr>
          <p:nvPr>
            <p:ph type="body" idx="1"/>
          </p:nvPr>
        </p:nvSpPr>
        <p:spPr>
          <a:xfrm>
            <a:off x="412750" y="4852988"/>
            <a:ext cx="6029325" cy="3819525"/>
          </a:xfrm>
          <a:ln/>
        </p:spPr>
        <p:txBody>
          <a:bodyPr wrap="square" lIns="91664" tIns="45028" rIns="91664" bIns="45028" anchor="t" anchorCtr="0"/>
          <a:p>
            <a:pPr lvl="0" defTabSz="382905"/>
            <a:r>
              <a:rPr lang="en-US" altLang="en-US" dirty="0"/>
              <a:t>Case Conversion Functions (continued)</a:t>
            </a:r>
            <a:endParaRPr lang="en-US" altLang="en-US" dirty="0"/>
          </a:p>
          <a:p>
            <a:pPr marL="114300" lvl="1" indent="0" defTabSz="382905"/>
            <a:r>
              <a:rPr lang="en-US" altLang="en-US" dirty="0"/>
              <a:t>The slide example displays the employee number, name, and department number of employee BLAKE. </a:t>
            </a:r>
            <a:endParaRPr lang="en-US" altLang="en-US" dirty="0"/>
          </a:p>
          <a:p>
            <a:pPr marL="114300" lvl="1" indent="0" defTabSz="382905"/>
            <a:r>
              <a:rPr lang="en-US" altLang="en-US" dirty="0"/>
              <a:t>The WHERE clause of the first SQL statement specifies the employee name as </a:t>
            </a:r>
            <a:r>
              <a:rPr lang="en-US" altLang="en-US" dirty="0">
                <a:latin typeface="Courier New" panose="02070309020205020404" pitchFamily="49" charset="0"/>
              </a:rPr>
              <a:t>'</a:t>
            </a:r>
            <a:r>
              <a:rPr lang="en-US" altLang="en-US" dirty="0"/>
              <a:t>blake.</a:t>
            </a:r>
            <a:r>
              <a:rPr lang="en-US" altLang="en-US" dirty="0">
                <a:latin typeface="Courier New" panose="02070309020205020404" pitchFamily="49" charset="0"/>
              </a:rPr>
              <a:t>'</a:t>
            </a:r>
            <a:r>
              <a:rPr lang="en-US" altLang="en-US" dirty="0"/>
              <a:t> Since all the data in the EMP table is stored in uppercase, the name </a:t>
            </a:r>
            <a:r>
              <a:rPr lang="en-US" altLang="en-US" dirty="0">
                <a:latin typeface="Courier New" panose="02070309020205020404" pitchFamily="49" charset="0"/>
              </a:rPr>
              <a:t>'</a:t>
            </a:r>
            <a:r>
              <a:rPr lang="en-US" altLang="en-US" dirty="0"/>
              <a:t>blake</a:t>
            </a:r>
            <a:r>
              <a:rPr lang="en-US" altLang="en-US" dirty="0">
                <a:latin typeface="Courier New" panose="02070309020205020404" pitchFamily="49" charset="0"/>
              </a:rPr>
              <a:t>'</a:t>
            </a:r>
            <a:r>
              <a:rPr lang="en-US" altLang="en-US" dirty="0"/>
              <a:t> does not find a match in the EMP table and as a result no rows are selected.</a:t>
            </a:r>
            <a:endParaRPr lang="en-US" altLang="en-US" dirty="0"/>
          </a:p>
          <a:p>
            <a:pPr marL="114300" lvl="1" indent="0" defTabSz="382905"/>
            <a:r>
              <a:rPr lang="en-US" altLang="en-US" dirty="0"/>
              <a:t>The WHERE clause of the second SQL statement specifies that the employee name in the EMP table be converted to lowercase and then be compared to </a:t>
            </a:r>
            <a:r>
              <a:rPr lang="en-US" altLang="en-US" dirty="0">
                <a:latin typeface="Courier New" panose="02070309020205020404" pitchFamily="49" charset="0"/>
              </a:rPr>
              <a:t>'</a:t>
            </a:r>
            <a:r>
              <a:rPr lang="en-US" altLang="en-US" dirty="0"/>
              <a:t>blake.</a:t>
            </a:r>
            <a:r>
              <a:rPr lang="en-US" altLang="en-US" dirty="0">
                <a:latin typeface="Courier New" panose="02070309020205020404" pitchFamily="49" charset="0"/>
              </a:rPr>
              <a:t>'</a:t>
            </a:r>
            <a:r>
              <a:rPr lang="en-US" altLang="en-US" dirty="0"/>
              <a:t> Since both the names are in lowercase now, a match is found and one row is selected. The WHERE clause can be rewritten in the following manner to produce the same result: </a:t>
            </a:r>
            <a:endParaRPr lang="en-US" altLang="en-US" dirty="0"/>
          </a:p>
          <a:p>
            <a:pPr marL="114300" lvl="1" indent="0" defTabSz="382905"/>
            <a:endParaRPr lang="en-US" altLang="en-US" dirty="0"/>
          </a:p>
          <a:p>
            <a:pPr marL="114300" lvl="1" indent="0" defTabSz="382905"/>
            <a:endParaRPr lang="en-US" altLang="en-US" dirty="0"/>
          </a:p>
          <a:p>
            <a:pPr marL="114300" lvl="1" indent="0" defTabSz="382905"/>
            <a:r>
              <a:rPr lang="en-US" altLang="en-US" dirty="0"/>
              <a:t>The name in the output appears as it was stored in the database. To display the name with the first letter capitalized, use the INITCAP function in the SELECT statement.</a:t>
            </a:r>
            <a:endParaRPr lang="en-US" altLang="en-US" dirty="0"/>
          </a:p>
          <a:p>
            <a:pPr lvl="0" defTabSz="382905"/>
            <a:endParaRPr lang="en-US" altLang="en-US" b="1" dirty="0">
              <a:latin typeface="Times New Roman" panose="02020603050405020304" pitchFamily="18" charset="0"/>
            </a:endParaRPr>
          </a:p>
        </p:txBody>
      </p:sp>
      <p:sp>
        <p:nvSpPr>
          <p:cNvPr id="19461" name="Rectangle 5"/>
          <p:cNvSpPr>
            <a:spLocks noGrp="1" noRot="1" noTextEdit="1"/>
          </p:cNvSpPr>
          <p:nvPr>
            <p:ph type="sldImg"/>
          </p:nvPr>
        </p:nvSpPr>
        <p:spPr>
          <a:xfrm>
            <a:off x="441325" y="165100"/>
            <a:ext cx="5970588" cy="4478338"/>
          </a:xfrm>
          <a:ln w="12700">
            <a:solidFill>
              <a:schemeClr val="tx1">
                <a:alpha val="100000"/>
              </a:schemeClr>
            </a:solidFill>
          </a:ln>
        </p:spPr>
      </p:sp>
      <p:sp>
        <p:nvSpPr>
          <p:cNvPr id="19462" name="Rectangle 6"/>
          <p:cNvSpPr/>
          <p:nvPr/>
        </p:nvSpPr>
        <p:spPr>
          <a:xfrm>
            <a:off x="600075" y="6858000"/>
            <a:ext cx="5667375" cy="331788"/>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19463" name="Rectangle 7"/>
          <p:cNvSpPr/>
          <p:nvPr/>
        </p:nvSpPr>
        <p:spPr>
          <a:xfrm>
            <a:off x="627063" y="6899275"/>
            <a:ext cx="2212975" cy="258763"/>
          </a:xfrm>
          <a:prstGeom prst="rect">
            <a:avLst/>
          </a:prstGeom>
          <a:noFill/>
          <a:ln w="9525">
            <a:noFill/>
          </a:ln>
        </p:spPr>
        <p:txBody>
          <a:bodyPr wrap="none" lIns="90056" tIns="43420" rIns="90056" bIns="43420">
            <a:spAutoFit/>
          </a:bodyPr>
          <a:p>
            <a:pPr lvl="0" defTabSz="387350">
              <a:spcBef>
                <a:spcPct val="0"/>
              </a:spcBef>
            </a:pPr>
            <a:r>
              <a:rPr lang="en-US" altLang="en-US" sz="1100" b="1" dirty="0">
                <a:latin typeface="Courier New" panose="02070309020205020404" pitchFamily="49" charset="0"/>
              </a:rPr>
              <a:t>… WHERE	ename = 'BLAKE'</a:t>
            </a:r>
            <a:endParaRPr lang="en-US" altLang="en-US" sz="1100" b="1" dirty="0">
              <a:latin typeface="Courier New" panose="02070309020205020404" pitchFamily="49" charset="0"/>
            </a:endParaRPr>
          </a:p>
        </p:txBody>
      </p:sp>
      <p:grpSp>
        <p:nvGrpSpPr>
          <p:cNvPr id="19464" name="Group 8"/>
          <p:cNvGrpSpPr/>
          <p:nvPr/>
        </p:nvGrpSpPr>
        <p:grpSpPr>
          <a:xfrm>
            <a:off x="601663" y="7694613"/>
            <a:ext cx="5667375" cy="628650"/>
            <a:chOff x="377" y="4759"/>
            <a:chExt cx="3549" cy="389"/>
          </a:xfrm>
        </p:grpSpPr>
        <p:sp>
          <p:nvSpPr>
            <p:cNvPr id="19465" name="Rectangle 9"/>
            <p:cNvSpPr/>
            <p:nvPr/>
          </p:nvSpPr>
          <p:spPr>
            <a:xfrm>
              <a:off x="377" y="4759"/>
              <a:ext cx="3549" cy="373"/>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19466" name="Rectangle 10"/>
            <p:cNvSpPr/>
            <p:nvPr/>
          </p:nvSpPr>
          <p:spPr>
            <a:xfrm>
              <a:off x="407" y="4774"/>
              <a:ext cx="2405" cy="374"/>
            </a:xfrm>
            <a:prstGeom prst="rect">
              <a:avLst/>
            </a:prstGeom>
            <a:noFill/>
            <a:ln w="9525">
              <a:noFill/>
            </a:ln>
          </p:spPr>
          <p:txBody>
            <a:bodyPr wrap="none" lIns="91664" tIns="45028" rIns="91664" bIns="45028">
              <a:spAutoFit/>
            </a:bodyPr>
            <a:p>
              <a:pPr lvl="0" defTabSz="881380">
                <a:spcBef>
                  <a:spcPct val="0"/>
                </a:spcBef>
                <a:tabLst>
                  <a:tab pos="1222375" algn="l"/>
                </a:tabLst>
              </a:pPr>
              <a:r>
                <a:rPr lang="en-US" altLang="en-US" sz="1100" b="1" dirty="0">
                  <a:solidFill>
                    <a:srgbClr val="000000"/>
                  </a:solidFill>
                  <a:latin typeface="Courier New" panose="02070309020205020404" pitchFamily="49" charset="0"/>
                </a:rPr>
                <a:t>SQL&gt; SELECT   	empno, INITCAP(ename), deptno</a:t>
              </a:r>
              <a:endParaRPr lang="en-US" altLang="en-US" sz="1100" b="1" dirty="0">
                <a:solidFill>
                  <a:srgbClr val="000000"/>
                </a:solidFill>
                <a:latin typeface="Courier New" panose="02070309020205020404" pitchFamily="49" charset="0"/>
              </a:endParaRPr>
            </a:p>
            <a:p>
              <a:pPr lvl="0" defTabSz="881380">
                <a:spcBef>
                  <a:spcPct val="0"/>
                </a:spcBef>
                <a:tabLst>
                  <a:tab pos="1222375" algn="l"/>
                </a:tabLst>
              </a:pPr>
              <a:r>
                <a:rPr lang="en-US" altLang="en-US" sz="1100" b="1" dirty="0">
                  <a:solidFill>
                    <a:srgbClr val="000000"/>
                  </a:solidFill>
                  <a:latin typeface="Courier New" panose="02070309020205020404" pitchFamily="49" charset="0"/>
                </a:rPr>
                <a:t>  2  FROM	emp</a:t>
              </a:r>
              <a:endParaRPr lang="en-US" altLang="en-US" sz="1100" b="1" dirty="0">
                <a:solidFill>
                  <a:srgbClr val="000000"/>
                </a:solidFill>
                <a:latin typeface="Courier New" panose="02070309020205020404" pitchFamily="49" charset="0"/>
              </a:endParaRPr>
            </a:p>
            <a:p>
              <a:pPr lvl="0" defTabSz="881380">
                <a:spcBef>
                  <a:spcPct val="0"/>
                </a:spcBef>
                <a:tabLst>
                  <a:tab pos="1222375" algn="l"/>
                </a:tabLst>
              </a:pPr>
              <a:r>
                <a:rPr lang="en-US" altLang="en-US" sz="1100" b="1" dirty="0">
                  <a:solidFill>
                    <a:srgbClr val="000000"/>
                  </a:solidFill>
                  <a:latin typeface="Courier New" panose="02070309020205020404" pitchFamily="49" charset="0"/>
                </a:rPr>
                <a:t>  3  WHERE    	LOWER(ename) = </a:t>
              </a:r>
              <a:r>
                <a:rPr lang="en-US" altLang="en-US" sz="1100" b="1" dirty="0">
                  <a:latin typeface="Courier New" panose="02070309020205020404" pitchFamily="49" charset="0"/>
                </a:rPr>
                <a:t>'</a:t>
              </a:r>
              <a:r>
                <a:rPr lang="en-US" altLang="en-US" sz="1100" b="1" dirty="0">
                  <a:solidFill>
                    <a:srgbClr val="000000"/>
                  </a:solidFill>
                  <a:latin typeface="Courier New" panose="02070309020205020404" pitchFamily="49" charset="0"/>
                </a:rPr>
                <a:t>blake</a:t>
              </a:r>
              <a:r>
                <a:rPr lang="en-US" altLang="en-US" sz="1100" b="1" dirty="0">
                  <a:latin typeface="Courier New" panose="02070309020205020404" pitchFamily="49" charset="0"/>
                </a:rPr>
                <a:t>'</a:t>
              </a:r>
              <a:r>
                <a:rPr lang="en-US" altLang="en-US" sz="1100" b="1" dirty="0">
                  <a:solidFill>
                    <a:srgbClr val="000000"/>
                  </a:solidFill>
                  <a:latin typeface="Courier New" panose="02070309020205020404" pitchFamily="49" charset="0"/>
                </a:rPr>
                <a:t>;</a:t>
              </a:r>
              <a:endParaRPr lang="en-US" altLang="en-US" sz="1100" b="1" dirty="0">
                <a:solidFill>
                  <a:srgbClr val="000000"/>
                </a:solidFill>
                <a:latin typeface="Courier New" panose="02070309020205020404" pitchFamily="49" charset="0"/>
              </a:endParaRPr>
            </a:p>
          </p:txBody>
        </p:sp>
      </p:gr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body" idx="1"/>
          </p:nvPr>
        </p:nvSpPr>
        <p:spPr>
          <a:xfrm>
            <a:off x="412750" y="4852988"/>
            <a:ext cx="6029325" cy="3819525"/>
          </a:xfrm>
          <a:ln/>
        </p:spPr>
        <p:txBody>
          <a:bodyPr wrap="square" lIns="91664" tIns="45028" rIns="91664" bIns="45028" anchor="t" anchorCtr="0"/>
          <a:p>
            <a:pPr lvl="0" defTabSz="382905"/>
            <a:r>
              <a:rPr lang="en-US" altLang="en-US" dirty="0"/>
              <a:t>Character Manipulation Functions</a:t>
            </a:r>
            <a:endParaRPr lang="en-US" altLang="en-US" dirty="0"/>
          </a:p>
          <a:p>
            <a:pPr marL="114300" lvl="1" indent="0" defTabSz="382905"/>
            <a:r>
              <a:rPr lang="en-US" altLang="en-US" dirty="0"/>
              <a:t>CONCAT, SUBSTR, LENGTH, INSTR, and LPAD are the five character manipulation functions covered in this lesson.</a:t>
            </a:r>
            <a:endParaRPr lang="en-US" altLang="en-US" dirty="0"/>
          </a:p>
          <a:p>
            <a:pPr marL="440055" lvl="2" indent="-211455" defTabSz="382905"/>
            <a:r>
              <a:rPr lang="en-US" altLang="en-US" dirty="0">
                <a:solidFill>
                  <a:srgbClr val="FC0128"/>
                </a:solidFill>
              </a:rPr>
              <a:t>CONCAT</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Joins values together (You are limited to using two parameters with CONCAT.)</a:t>
            </a:r>
            <a:endParaRPr lang="en-US" altLang="en-US" dirty="0"/>
          </a:p>
          <a:p>
            <a:pPr marL="440055" lvl="2" indent="-211455" defTabSz="382905"/>
            <a:r>
              <a:rPr lang="en-US" altLang="en-US" dirty="0">
                <a:solidFill>
                  <a:srgbClr val="FC0128"/>
                </a:solidFill>
              </a:rPr>
              <a:t>SUBSTR</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Extracts a string of determined length</a:t>
            </a:r>
            <a:endParaRPr lang="en-US" altLang="en-US" dirty="0"/>
          </a:p>
          <a:p>
            <a:pPr marL="440055" lvl="2" indent="-211455" defTabSz="382905"/>
            <a:r>
              <a:rPr lang="en-US" altLang="en-US" dirty="0">
                <a:solidFill>
                  <a:srgbClr val="FC0128"/>
                </a:solidFill>
              </a:rPr>
              <a:t>LENGTH</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Shows the length of a string as a numeric value</a:t>
            </a:r>
            <a:endParaRPr lang="en-US" altLang="en-US" dirty="0"/>
          </a:p>
          <a:p>
            <a:pPr marL="440055" lvl="2" indent="-211455" defTabSz="382905"/>
            <a:r>
              <a:rPr lang="en-US" altLang="en-US" dirty="0">
                <a:solidFill>
                  <a:srgbClr val="FC0128"/>
                </a:solidFill>
              </a:rPr>
              <a:t>INSTR</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Finds numeric position of a named character</a:t>
            </a:r>
            <a:endParaRPr lang="en-US" altLang="en-US" dirty="0"/>
          </a:p>
          <a:p>
            <a:pPr marL="440055" lvl="2" indent="-211455" defTabSz="382905"/>
            <a:r>
              <a:rPr lang="en-US" altLang="en-US" dirty="0">
                <a:solidFill>
                  <a:srgbClr val="FC0128"/>
                </a:solidFill>
              </a:rPr>
              <a:t>LPAD</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Pads the character value right-justified</a:t>
            </a:r>
            <a:endParaRPr lang="en-US" altLang="en-US" dirty="0"/>
          </a:p>
          <a:p>
            <a:pPr marL="114300" lvl="1" indent="0" defTabSz="382905"/>
            <a:r>
              <a:rPr lang="en-US" altLang="en-US" b="1" dirty="0"/>
              <a:t>Note:</a:t>
            </a:r>
            <a:r>
              <a:rPr lang="en-US" altLang="en-US" dirty="0"/>
              <a:t> </a:t>
            </a:r>
            <a:r>
              <a:rPr lang="en-US" altLang="en-US" dirty="0">
                <a:solidFill>
                  <a:srgbClr val="FC0128"/>
                </a:solidFill>
              </a:rPr>
              <a:t>RPAD </a:t>
            </a:r>
            <a:r>
              <a:rPr lang="en-US" altLang="en-US" dirty="0"/>
              <a:t>character manipulation function pads the character value left-justified</a:t>
            </a:r>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lvl="0" defTabSz="382905"/>
            <a:r>
              <a:rPr lang="en-US" altLang="en-US" dirty="0">
                <a:solidFill>
                  <a:schemeClr val="accent2"/>
                </a:solidFill>
              </a:rPr>
              <a:t>Class Management Note</a:t>
            </a:r>
            <a:endParaRPr lang="en-US" altLang="en-US" dirty="0">
              <a:solidFill>
                <a:schemeClr val="accent2"/>
              </a:solidFill>
            </a:endParaRPr>
          </a:p>
          <a:p>
            <a:pPr marL="114300" lvl="1" indent="0" defTabSz="382905"/>
            <a:r>
              <a:rPr lang="en-US" altLang="en-US" dirty="0">
                <a:solidFill>
                  <a:schemeClr val="accent2"/>
                </a:solidFill>
              </a:rPr>
              <a:t>Be sure to point out RPAD to the students, as this function will needed in a practice exercise.</a:t>
            </a:r>
            <a:endParaRPr lang="en-US" altLang="en-US" dirty="0">
              <a:solidFill>
                <a:schemeClr val="accent2"/>
              </a:solidFill>
            </a:endParaRPr>
          </a:p>
          <a:p>
            <a:pPr marL="114300" lvl="1" indent="0" defTabSz="382905"/>
            <a:r>
              <a:rPr lang="en-US" altLang="en-US" dirty="0">
                <a:solidFill>
                  <a:schemeClr val="accent2"/>
                </a:solidFill>
              </a:rPr>
              <a:t>Also, LTRIM and RTRIM are replaced by one function, TRIM, in Oracle8i.</a:t>
            </a:r>
            <a:endParaRPr lang="en-US" altLang="en-US" dirty="0">
              <a:solidFill>
                <a:schemeClr val="accent2"/>
              </a:solidFill>
            </a:endParaRPr>
          </a:p>
        </p:txBody>
      </p:sp>
      <p:sp>
        <p:nvSpPr>
          <p:cNvPr id="21507" name="Rectangle 3"/>
          <p:cNvSpPr>
            <a:spLocks noGrp="1" noRot="1" noTextEdit="1"/>
          </p:cNvSpPr>
          <p:nvPr>
            <p:ph type="sldImg"/>
          </p:nvPr>
        </p:nvSpPr>
        <p:spPr>
          <a:xfrm>
            <a:off x="441325" y="165100"/>
            <a:ext cx="5970588" cy="4478338"/>
          </a:xfrm>
          <a:ln w="12700">
            <a:solidFill>
              <a:schemeClr val="tx1">
                <a:alpha val="100000"/>
              </a:schemeClr>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body" idx="1"/>
          </p:nvPr>
        </p:nvSpPr>
        <p:spPr>
          <a:xfrm>
            <a:off x="412750" y="4852988"/>
            <a:ext cx="6029325" cy="3819525"/>
          </a:xfrm>
          <a:ln/>
        </p:spPr>
        <p:txBody>
          <a:bodyPr wrap="square" lIns="91664" tIns="45028" rIns="91664" bIns="45028" anchor="t" anchorCtr="0"/>
          <a:p>
            <a:pPr lvl="0" defTabSz="382905"/>
            <a:r>
              <a:rPr lang="en-US" altLang="en-US" dirty="0"/>
              <a:t>Character Manipulation Functions</a:t>
            </a:r>
            <a:endParaRPr lang="en-US" altLang="en-US" dirty="0"/>
          </a:p>
          <a:p>
            <a:pPr marL="114300" lvl="1" indent="0" defTabSz="382905"/>
            <a:r>
              <a:rPr lang="en-US" altLang="en-US" dirty="0"/>
              <a:t>CONCAT, SUBSTR, LENGTH, INSTR, and LPAD are the five character manipulation functions covered in this lesson.</a:t>
            </a:r>
            <a:endParaRPr lang="en-US" altLang="en-US" dirty="0"/>
          </a:p>
          <a:p>
            <a:pPr marL="440055" lvl="2" indent="-211455" defTabSz="382905"/>
            <a:r>
              <a:rPr lang="en-US" altLang="en-US" dirty="0">
                <a:solidFill>
                  <a:srgbClr val="FC0128"/>
                </a:solidFill>
              </a:rPr>
              <a:t>CONCAT</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Joins values together (You are limited to using two parameters with CONCAT.)</a:t>
            </a:r>
            <a:endParaRPr lang="en-US" altLang="en-US" dirty="0"/>
          </a:p>
          <a:p>
            <a:pPr marL="440055" lvl="2" indent="-211455" defTabSz="382905"/>
            <a:r>
              <a:rPr lang="en-US" altLang="en-US" dirty="0">
                <a:solidFill>
                  <a:srgbClr val="FC0128"/>
                </a:solidFill>
              </a:rPr>
              <a:t>SUBSTR</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Extracts a string of determined length</a:t>
            </a:r>
            <a:endParaRPr lang="en-US" altLang="en-US" dirty="0"/>
          </a:p>
          <a:p>
            <a:pPr marL="440055" lvl="2" indent="-211455" defTabSz="382905"/>
            <a:r>
              <a:rPr lang="en-US" altLang="en-US" dirty="0">
                <a:solidFill>
                  <a:srgbClr val="FC0128"/>
                </a:solidFill>
              </a:rPr>
              <a:t>LENGTH</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Shows the length of a string as a numeric value</a:t>
            </a:r>
            <a:endParaRPr lang="en-US" altLang="en-US" dirty="0"/>
          </a:p>
          <a:p>
            <a:pPr marL="440055" lvl="2" indent="-211455" defTabSz="382905"/>
            <a:r>
              <a:rPr lang="en-US" altLang="en-US" dirty="0">
                <a:solidFill>
                  <a:srgbClr val="FC0128"/>
                </a:solidFill>
              </a:rPr>
              <a:t>INSTR</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Finds numeric position of a named character</a:t>
            </a:r>
            <a:endParaRPr lang="en-US" altLang="en-US" dirty="0"/>
          </a:p>
          <a:p>
            <a:pPr marL="440055" lvl="2" indent="-211455" defTabSz="382905"/>
            <a:r>
              <a:rPr lang="en-US" altLang="en-US" dirty="0">
                <a:solidFill>
                  <a:srgbClr val="FC0128"/>
                </a:solidFill>
              </a:rPr>
              <a:t>LPAD</a:t>
            </a:r>
            <a:r>
              <a:rPr lang="en-US" altLang="en-US" dirty="0">
                <a:solidFill>
                  <a:srgbClr val="FC0128"/>
                </a:solidFill>
                <a:latin typeface="Symbol" panose="05050102010706020507" pitchFamily="18" charset="2"/>
              </a:rPr>
              <a:t>:</a:t>
            </a:r>
            <a:r>
              <a:rPr lang="en-US" altLang="en-US" dirty="0">
                <a:latin typeface="Symbol" panose="05050102010706020507" pitchFamily="18" charset="2"/>
              </a:rPr>
              <a:t> </a:t>
            </a:r>
            <a:r>
              <a:rPr lang="en-US" altLang="en-US" dirty="0"/>
              <a:t>Pads the character value right-justified</a:t>
            </a:r>
            <a:endParaRPr lang="en-US" altLang="en-US" dirty="0"/>
          </a:p>
          <a:p>
            <a:pPr marL="114300" lvl="1" indent="0" defTabSz="382905"/>
            <a:r>
              <a:rPr lang="en-US" altLang="en-US" b="1" dirty="0"/>
              <a:t>Note:</a:t>
            </a:r>
            <a:r>
              <a:rPr lang="en-US" altLang="en-US" dirty="0"/>
              <a:t> </a:t>
            </a:r>
            <a:r>
              <a:rPr lang="en-US" altLang="en-US" dirty="0">
                <a:solidFill>
                  <a:srgbClr val="FC0128"/>
                </a:solidFill>
              </a:rPr>
              <a:t>RPAD </a:t>
            </a:r>
            <a:r>
              <a:rPr lang="en-US" altLang="en-US" dirty="0"/>
              <a:t>character manipulation function pads the character value left-justified</a:t>
            </a:r>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marL="114300" lvl="1" indent="0" defTabSz="382905"/>
            <a:endParaRPr lang="en-US" altLang="en-US" dirty="0"/>
          </a:p>
          <a:p>
            <a:pPr lvl="0" defTabSz="382905"/>
            <a:r>
              <a:rPr lang="en-US" altLang="en-US" dirty="0">
                <a:solidFill>
                  <a:schemeClr val="accent2"/>
                </a:solidFill>
              </a:rPr>
              <a:t>Class Management Note</a:t>
            </a:r>
            <a:endParaRPr lang="en-US" altLang="en-US" dirty="0">
              <a:solidFill>
                <a:schemeClr val="accent2"/>
              </a:solidFill>
            </a:endParaRPr>
          </a:p>
          <a:p>
            <a:pPr marL="114300" lvl="1" indent="0" defTabSz="382905"/>
            <a:r>
              <a:rPr lang="en-US" altLang="en-US" dirty="0">
                <a:solidFill>
                  <a:schemeClr val="accent2"/>
                </a:solidFill>
              </a:rPr>
              <a:t>Be sure to point out RPAD to the students, as this function will needed in a practice exercise.</a:t>
            </a:r>
            <a:endParaRPr lang="en-US" altLang="en-US" dirty="0">
              <a:solidFill>
                <a:schemeClr val="accent2"/>
              </a:solidFill>
            </a:endParaRPr>
          </a:p>
          <a:p>
            <a:pPr marL="114300" lvl="1" indent="0" defTabSz="382905"/>
            <a:r>
              <a:rPr lang="en-US" altLang="en-US" dirty="0">
                <a:solidFill>
                  <a:schemeClr val="accent2"/>
                </a:solidFill>
              </a:rPr>
              <a:t>Also, LTRIM and RTRIM are replaced by one function, TRIM, in Oracle8i.</a:t>
            </a:r>
            <a:endParaRPr lang="en-US" altLang="en-US" dirty="0">
              <a:solidFill>
                <a:schemeClr val="accent2"/>
              </a:solidFill>
            </a:endParaRPr>
          </a:p>
        </p:txBody>
      </p:sp>
      <p:sp>
        <p:nvSpPr>
          <p:cNvPr id="23555" name="Rectangle 3"/>
          <p:cNvSpPr>
            <a:spLocks noGrp="1" noRot="1" noTextEdit="1"/>
          </p:cNvSpPr>
          <p:nvPr>
            <p:ph type="sldImg"/>
          </p:nvPr>
        </p:nvSpPr>
        <p:spPr>
          <a:xfrm>
            <a:off x="441325" y="165100"/>
            <a:ext cx="5970588" cy="4478338"/>
          </a:xfrm>
          <a:ln w="12700">
            <a:solidFill>
              <a:schemeClr val="tx1">
                <a:alpha val="100000"/>
              </a:schemeClr>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228600"/>
            <a:ext cx="2068513"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33388" y="228600"/>
            <a:ext cx="6056312"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3388" y="228600"/>
            <a:ext cx="8277225" cy="12192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33388" y="1524000"/>
            <a:ext cx="4062412" cy="46418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524000"/>
            <a:ext cx="4062413" cy="46418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33388" y="1524000"/>
            <a:ext cx="4062412"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524000"/>
            <a:ext cx="4062413"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p:sp>
        <p:nvSpPr>
          <p:cNvPr id="1026" name="Rectangle 2"/>
          <p:cNvSpPr>
            <a:spLocks noGrp="1"/>
          </p:cNvSpPr>
          <p:nvPr>
            <p:ph type="title"/>
          </p:nvPr>
        </p:nvSpPr>
        <p:spPr>
          <a:xfrm>
            <a:off x="433388" y="228600"/>
            <a:ext cx="8277225" cy="1219200"/>
          </a:xfrm>
          <a:prstGeom prst="rect">
            <a:avLst/>
          </a:prstGeom>
          <a:noFill/>
          <a:ln w="9525">
            <a:noFill/>
          </a:ln>
        </p:spPr>
        <p:txBody>
          <a:bodyPr anchor="ctr" anchorCtr="0"/>
          <a:p>
            <a:pPr lvl="0"/>
            <a:r>
              <a:rPr lang="de-DE" altLang="en-US" dirty="0"/>
              <a:t>Titel bearbeiten</a:t>
            </a:r>
            <a:endParaRPr lang="de-DE" altLang="en-US" dirty="0"/>
          </a:p>
        </p:txBody>
      </p:sp>
      <p:sp>
        <p:nvSpPr>
          <p:cNvPr id="1027" name="Rectangle 3"/>
          <p:cNvSpPr>
            <a:spLocks noGrp="1"/>
          </p:cNvSpPr>
          <p:nvPr>
            <p:ph type="body" idx="1"/>
          </p:nvPr>
        </p:nvSpPr>
        <p:spPr>
          <a:xfrm>
            <a:off x="433388" y="1524000"/>
            <a:ext cx="8277225" cy="4641850"/>
          </a:xfrm>
          <a:prstGeom prst="rect">
            <a:avLst/>
          </a:prstGeom>
          <a:noFill/>
          <a:ln w="9525">
            <a:noFill/>
          </a:ln>
        </p:spPr>
        <p:txBody>
          <a:bodyPr/>
          <a:p>
            <a:pPr lvl="0"/>
            <a:r>
              <a:rPr lang="de-DE" altLang="en-US" dirty="0"/>
              <a:t>Erste Ebene</a:t>
            </a:r>
            <a:endParaRPr lang="de-DE" altLang="en-US" dirty="0"/>
          </a:p>
          <a:p>
            <a:pPr lvl="1"/>
            <a:r>
              <a:rPr lang="de-DE" altLang="en-US" dirty="0"/>
              <a:t>Zweite Ebene</a:t>
            </a:r>
            <a:endParaRPr lang="de-DE" altLang="en-US" dirty="0"/>
          </a:p>
          <a:p>
            <a:pPr lvl="2"/>
            <a:r>
              <a:rPr lang="de-DE" altLang="en-US" dirty="0"/>
              <a:t>Dritte Ebene</a:t>
            </a:r>
            <a:endParaRPr lang="de-DE" altLang="en-US" dirty="0"/>
          </a:p>
          <a:p>
            <a:pPr lvl="3"/>
            <a:r>
              <a:rPr lang="de-DE" altLang="en-US" dirty="0"/>
              <a:t>Vierte Ebene</a:t>
            </a:r>
            <a:endParaRPr lang="de-DE" altLang="en-US" dirty="0"/>
          </a:p>
          <a:p>
            <a:pPr lvl="4"/>
            <a:r>
              <a:rPr lang="de-DE" altLang="en-US" dirty="0"/>
              <a:t>Fünfte Ebene</a:t>
            </a:r>
            <a:endParaRPr lang="de-DE" altLang="en-US" dirty="0"/>
          </a:p>
        </p:txBody>
      </p:sp>
      <p:sp>
        <p:nvSpPr>
          <p:cNvPr id="4100" name="Rectangle 4"/>
          <p:cNvSpPr>
            <a:spLocks noGrp="1" noChangeArrowheads="1"/>
          </p:cNvSpPr>
          <p:nvPr>
            <p:ph type="dt" sz="half" idx="2"/>
          </p:nvPr>
        </p:nvSpPr>
        <p:spPr bwMode="auto">
          <a:xfrm>
            <a:off x="0" y="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14"/>
          <p:cNvSpPr>
            <a:spLocks noChangeArrowheads="1"/>
          </p:cNvSpPr>
          <p:nvPr/>
        </p:nvSpPr>
        <p:spPr bwMode="auto">
          <a:xfrm>
            <a:off x="395288" y="1125538"/>
            <a:ext cx="8748713" cy="73025"/>
          </a:xfrm>
          <a:prstGeom prst="rect">
            <a:avLst/>
          </a:prstGeom>
          <a:gradFill rotWithShape="1">
            <a:gsLst>
              <a:gs pos="0">
                <a:srgbClr val="800000"/>
              </a:gs>
              <a:gs pos="100000">
                <a:srgbClr val="FF8585">
                  <a:alpha val="0"/>
                </a:srgbClr>
              </a:gs>
            </a:gsLst>
            <a:lin ang="0" scaled="1"/>
          </a:gradFill>
          <a:ln>
            <a:noFill/>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10"/>
          <p:cNvSpPr>
            <a:spLocks noChangeArrowheads="1"/>
          </p:cNvSpPr>
          <p:nvPr/>
        </p:nvSpPr>
        <p:spPr bwMode="auto">
          <a:xfrm>
            <a:off x="0" y="6569075"/>
            <a:ext cx="9167813" cy="315913"/>
          </a:xfrm>
          <a:prstGeom prst="rect">
            <a:avLst/>
          </a:prstGeom>
          <a:gradFill rotWithShape="1">
            <a:gsLst>
              <a:gs pos="0">
                <a:srgbClr val="800000"/>
              </a:gs>
              <a:gs pos="100000">
                <a:srgbClr val="FF8585">
                  <a:alpha val="0"/>
                </a:srgbClr>
              </a:gs>
            </a:gsLst>
            <a:lin ang="0" scaled="1"/>
          </a:gradFill>
          <a:ln>
            <a:noFill/>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1" name="Text Box 11"/>
          <p:cNvSpPr txBox="1">
            <a:spLocks noChangeArrowheads="1"/>
          </p:cNvSpPr>
          <p:nvPr/>
        </p:nvSpPr>
        <p:spPr bwMode="auto">
          <a:xfrm>
            <a:off x="-36512" y="6583363"/>
            <a:ext cx="5905500" cy="244475"/>
          </a:xfrm>
          <a:prstGeom prst="rect">
            <a:avLst/>
          </a:prstGeom>
          <a:noFill/>
          <a:ln>
            <a:noFill/>
          </a:ln>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de-DE" sz="10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2009</a:t>
            </a:r>
            <a:r>
              <a:rPr kumimoji="0" lang="de-DE" sz="10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t>   Punjab University College of Information Technology (PUCIT) </a:t>
            </a:r>
            <a:endParaRPr kumimoji="0" lang="de-DE" sz="1000" b="0" i="0" u="none" strike="noStrike" kern="1200" cap="none" spc="0" normalizeH="0" baseline="0" noProof="0">
              <a:ln>
                <a:noFill/>
              </a:ln>
              <a:solidFill>
                <a:srgbClr val="FFFF00"/>
              </a:solidFill>
              <a:effectLst/>
              <a:uLnTx/>
              <a:uFillTx/>
              <a:latin typeface="Arial" panose="020B0604020202020204" pitchFamily="34" charset="0"/>
              <a:ea typeface="+mn-ea"/>
              <a:cs typeface="+mn-cs"/>
            </a:endParaRPr>
          </a:p>
        </p:txBody>
      </p:sp>
      <p:sp>
        <p:nvSpPr>
          <p:cNvPr id="1032" name="Text Box 13"/>
          <p:cNvSpPr txBox="1">
            <a:spLocks noChangeArrowheads="1"/>
          </p:cNvSpPr>
          <p:nvPr/>
        </p:nvSpPr>
        <p:spPr bwMode="auto">
          <a:xfrm>
            <a:off x="3924300" y="6583363"/>
            <a:ext cx="1655763" cy="244475"/>
          </a:xfrm>
          <a:prstGeom prst="rect">
            <a:avLst/>
          </a:prstGeom>
          <a:noFill/>
          <a:ln>
            <a:noFill/>
          </a:ln>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de-AT" sz="1000" b="0" i="0" u="none" strike="noStrike" kern="1200" cap="none" spc="0" normalizeH="0" baseline="0" noProof="0">
                <a:ln>
                  <a:noFill/>
                </a:ln>
                <a:solidFill>
                  <a:srgbClr val="0000CC"/>
                </a:solidFill>
                <a:effectLst/>
                <a:uLnTx/>
                <a:uFillTx/>
                <a:latin typeface="Arial" panose="020B0604020202020204" pitchFamily="34" charset="0"/>
                <a:ea typeface="+mn-ea"/>
                <a:cs typeface="+mn-cs"/>
              </a:rPr>
              <a:t>       </a:t>
            </a:r>
            <a:r>
              <a:rPr kumimoji="0" lang="de-AT"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September 8, 2009</a:t>
            </a:r>
            <a:endParaRPr kumimoji="0" lang="de-AT"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3" name="Rectangle 12"/>
          <p:cNvSpPr>
            <a:spLocks noChangeArrowheads="1"/>
          </p:cNvSpPr>
          <p:nvPr/>
        </p:nvSpPr>
        <p:spPr bwMode="auto">
          <a:xfrm>
            <a:off x="7596188" y="6640513"/>
            <a:ext cx="1905000" cy="215900"/>
          </a:xfrm>
          <a:prstGeom prst="rect">
            <a:avLst/>
          </a:prstGeom>
          <a:noFill/>
          <a:ln>
            <a:noFill/>
          </a:ln>
        </p:spPr>
        <p:txBody>
          <a:bodyPr/>
          <a:p>
            <a:pPr lvl="0" algn="ctr" eaLnBrk="1" hangingPunct="1"/>
            <a:r>
              <a:rPr lang="de-DE" altLang="en-US" sz="1000" dirty="0">
                <a:latin typeface="Arial" panose="020B0604020202020204" pitchFamily="34" charset="0"/>
              </a:rPr>
              <a:t>Slide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395288" y="620713"/>
            <a:ext cx="2554287" cy="465137"/>
          </a:xfrm>
          <a:ln/>
        </p:spPr>
        <p:txBody>
          <a:bodyPr vert="horz" wrap="square" lIns="92075" tIns="46038" rIns="92075" bIns="46038" anchor="t" anchorCtr="0"/>
          <a:p>
            <a:r>
              <a:rPr lang="en-US" altLang="en-US" sz="2800" dirty="0">
                <a:solidFill>
                  <a:srgbClr val="800000"/>
                </a:solidFill>
              </a:rPr>
              <a:t>SQL Functions</a:t>
            </a:r>
            <a:endParaRPr lang="en-US" altLang="en-US" sz="2800" dirty="0">
              <a:solidFill>
                <a:srgbClr val="800000"/>
              </a:solidFill>
            </a:endParaRPr>
          </a:p>
        </p:txBody>
      </p:sp>
      <p:sp>
        <p:nvSpPr>
          <p:cNvPr id="116739" name="Rectangle 3"/>
          <p:cNvSpPr>
            <a:spLocks noChangeArrowheads="1"/>
          </p:cNvSpPr>
          <p:nvPr/>
        </p:nvSpPr>
        <p:spPr bwMode="blackWhite">
          <a:xfrm>
            <a:off x="3444875" y="2014538"/>
            <a:ext cx="2311400" cy="931863"/>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3399FF"/>
                </a:solidFill>
                <a:effectLst>
                  <a:outerShdw blurRad="38100" dist="38100" dir="2700000" algn="tl">
                    <a:srgbClr val="000000"/>
                  </a:outerShdw>
                </a:effectLst>
                <a:uLnTx/>
                <a:uFillTx/>
                <a:latin typeface="Arial" panose="020B0604020202020204" pitchFamily="34" charset="0"/>
                <a:ea typeface="+mn-ea"/>
                <a:cs typeface="+mn-cs"/>
              </a:rPr>
              <a:t>Function</a:t>
            </a:r>
            <a:endParaRPr kumimoji="0" lang="en-US" sz="2400" b="1" i="0" u="none" strike="noStrike" kern="1200" cap="none" spc="0" normalizeH="0" baseline="0" noProof="0">
              <a:ln>
                <a:noFill/>
              </a:ln>
              <a:solidFill>
                <a:srgbClr val="3399FF"/>
              </a:solidFill>
              <a:effectLst>
                <a:outerShdw blurRad="38100" dist="38100" dir="2700000" algn="tl">
                  <a:srgbClr val="000000"/>
                </a:outerShdw>
              </a:effectLst>
              <a:uLnTx/>
              <a:uFillTx/>
              <a:latin typeface="Arial" panose="020B0604020202020204" pitchFamily="34" charset="0"/>
              <a:ea typeface="+mn-ea"/>
              <a:cs typeface="+mn-cs"/>
            </a:endParaRPr>
          </a:p>
        </p:txBody>
      </p:sp>
      <p:grpSp>
        <p:nvGrpSpPr>
          <p:cNvPr id="2" name="Group 4"/>
          <p:cNvGrpSpPr/>
          <p:nvPr/>
        </p:nvGrpSpPr>
        <p:grpSpPr>
          <a:xfrm>
            <a:off x="762000" y="2085975"/>
            <a:ext cx="2595563" cy="3163888"/>
            <a:chOff x="480" y="1314"/>
            <a:chExt cx="1635" cy="1993"/>
          </a:xfrm>
        </p:grpSpPr>
        <p:sp>
          <p:nvSpPr>
            <p:cNvPr id="116741" name="Rectangle 5"/>
            <p:cNvSpPr>
              <a:spLocks noChangeArrowheads="1"/>
            </p:cNvSpPr>
            <p:nvPr/>
          </p:nvSpPr>
          <p:spPr bwMode="auto">
            <a:xfrm>
              <a:off x="480" y="1314"/>
              <a:ext cx="585" cy="288"/>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rPr>
                <a:t>Input</a:t>
              </a:r>
              <a:endPar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6155" name="Freeform 6"/>
            <p:cNvSpPr/>
            <p:nvPr/>
          </p:nvSpPr>
          <p:spPr>
            <a:xfrm>
              <a:off x="1176" y="1374"/>
              <a:ext cx="939" cy="559"/>
            </a:xfrm>
            <a:custGeom>
              <a:avLst/>
              <a:gdLst/>
              <a:ahLst/>
              <a:cxnLst>
                <a:cxn ang="0">
                  <a:pos x="0" y="558"/>
                </a:cxn>
                <a:cxn ang="0">
                  <a:pos x="0" y="0"/>
                </a:cxn>
                <a:cxn ang="0">
                  <a:pos x="938" y="0"/>
                </a:cxn>
              </a:cxnLst>
              <a:pathLst>
                <a:path w="939" h="559">
                  <a:moveTo>
                    <a:pt x="0" y="558"/>
                  </a:moveTo>
                  <a:lnTo>
                    <a:pt x="0" y="0"/>
                  </a:lnTo>
                  <a:lnTo>
                    <a:pt x="938" y="0"/>
                  </a:lnTo>
                </a:path>
              </a:pathLst>
            </a:custGeom>
            <a:noFill/>
            <a:ln w="50800" cap="rnd" cmpd="sng">
              <a:solidFill>
                <a:srgbClr val="FFCC00">
                  <a:alpha val="100000"/>
                </a:srgbClr>
              </a:solidFill>
              <a:prstDash val="solid"/>
              <a:round/>
              <a:headEnd type="none" w="sm" len="sm"/>
              <a:tailEnd type="stealth" w="med" len="lg"/>
            </a:ln>
            <a:effectLst>
              <a:outerShdw dist="53882" dir="2699999" algn="ctr" rotWithShape="0">
                <a:srgbClr val="000000">
                  <a:alpha val="50000"/>
                </a:srgbClr>
              </a:outerShdw>
            </a:effectLst>
          </p:spPr>
          <p:txBody>
            <a:bodyPr/>
            <a:p>
              <a:endParaRPr lang="en-US"/>
            </a:p>
          </p:txBody>
        </p:sp>
        <p:sp>
          <p:nvSpPr>
            <p:cNvPr id="6156" name="Freeform 7"/>
            <p:cNvSpPr/>
            <p:nvPr/>
          </p:nvSpPr>
          <p:spPr>
            <a:xfrm>
              <a:off x="1704" y="1704"/>
              <a:ext cx="411" cy="1309"/>
            </a:xfrm>
            <a:custGeom>
              <a:avLst/>
              <a:gdLst/>
              <a:ahLst/>
              <a:cxnLst>
                <a:cxn ang="0">
                  <a:pos x="0" y="1308"/>
                </a:cxn>
                <a:cxn ang="0">
                  <a:pos x="0" y="0"/>
                </a:cxn>
                <a:cxn ang="0">
                  <a:pos x="410" y="0"/>
                </a:cxn>
              </a:cxnLst>
              <a:pathLst>
                <a:path w="411" h="1309">
                  <a:moveTo>
                    <a:pt x="0" y="1308"/>
                  </a:moveTo>
                  <a:lnTo>
                    <a:pt x="0" y="0"/>
                  </a:lnTo>
                  <a:lnTo>
                    <a:pt x="410" y="0"/>
                  </a:lnTo>
                </a:path>
              </a:pathLst>
            </a:custGeom>
            <a:noFill/>
            <a:ln w="50800" cap="rnd" cmpd="sng">
              <a:solidFill>
                <a:srgbClr val="FFCC00">
                  <a:alpha val="100000"/>
                </a:srgbClr>
              </a:solidFill>
              <a:prstDash val="solid"/>
              <a:round/>
              <a:headEnd type="none" w="sm" len="sm"/>
              <a:tailEnd type="stealth" w="med" len="lg"/>
            </a:ln>
            <a:effectLst>
              <a:outerShdw dist="53882" dir="2699999" algn="ctr" rotWithShape="0">
                <a:srgbClr val="000000">
                  <a:alpha val="50000"/>
                </a:srgbClr>
              </a:outerShdw>
            </a:effectLst>
          </p:spPr>
          <p:txBody>
            <a:bodyPr/>
            <a:p>
              <a:endParaRPr lang="en-US"/>
            </a:p>
          </p:txBody>
        </p:sp>
        <p:sp>
          <p:nvSpPr>
            <p:cNvPr id="6157" name="Freeform 8"/>
            <p:cNvSpPr/>
            <p:nvPr/>
          </p:nvSpPr>
          <p:spPr>
            <a:xfrm>
              <a:off x="1440" y="1536"/>
              <a:ext cx="675" cy="745"/>
            </a:xfrm>
            <a:custGeom>
              <a:avLst/>
              <a:gdLst/>
              <a:ahLst/>
              <a:cxnLst>
                <a:cxn ang="0">
                  <a:pos x="0" y="744"/>
                </a:cxn>
                <a:cxn ang="0">
                  <a:pos x="0" y="0"/>
                </a:cxn>
                <a:cxn ang="0">
                  <a:pos x="674" y="0"/>
                </a:cxn>
              </a:cxnLst>
              <a:pathLst>
                <a:path w="675" h="745">
                  <a:moveTo>
                    <a:pt x="0" y="744"/>
                  </a:moveTo>
                  <a:lnTo>
                    <a:pt x="0" y="0"/>
                  </a:lnTo>
                  <a:lnTo>
                    <a:pt x="674" y="0"/>
                  </a:lnTo>
                </a:path>
              </a:pathLst>
            </a:custGeom>
            <a:noFill/>
            <a:ln w="50800" cap="rnd" cmpd="sng">
              <a:solidFill>
                <a:srgbClr val="FFCC00">
                  <a:alpha val="100000"/>
                </a:srgbClr>
              </a:solidFill>
              <a:prstDash val="solid"/>
              <a:round/>
              <a:headEnd type="none" w="sm" len="sm"/>
              <a:tailEnd type="stealth" w="med" len="lg"/>
            </a:ln>
            <a:effectLst>
              <a:outerShdw dist="53882" dir="2699999" algn="ctr" rotWithShape="0">
                <a:srgbClr val="000000">
                  <a:alpha val="50000"/>
                </a:srgbClr>
              </a:outerShdw>
            </a:effectLst>
          </p:spPr>
          <p:txBody>
            <a:bodyPr/>
            <a:p>
              <a:endParaRPr lang="en-US"/>
            </a:p>
          </p:txBody>
        </p:sp>
        <p:sp>
          <p:nvSpPr>
            <p:cNvPr id="116745" name="Rectangle 9"/>
            <p:cNvSpPr>
              <a:spLocks noChangeArrowheads="1"/>
            </p:cNvSpPr>
            <p:nvPr/>
          </p:nvSpPr>
          <p:spPr bwMode="blackWhite">
            <a:xfrm>
              <a:off x="774" y="1833"/>
              <a:ext cx="561" cy="332"/>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ln>
            <a:effectLst/>
          </p:spPr>
          <p:txBody>
            <a:bodyPr wrap="none" lIns="122238" tIns="61913" rIns="122238" bIns="61913" anchor="ctr"/>
            <a:lstStyle/>
            <a:p>
              <a:pPr marL="0" marR="0" lvl="0" indent="0" algn="ctr" defTabSz="1621155"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rPr>
                <a:t>arg 1</a:t>
              </a:r>
              <a:endPar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16746" name="Rectangle 10"/>
            <p:cNvSpPr>
              <a:spLocks noChangeArrowheads="1"/>
            </p:cNvSpPr>
            <p:nvPr/>
          </p:nvSpPr>
          <p:spPr bwMode="blackWhite">
            <a:xfrm>
              <a:off x="1067" y="2236"/>
              <a:ext cx="560"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ln>
            <a:effectLst/>
          </p:spPr>
          <p:txBody>
            <a:bodyPr wrap="none" lIns="122238" tIns="61913" rIns="122238" bIns="61913" anchor="ctr"/>
            <a:lstStyle/>
            <a:p>
              <a:pPr marL="0" marR="0" lvl="0" indent="0" algn="ctr" defTabSz="1621155"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rPr>
                <a:t>arg 2</a:t>
              </a:r>
              <a:endPar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16747" name="Rectangle 11"/>
            <p:cNvSpPr>
              <a:spLocks noChangeArrowheads="1"/>
            </p:cNvSpPr>
            <p:nvPr/>
          </p:nvSpPr>
          <p:spPr bwMode="blackWhite">
            <a:xfrm>
              <a:off x="1395" y="2976"/>
              <a:ext cx="561"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ln>
            <a:effectLst/>
          </p:spPr>
          <p:txBody>
            <a:bodyPr wrap="none" lIns="122238" tIns="61913" rIns="122238" bIns="61913" anchor="ctr"/>
            <a:lstStyle/>
            <a:p>
              <a:pPr marL="0" marR="0" lvl="0" indent="0" algn="ctr" defTabSz="1621155"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rPr>
                <a:t>arg </a:t>
              </a:r>
              <a:r>
                <a:rPr kumimoji="0" lang="en-US" sz="2400" b="1" i="1"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rPr>
                <a:t>n</a:t>
              </a:r>
              <a:endParaRPr kumimoji="0" lang="en-US" sz="2400" b="1" i="1"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endParaRPr>
            </a:p>
          </p:txBody>
        </p:sp>
        <p:grpSp>
          <p:nvGrpSpPr>
            <p:cNvPr id="6161" name="Group 12"/>
            <p:cNvGrpSpPr/>
            <p:nvPr/>
          </p:nvGrpSpPr>
          <p:grpSpPr>
            <a:xfrm>
              <a:off x="1323" y="2642"/>
              <a:ext cx="254" cy="267"/>
              <a:chOff x="1323" y="2642"/>
              <a:chExt cx="254" cy="267"/>
            </a:xfrm>
          </p:grpSpPr>
          <p:sp>
            <p:nvSpPr>
              <p:cNvPr id="6162" name="Rectangle 13"/>
              <p:cNvSpPr/>
              <p:nvPr/>
            </p:nvSpPr>
            <p:spPr>
              <a:xfrm>
                <a:off x="1323" y="2642"/>
                <a:ext cx="62" cy="74"/>
              </a:xfrm>
              <a:prstGeom prst="rect">
                <a:avLst/>
              </a:prstGeom>
              <a:gradFill rotWithShape="0">
                <a:gsLst>
                  <a:gs pos="0">
                    <a:srgbClr val="336600"/>
                  </a:gs>
                  <a:gs pos="100000">
                    <a:srgbClr val="2E5C00"/>
                  </a:gs>
                </a:gsLst>
                <a:lin ang="2700000" scaled="1"/>
                <a:tileRect/>
              </a:gra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6163" name="Rectangle 14"/>
              <p:cNvSpPr/>
              <p:nvPr/>
            </p:nvSpPr>
            <p:spPr>
              <a:xfrm>
                <a:off x="1417" y="2737"/>
                <a:ext cx="63" cy="75"/>
              </a:xfrm>
              <a:prstGeom prst="rect">
                <a:avLst/>
              </a:prstGeom>
              <a:gradFill rotWithShape="0">
                <a:gsLst>
                  <a:gs pos="0">
                    <a:srgbClr val="336600"/>
                  </a:gs>
                  <a:gs pos="100000">
                    <a:srgbClr val="2E5C00"/>
                  </a:gs>
                </a:gsLst>
                <a:lin ang="2700000" scaled="1"/>
                <a:tileRect/>
              </a:gra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6164" name="Rectangle 15"/>
              <p:cNvSpPr/>
              <p:nvPr/>
            </p:nvSpPr>
            <p:spPr>
              <a:xfrm>
                <a:off x="1514" y="2834"/>
                <a:ext cx="63" cy="75"/>
              </a:xfrm>
              <a:prstGeom prst="rect">
                <a:avLst/>
              </a:prstGeom>
              <a:gradFill rotWithShape="0">
                <a:gsLst>
                  <a:gs pos="0">
                    <a:srgbClr val="336600"/>
                  </a:gs>
                  <a:gs pos="100000">
                    <a:srgbClr val="2E5C00"/>
                  </a:gs>
                </a:gsLst>
                <a:lin ang="2700000" scaled="1"/>
                <a:tileRect/>
              </a:gra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sp>
        <p:nvSpPr>
          <p:cNvPr id="116752" name="Rectangle 16"/>
          <p:cNvSpPr>
            <a:spLocks noChangeArrowheads="1"/>
          </p:cNvSpPr>
          <p:nvPr/>
        </p:nvSpPr>
        <p:spPr bwMode="auto">
          <a:xfrm>
            <a:off x="3295650" y="2971800"/>
            <a:ext cx="2609850" cy="822325"/>
          </a:xfrm>
          <a:prstGeom prst="rect">
            <a:avLst/>
          </a:prstGeom>
          <a:noFill/>
          <a:ln w="9525">
            <a:noFill/>
            <a:miter lim="800000"/>
          </a:ln>
          <a:effectLst/>
        </p:spPr>
        <p:txBody>
          <a:bodyPr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Function performs action</a:t>
            </a:r>
            <a:endPar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p:txBody>
      </p:sp>
      <p:grpSp>
        <p:nvGrpSpPr>
          <p:cNvPr id="4" name="Group 17"/>
          <p:cNvGrpSpPr/>
          <p:nvPr/>
        </p:nvGrpSpPr>
        <p:grpSpPr>
          <a:xfrm>
            <a:off x="5810250" y="2085975"/>
            <a:ext cx="2549525" cy="2555875"/>
            <a:chOff x="3660" y="1314"/>
            <a:chExt cx="1606" cy="1610"/>
          </a:xfrm>
        </p:grpSpPr>
        <p:sp>
          <p:nvSpPr>
            <p:cNvPr id="6151" name="Freeform 18"/>
            <p:cNvSpPr/>
            <p:nvPr/>
          </p:nvSpPr>
          <p:spPr>
            <a:xfrm>
              <a:off x="3660" y="1524"/>
              <a:ext cx="781" cy="795"/>
            </a:xfrm>
            <a:custGeom>
              <a:avLst/>
              <a:gdLst/>
              <a:ahLst/>
              <a:cxnLst>
                <a:cxn ang="0">
                  <a:pos x="0" y="0"/>
                </a:cxn>
                <a:cxn ang="0">
                  <a:pos x="780" y="0"/>
                </a:cxn>
                <a:cxn ang="0">
                  <a:pos x="780" y="794"/>
                </a:cxn>
              </a:cxnLst>
              <a:pathLst>
                <a:path w="781" h="795">
                  <a:moveTo>
                    <a:pt x="0" y="0"/>
                  </a:moveTo>
                  <a:lnTo>
                    <a:pt x="780" y="0"/>
                  </a:lnTo>
                  <a:lnTo>
                    <a:pt x="780" y="794"/>
                  </a:lnTo>
                </a:path>
              </a:pathLst>
            </a:custGeom>
            <a:noFill/>
            <a:ln w="50800" cap="rnd" cmpd="sng">
              <a:solidFill>
                <a:srgbClr val="FFCC00">
                  <a:alpha val="100000"/>
                </a:srgbClr>
              </a:solidFill>
              <a:prstDash val="solid"/>
              <a:round/>
              <a:headEnd type="none" w="sm" len="sm"/>
              <a:tailEnd type="stealth" w="med" len="lg"/>
            </a:ln>
            <a:effectLst>
              <a:outerShdw dist="53882" dir="2699999" algn="ctr" rotWithShape="0">
                <a:srgbClr val="000000">
                  <a:alpha val="50000"/>
                </a:srgbClr>
              </a:outerShdw>
            </a:effectLst>
          </p:spPr>
          <p:txBody>
            <a:bodyPr/>
            <a:p>
              <a:endParaRPr lang="en-US"/>
            </a:p>
          </p:txBody>
        </p:sp>
        <p:sp>
          <p:nvSpPr>
            <p:cNvPr id="116755" name="Rectangle 19"/>
            <p:cNvSpPr>
              <a:spLocks noChangeArrowheads="1"/>
            </p:cNvSpPr>
            <p:nvPr/>
          </p:nvSpPr>
          <p:spPr bwMode="auto">
            <a:xfrm>
              <a:off x="4521" y="1314"/>
              <a:ext cx="745" cy="288"/>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rPr>
                <a:t>Output</a:t>
              </a:r>
              <a:endPar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16756" name="Rectangle 20"/>
            <p:cNvSpPr>
              <a:spLocks noChangeArrowheads="1"/>
            </p:cNvSpPr>
            <p:nvPr/>
          </p:nvSpPr>
          <p:spPr bwMode="blackWhite">
            <a:xfrm>
              <a:off x="3904" y="2350"/>
              <a:ext cx="1096" cy="574"/>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3399FF"/>
                  </a:solidFill>
                  <a:effectLst>
                    <a:outerShdw blurRad="38100" dist="38100" dir="2700000" algn="tl">
                      <a:srgbClr val="000000"/>
                    </a:outerShdw>
                  </a:effectLst>
                  <a:uLnTx/>
                  <a:uFillTx/>
                  <a:latin typeface="Arial" panose="020B0604020202020204" pitchFamily="34" charset="0"/>
                  <a:ea typeface="+mn-ea"/>
                  <a:cs typeface="+mn-cs"/>
                </a:rPr>
                <a:t>Result</a:t>
              </a:r>
              <a:endParaRPr kumimoji="0" lang="en-US" sz="2400" b="1" i="0" u="none" strike="noStrike" kern="1200" cap="none" spc="0" normalizeH="0" baseline="0" noProof="0">
                <a:ln>
                  <a:noFill/>
                </a:ln>
                <a:solidFill>
                  <a:srgbClr val="3399FF"/>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3399FF"/>
                  </a:solidFill>
                  <a:effectLst>
                    <a:outerShdw blurRad="38100" dist="38100" dir="2700000" algn="tl">
                      <a:srgbClr val="000000"/>
                    </a:outerShdw>
                  </a:effectLst>
                  <a:uLnTx/>
                  <a:uFillTx/>
                  <a:latin typeface="Arial" panose="020B0604020202020204" pitchFamily="34" charset="0"/>
                  <a:ea typeface="+mn-ea"/>
                  <a:cs typeface="+mn-cs"/>
                </a:rPr>
                <a:t>value</a:t>
              </a:r>
              <a:endParaRPr kumimoji="0" lang="en-US" sz="2400" b="1" i="0" u="none" strike="noStrike" kern="1200" cap="none" spc="0" normalizeH="0" baseline="0" noProof="0">
                <a:ln>
                  <a:noFill/>
                </a:ln>
                <a:solidFill>
                  <a:srgbClr val="3399FF"/>
                </a:solidFill>
                <a:effectLst>
                  <a:outerShdw blurRad="38100" dist="38100" dir="2700000" algn="tl">
                    <a:srgbClr val="000000"/>
                  </a:outerShdw>
                </a:effectLst>
                <a:uLnTx/>
                <a:uFillTx/>
                <a:latin typeface="Arial" panose="020B0604020202020204" pitchFamily="34" charset="0"/>
                <a:ea typeface="+mn-ea"/>
                <a:cs typeface="+mn-cs"/>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6752"/>
                                        </p:tgtEl>
                                        <p:attrNameLst>
                                          <p:attrName>style.visibility</p:attrName>
                                        </p:attrNameLst>
                                      </p:cBhvr>
                                      <p:to>
                                        <p:strVal val="visible"/>
                                      </p:to>
                                    </p:set>
                                    <p:animEffect transition="in" filter="wipe(up)">
                                      <p:cBhvr>
                                        <p:cTn id="12" dur="500"/>
                                        <p:tgtEl>
                                          <p:spTgt spid="1167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p:nvPr/>
        </p:nvSpPr>
        <p:spPr>
          <a:xfrm>
            <a:off x="963613" y="3735388"/>
            <a:ext cx="7710487" cy="1463675"/>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p:txBody>
      </p:sp>
      <p:sp>
        <p:nvSpPr>
          <p:cNvPr id="24579" name="Rectangle 3"/>
          <p:cNvSpPr/>
          <p:nvPr/>
        </p:nvSpPr>
        <p:spPr>
          <a:xfrm>
            <a:off x="963613" y="2168525"/>
            <a:ext cx="7691437" cy="1330325"/>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4580" name="Rectangle 4"/>
          <p:cNvSpPr>
            <a:spLocks noGrp="1"/>
          </p:cNvSpPr>
          <p:nvPr>
            <p:ph type="title"/>
          </p:nvPr>
        </p:nvSpPr>
        <p:spPr>
          <a:xfrm>
            <a:off x="323850" y="661988"/>
            <a:ext cx="7272338" cy="463550"/>
          </a:xfrm>
          <a:ln/>
        </p:spPr>
        <p:txBody>
          <a:bodyPr vert="horz" wrap="square" lIns="92075" tIns="46038" rIns="92075" bIns="46038" anchor="t" anchorCtr="0"/>
          <a:p>
            <a:r>
              <a:rPr lang="en-US" altLang="en-US" sz="2800" dirty="0">
                <a:solidFill>
                  <a:srgbClr val="800000"/>
                </a:solidFill>
              </a:rPr>
              <a:t>Using the Character Manipulation Functions</a:t>
            </a:r>
            <a:endParaRPr lang="en-US" altLang="en-US" sz="2800" dirty="0">
              <a:solidFill>
                <a:srgbClr val="800000"/>
              </a:solidFill>
            </a:endParaRPr>
          </a:p>
        </p:txBody>
      </p:sp>
      <p:grpSp>
        <p:nvGrpSpPr>
          <p:cNvPr id="2" name="Group 5"/>
          <p:cNvGrpSpPr/>
          <p:nvPr/>
        </p:nvGrpSpPr>
        <p:grpSpPr>
          <a:xfrm>
            <a:off x="2374900" y="2192338"/>
            <a:ext cx="3860800" cy="2976562"/>
            <a:chOff x="1496" y="1381"/>
            <a:chExt cx="2432" cy="1875"/>
          </a:xfrm>
        </p:grpSpPr>
        <p:sp>
          <p:nvSpPr>
            <p:cNvPr id="24592" name="Rectangle 6"/>
            <p:cNvSpPr/>
            <p:nvPr/>
          </p:nvSpPr>
          <p:spPr>
            <a:xfrm>
              <a:off x="2256" y="1381"/>
              <a:ext cx="1672" cy="224"/>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4593" name="Rectangle 7"/>
            <p:cNvSpPr/>
            <p:nvPr/>
          </p:nvSpPr>
          <p:spPr>
            <a:xfrm>
              <a:off x="1496" y="2377"/>
              <a:ext cx="1519" cy="8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nvGrpSpPr>
          <p:cNvPr id="3" name="Group 8"/>
          <p:cNvGrpSpPr/>
          <p:nvPr/>
        </p:nvGrpSpPr>
        <p:grpSpPr>
          <a:xfrm>
            <a:off x="4838700" y="2190750"/>
            <a:ext cx="3479800" cy="2978150"/>
            <a:chOff x="3048" y="1380"/>
            <a:chExt cx="2192" cy="1876"/>
          </a:xfrm>
        </p:grpSpPr>
        <p:sp>
          <p:nvSpPr>
            <p:cNvPr id="24590" name="Rectangle 9"/>
            <p:cNvSpPr/>
            <p:nvPr/>
          </p:nvSpPr>
          <p:spPr>
            <a:xfrm>
              <a:off x="4048" y="1380"/>
              <a:ext cx="1192" cy="226"/>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4591" name="Rectangle 10"/>
            <p:cNvSpPr/>
            <p:nvPr/>
          </p:nvSpPr>
          <p:spPr>
            <a:xfrm>
              <a:off x="3048" y="2376"/>
              <a:ext cx="1040" cy="880"/>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nvGrpSpPr>
          <p:cNvPr id="4" name="Group 11"/>
          <p:cNvGrpSpPr/>
          <p:nvPr/>
        </p:nvGrpSpPr>
        <p:grpSpPr>
          <a:xfrm>
            <a:off x="2654300" y="2587625"/>
            <a:ext cx="5918200" cy="2581275"/>
            <a:chOff x="1672" y="1630"/>
            <a:chExt cx="3728" cy="1626"/>
          </a:xfrm>
        </p:grpSpPr>
        <p:sp>
          <p:nvSpPr>
            <p:cNvPr id="24588" name="Rectangle 12"/>
            <p:cNvSpPr/>
            <p:nvPr/>
          </p:nvSpPr>
          <p:spPr>
            <a:xfrm>
              <a:off x="1672" y="1630"/>
              <a:ext cx="1512" cy="180"/>
            </a:xfrm>
            <a:prstGeom prst="rect">
              <a:avLst/>
            </a:prstGeom>
            <a:solidFill>
              <a:srgbClr val="0066CC">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4589" name="Rectangle 13"/>
            <p:cNvSpPr/>
            <p:nvPr/>
          </p:nvSpPr>
          <p:spPr>
            <a:xfrm>
              <a:off x="4120" y="2376"/>
              <a:ext cx="1280" cy="880"/>
            </a:xfrm>
            <a:prstGeom prst="rect">
              <a:avLst/>
            </a:prstGeom>
            <a:solidFill>
              <a:srgbClr val="0066CC">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24584" name="Rectangle 14"/>
          <p:cNvSpPr/>
          <p:nvPr/>
        </p:nvSpPr>
        <p:spPr>
          <a:xfrm>
            <a:off x="950913" y="2155825"/>
            <a:ext cx="7315200" cy="1355725"/>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110000"/>
              </a:lnSpc>
              <a:spcBef>
                <a:spcPct val="0"/>
              </a:spcBef>
              <a:buNone/>
              <a:tabLst>
                <a:tab pos="1663700" algn="l"/>
              </a:tabLst>
            </a:pPr>
            <a:r>
              <a:rPr lang="en-US" altLang="en-US" sz="1800" b="1" dirty="0">
                <a:solidFill>
                  <a:srgbClr val="000000"/>
                </a:solidFill>
                <a:latin typeface="Courier New" panose="02070309020205020404" pitchFamily="49" charset="0"/>
              </a:rPr>
              <a:t>SQL&gt; SELECT ename, CONCAT (ename, job), LENGTH(ename),</a:t>
            </a:r>
            <a:endParaRPr lang="en-US" altLang="en-US" sz="1800" b="1" dirty="0">
              <a:solidFill>
                <a:srgbClr val="000000"/>
              </a:solidFill>
              <a:latin typeface="Courier New" panose="02070309020205020404" pitchFamily="49" charset="0"/>
            </a:endParaRPr>
          </a:p>
          <a:p>
            <a:pPr marL="0" lvl="0" indent="0" defTabSz="914400">
              <a:lnSpc>
                <a:spcPct val="110000"/>
              </a:lnSpc>
              <a:spcBef>
                <a:spcPct val="0"/>
              </a:spcBef>
              <a:buNone/>
              <a:tabLst>
                <a:tab pos="1663700" algn="l"/>
              </a:tabLst>
            </a:pPr>
            <a:r>
              <a:rPr lang="en-US" altLang="en-US" sz="1800" b="1" dirty="0">
                <a:solidFill>
                  <a:srgbClr val="000000"/>
                </a:solidFill>
                <a:latin typeface="Courier New" panose="02070309020205020404" pitchFamily="49" charset="0"/>
              </a:rPr>
              <a:t>   2 	INSTR(ename, 'A')</a:t>
            </a:r>
            <a:endParaRPr lang="en-US" altLang="en-US" sz="1800" b="1" dirty="0">
              <a:solidFill>
                <a:srgbClr val="000000"/>
              </a:solidFill>
              <a:latin typeface="Courier New" panose="02070309020205020404" pitchFamily="49" charset="0"/>
            </a:endParaRPr>
          </a:p>
          <a:p>
            <a:pPr marL="0" lvl="0" indent="0" defTabSz="914400">
              <a:lnSpc>
                <a:spcPct val="110000"/>
              </a:lnSpc>
              <a:spcBef>
                <a:spcPct val="0"/>
              </a:spcBef>
              <a:buNone/>
              <a:tabLst>
                <a:tab pos="1663700" algn="l"/>
              </a:tabLst>
            </a:pPr>
            <a:r>
              <a:rPr lang="en-US" altLang="en-US" sz="1800" b="1" dirty="0">
                <a:solidFill>
                  <a:srgbClr val="000000"/>
                </a:solidFill>
                <a:latin typeface="Courier New" panose="02070309020205020404" pitchFamily="49" charset="0"/>
              </a:rPr>
              <a:t>   3 FROM   emp</a:t>
            </a:r>
            <a:endParaRPr lang="en-US" altLang="en-US" sz="1800" b="1" dirty="0">
              <a:solidFill>
                <a:srgbClr val="000000"/>
              </a:solidFill>
              <a:latin typeface="Courier New" panose="02070309020205020404" pitchFamily="49" charset="0"/>
            </a:endParaRPr>
          </a:p>
          <a:p>
            <a:pPr marL="0" lvl="0" indent="0" defTabSz="914400">
              <a:lnSpc>
                <a:spcPct val="110000"/>
              </a:lnSpc>
              <a:spcBef>
                <a:spcPct val="0"/>
              </a:spcBef>
              <a:buNone/>
              <a:tabLst>
                <a:tab pos="1663700" algn="l"/>
              </a:tabLst>
            </a:pPr>
            <a:r>
              <a:rPr lang="en-US" altLang="en-US" sz="1800" b="1" dirty="0">
                <a:solidFill>
                  <a:srgbClr val="000000"/>
                </a:solidFill>
                <a:latin typeface="Courier New" panose="02070309020205020404" pitchFamily="49" charset="0"/>
              </a:rPr>
              <a:t>   4 WHERE</a:t>
            </a:r>
            <a:endParaRPr lang="en-US" altLang="en-US" sz="1800" b="1" dirty="0">
              <a:solidFill>
                <a:srgbClr val="000000"/>
              </a:solidFill>
              <a:latin typeface="Courier New" panose="02070309020205020404" pitchFamily="49" charset="0"/>
            </a:endParaRPr>
          </a:p>
        </p:txBody>
      </p:sp>
      <p:sp>
        <p:nvSpPr>
          <p:cNvPr id="135183" name="Rectangle 15"/>
          <p:cNvSpPr/>
          <p:nvPr/>
        </p:nvSpPr>
        <p:spPr>
          <a:xfrm>
            <a:off x="2654300" y="3125788"/>
            <a:ext cx="3454400" cy="288925"/>
          </a:xfrm>
          <a:prstGeom prst="rect">
            <a:avLst/>
          </a:prstGeom>
          <a:solidFill>
            <a:srgbClr val="CC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4586" name="Rectangle 16"/>
          <p:cNvSpPr/>
          <p:nvPr/>
        </p:nvSpPr>
        <p:spPr>
          <a:xfrm>
            <a:off x="2597150" y="3048000"/>
            <a:ext cx="3751263" cy="4222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120000"/>
              </a:lnSpc>
              <a:spcBef>
                <a:spcPct val="60000"/>
              </a:spcBef>
              <a:buNone/>
            </a:pPr>
            <a:r>
              <a:rPr lang="en-US" altLang="en-US" sz="1800" b="1" dirty="0">
                <a:solidFill>
                  <a:srgbClr val="000000"/>
                </a:solidFill>
                <a:latin typeface="Courier New" panose="02070309020205020404" pitchFamily="49" charset="0"/>
              </a:rPr>
              <a:t>SUBSTR(job,1,5) = 'SALES';</a:t>
            </a:r>
            <a:endParaRPr lang="en-US" altLang="en-US" sz="1800" b="1" dirty="0">
              <a:solidFill>
                <a:srgbClr val="000000"/>
              </a:solidFill>
              <a:latin typeface="Courier New" panose="02070309020205020404" pitchFamily="49" charset="0"/>
            </a:endParaRPr>
          </a:p>
        </p:txBody>
      </p:sp>
      <p:sp>
        <p:nvSpPr>
          <p:cNvPr id="24587" name="Rectangle 17"/>
          <p:cNvSpPr/>
          <p:nvPr/>
        </p:nvSpPr>
        <p:spPr>
          <a:xfrm>
            <a:off x="1014413" y="3692525"/>
            <a:ext cx="7653337" cy="15589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en-US" sz="1600" b="1" dirty="0">
                <a:solidFill>
                  <a:srgbClr val="000000"/>
                </a:solidFill>
                <a:latin typeface="Courier New" panose="02070309020205020404" pitchFamily="49" charset="0"/>
              </a:rPr>
              <a:t>ENAME      CONCAT(ENAME,JOB)   LENGTH(ENAME) INSTR(ENAME,'A')</a:t>
            </a:r>
            <a:endParaRPr lang="en-US" altLang="en-US" sz="16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600" b="1" dirty="0">
                <a:solidFill>
                  <a:srgbClr val="000000"/>
                </a:solidFill>
                <a:latin typeface="Courier New" panose="02070309020205020404" pitchFamily="49" charset="0"/>
              </a:rPr>
              <a:t>---------- ------------------- ------------- ----------------</a:t>
            </a:r>
            <a:endParaRPr lang="en-US" altLang="en-US" sz="16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600" b="1" dirty="0">
                <a:solidFill>
                  <a:srgbClr val="000000"/>
                </a:solidFill>
                <a:latin typeface="Courier New" panose="02070309020205020404" pitchFamily="49" charset="0"/>
              </a:rPr>
              <a:t>MARTIN     MARTINSALESMAN                  6                2</a:t>
            </a:r>
            <a:endParaRPr lang="en-US" altLang="en-US" sz="16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600" b="1" dirty="0">
                <a:solidFill>
                  <a:srgbClr val="000000"/>
                </a:solidFill>
                <a:latin typeface="Courier New" panose="02070309020205020404" pitchFamily="49" charset="0"/>
              </a:rPr>
              <a:t>ALLEN      ALLENSALESMAN                   5                1</a:t>
            </a:r>
            <a:endParaRPr lang="en-US" altLang="en-US" sz="16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600" b="1" dirty="0">
                <a:solidFill>
                  <a:srgbClr val="000000"/>
                </a:solidFill>
                <a:latin typeface="Courier New" panose="02070309020205020404" pitchFamily="49" charset="0"/>
              </a:rPr>
              <a:t>TURNER     TURNERSALESMAN                  6                0</a:t>
            </a:r>
            <a:endParaRPr lang="en-US" altLang="en-US" sz="16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600" b="1" dirty="0">
                <a:solidFill>
                  <a:srgbClr val="000000"/>
                </a:solidFill>
                <a:latin typeface="Courier New" panose="02070309020205020404" pitchFamily="49" charset="0"/>
              </a:rPr>
              <a:t>WARD       WARDSALESMAN                    4                2</a:t>
            </a:r>
            <a:endParaRPr lang="en-US" altLang="en-US" sz="16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35183"/>
                                        </p:tgtEl>
                                        <p:attrNameLst>
                                          <p:attrName>style.visibility</p:attrName>
                                        </p:attrNameLst>
                                      </p:cBhvr>
                                      <p:to>
                                        <p:strVal val="visible"/>
                                      </p:to>
                                    </p:set>
                                    <p:animEffect transition="in" filter="wipe(up)">
                                      <p:cBhvr>
                                        <p:cTn id="19" dur="500"/>
                                        <p:tgtEl>
                                          <p:spTgt spid="135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323850" y="692150"/>
            <a:ext cx="3130550" cy="463550"/>
          </a:xfrm>
          <a:ln/>
        </p:spPr>
        <p:txBody>
          <a:bodyPr vert="horz" wrap="square" lIns="92075" tIns="46038" rIns="92075" bIns="46038" anchor="t" anchorCtr="0"/>
          <a:p>
            <a:r>
              <a:rPr lang="en-US" altLang="en-US" sz="2800" dirty="0">
                <a:solidFill>
                  <a:srgbClr val="800000"/>
                </a:solidFill>
              </a:rPr>
              <a:t>Number Functions</a:t>
            </a:r>
            <a:endParaRPr lang="en-US" altLang="en-US" sz="2800" dirty="0">
              <a:solidFill>
                <a:srgbClr val="800000"/>
              </a:solidFill>
            </a:endParaRPr>
          </a:p>
        </p:txBody>
      </p:sp>
      <p:sp>
        <p:nvSpPr>
          <p:cNvPr id="26627" name="Rectangle 3"/>
          <p:cNvSpPr>
            <a:spLocks noGrp="1"/>
          </p:cNvSpPr>
          <p:nvPr>
            <p:ph idx="1"/>
          </p:nvPr>
        </p:nvSpPr>
        <p:spPr>
          <a:xfrm>
            <a:off x="250825" y="1247775"/>
            <a:ext cx="8497888" cy="5276850"/>
          </a:xfrm>
          <a:ln/>
        </p:spPr>
        <p:txBody>
          <a:bodyPr vert="horz" wrap="square" lIns="92075" tIns="46038" rIns="92075" bIns="46038" anchor="t" anchorCtr="0">
            <a:spAutoFit/>
          </a:bodyPr>
          <a:p>
            <a:pPr lvl="1"/>
            <a:r>
              <a:rPr lang="en-US" altLang="en-US" dirty="0"/>
              <a:t>ROUND:	Rounds value to specified 	decimal</a:t>
            </a:r>
            <a:endParaRPr lang="en-US" altLang="en-US" dirty="0"/>
          </a:p>
          <a:p>
            <a:pPr lvl="2">
              <a:buNone/>
            </a:pPr>
            <a:r>
              <a:rPr lang="en-US" altLang="en-US" sz="2400" dirty="0">
                <a:solidFill>
                  <a:srgbClr val="FF3300"/>
                </a:solidFill>
              </a:rPr>
              <a:t>ROUND(45.926, 2)		 45.93</a:t>
            </a:r>
            <a:endParaRPr lang="en-US" altLang="en-US" sz="2400" dirty="0"/>
          </a:p>
          <a:p>
            <a:pPr lvl="1"/>
            <a:r>
              <a:rPr lang="en-US" altLang="en-US" dirty="0"/>
              <a:t>TRUNC:	Truncates value to specified decimal</a:t>
            </a:r>
            <a:endParaRPr lang="en-US" altLang="en-US" dirty="0"/>
          </a:p>
          <a:p>
            <a:pPr lvl="2">
              <a:buNone/>
            </a:pPr>
            <a:r>
              <a:rPr lang="en-US" altLang="en-US" sz="2400" dirty="0">
                <a:solidFill>
                  <a:srgbClr val="FF3300"/>
                </a:solidFill>
              </a:rPr>
              <a:t>TRUNC(45.926, 2)		 45.92</a:t>
            </a:r>
            <a:endParaRPr lang="en-US" altLang="en-US" sz="2400" dirty="0">
              <a:solidFill>
                <a:srgbClr val="FF3300"/>
              </a:solidFill>
            </a:endParaRPr>
          </a:p>
          <a:p>
            <a:pPr lvl="1"/>
            <a:r>
              <a:rPr lang="en-US" altLang="en-US" dirty="0"/>
              <a:t>MOD:		Returns remainder of division</a:t>
            </a:r>
            <a:endParaRPr lang="en-US" altLang="en-US" dirty="0"/>
          </a:p>
          <a:p>
            <a:pPr lvl="2">
              <a:buNone/>
            </a:pPr>
            <a:r>
              <a:rPr lang="en-US" altLang="en-US" sz="2400" dirty="0">
                <a:solidFill>
                  <a:srgbClr val="FF3300"/>
                </a:solidFill>
              </a:rPr>
              <a:t>MOD(1600, 300)		 100</a:t>
            </a:r>
            <a:endParaRPr lang="en-US" altLang="en-US" sz="2400" dirty="0">
              <a:solidFill>
                <a:srgbClr val="FF3300"/>
              </a:solidFill>
            </a:endParaRPr>
          </a:p>
          <a:p>
            <a:pPr lvl="1"/>
            <a:r>
              <a:rPr lang="en-US" altLang="en-US" dirty="0">
                <a:solidFill>
                  <a:schemeClr val="accent2"/>
                </a:solidFill>
              </a:rPr>
              <a:t>SQRT:</a:t>
            </a:r>
            <a:r>
              <a:rPr lang="en-US" altLang="en-US" dirty="0">
                <a:solidFill>
                  <a:srgbClr val="800000"/>
                </a:solidFill>
              </a:rPr>
              <a:t>	</a:t>
            </a:r>
            <a:r>
              <a:rPr lang="en-US" altLang="en-US" dirty="0"/>
              <a:t>	Returns Square root of a number. </a:t>
            </a:r>
            <a:endParaRPr lang="en-US" altLang="en-US" dirty="0"/>
          </a:p>
          <a:p>
            <a:pPr lvl="1"/>
            <a:r>
              <a:rPr lang="en-US" altLang="en-US" dirty="0">
                <a:solidFill>
                  <a:schemeClr val="accent2"/>
                </a:solidFill>
              </a:rPr>
              <a:t>POWER(A,B):</a:t>
            </a:r>
            <a:r>
              <a:rPr lang="en-US" altLang="en-US" dirty="0"/>
              <a:t>	Returns A raised to power B.</a:t>
            </a:r>
            <a:endParaRPr lang="en-US" altLang="en-US" dirty="0"/>
          </a:p>
          <a:p>
            <a:pPr lvl="1"/>
            <a:r>
              <a:rPr lang="en-US" altLang="en-US" dirty="0">
                <a:solidFill>
                  <a:schemeClr val="accent2"/>
                </a:solidFill>
              </a:rPr>
              <a:t>ABS(A):</a:t>
            </a:r>
            <a:r>
              <a:rPr lang="en-US" altLang="en-US" dirty="0"/>
              <a:t>	Returns Absolute value of A. </a:t>
            </a:r>
            <a:endParaRPr lang="en-US" altLang="en-US" dirty="0"/>
          </a:p>
          <a:p>
            <a:pPr lvl="1"/>
            <a:r>
              <a:rPr lang="en-US" altLang="en-US" dirty="0">
                <a:solidFill>
                  <a:schemeClr val="accent2"/>
                </a:solidFill>
              </a:rPr>
              <a:t>CEIL(A): 	</a:t>
            </a:r>
            <a:r>
              <a:rPr lang="en-US" altLang="en-US" dirty="0"/>
              <a:t>Returns Smallest integer &gt;= A.</a:t>
            </a:r>
            <a:endParaRPr lang="en-US" altLang="en-US" dirty="0"/>
          </a:p>
          <a:p>
            <a:pPr lvl="1"/>
            <a:r>
              <a:rPr lang="en-US" altLang="en-US" dirty="0">
                <a:solidFill>
                  <a:schemeClr val="accent2"/>
                </a:solidFill>
              </a:rPr>
              <a:t>FLOOR(A): 	</a:t>
            </a:r>
            <a:r>
              <a:rPr lang="en-US" altLang="en-US" dirty="0"/>
              <a:t>Returns Largest integer &lt;= A.</a:t>
            </a:r>
            <a:endParaRPr lang="en-US" altLang="en-US" dirty="0"/>
          </a:p>
          <a:p>
            <a:pPr lvl="1"/>
            <a:r>
              <a:rPr lang="en-US" altLang="en-US" dirty="0">
                <a:solidFill>
                  <a:schemeClr val="accent2"/>
                </a:solidFill>
              </a:rPr>
              <a:t>SIGN(A):	</a:t>
            </a:r>
            <a:r>
              <a:rPr lang="en-US" altLang="en-US" dirty="0"/>
              <a:t>Returns -1 or 0 or 1</a:t>
            </a:r>
            <a:endParaRPr lang="en-US" altLang="en-US" dirty="0"/>
          </a:p>
        </p:txBody>
      </p:sp>
      <p:sp>
        <p:nvSpPr>
          <p:cNvPr id="26628" name="Arc 4"/>
          <p:cNvSpPr/>
          <p:nvPr/>
        </p:nvSpPr>
        <p:spPr>
          <a:xfrm>
            <a:off x="5459413" y="2813050"/>
            <a:ext cx="211137" cy="225425"/>
          </a:xfrm>
          <a:custGeom>
            <a:avLst/>
            <a:gdLst>
              <a:gd name="txL" fmla="*/ 0 w 21600"/>
              <a:gd name="txT" fmla="*/ 0 h 21600"/>
              <a:gd name="txR" fmla="*/ 21600 w 21600"/>
              <a:gd name="txB" fmla="*/ 21600 h 21600"/>
            </a:gdLst>
            <a:ahLst/>
            <a:cxnLst>
              <a:cxn ang="0">
                <a:pos x="2147483646" y="2147483646"/>
              </a:cxn>
              <a:cxn ang="0">
                <a:pos x="0" y="0"/>
              </a:cxn>
              <a:cxn ang="0">
                <a:pos x="2147483646" y="0"/>
              </a:cxn>
            </a:cxnLst>
            <a:rect l="txL" t="txT" r="txR" b="tx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9525">
            <a:noFill/>
          </a:ln>
        </p:spPr>
        <p:txBody>
          <a:bodyPr/>
          <a:p>
            <a:endParaRPr lang="en-US"/>
          </a:p>
        </p:txBody>
      </p:sp>
      <p:sp>
        <p:nvSpPr>
          <p:cNvPr id="26629" name="Line 5"/>
          <p:cNvSpPr/>
          <p:nvPr/>
        </p:nvSpPr>
        <p:spPr>
          <a:xfrm>
            <a:off x="3995738" y="1916113"/>
            <a:ext cx="896937" cy="0"/>
          </a:xfrm>
          <a:prstGeom prst="line">
            <a:avLst/>
          </a:prstGeom>
          <a:ln w="50800" cap="flat" cmpd="sng">
            <a:solidFill>
              <a:schemeClr val="accent2"/>
            </a:solidFill>
            <a:prstDash val="solid"/>
            <a:headEnd type="none" w="sm" len="sm"/>
            <a:tailEnd type="stealth" w="med" len="med"/>
          </a:ln>
          <a:effectLst>
            <a:outerShdw dist="53882" dir="2699999" algn="ctr" rotWithShape="0">
              <a:srgbClr val="000000">
                <a:alpha val="50000"/>
              </a:srgbClr>
            </a:outerShdw>
          </a:effectLst>
        </p:spPr>
      </p:sp>
      <p:sp>
        <p:nvSpPr>
          <p:cNvPr id="26630" name="Line 8"/>
          <p:cNvSpPr/>
          <p:nvPr/>
        </p:nvSpPr>
        <p:spPr>
          <a:xfrm>
            <a:off x="4029075" y="2781300"/>
            <a:ext cx="896938" cy="0"/>
          </a:xfrm>
          <a:prstGeom prst="line">
            <a:avLst/>
          </a:prstGeom>
          <a:ln w="50800" cap="flat" cmpd="sng">
            <a:solidFill>
              <a:schemeClr val="accent2"/>
            </a:solidFill>
            <a:prstDash val="solid"/>
            <a:headEnd type="none" w="sm" len="sm"/>
            <a:tailEnd type="stealth" w="med" len="med"/>
          </a:ln>
          <a:effectLst>
            <a:outerShdw dist="53882" dir="2699999" algn="ctr" rotWithShape="0">
              <a:srgbClr val="000000">
                <a:alpha val="50000"/>
              </a:srgbClr>
            </a:outerShdw>
          </a:effectLst>
        </p:spPr>
      </p:sp>
      <p:sp>
        <p:nvSpPr>
          <p:cNvPr id="26631" name="Line 9"/>
          <p:cNvSpPr/>
          <p:nvPr/>
        </p:nvSpPr>
        <p:spPr>
          <a:xfrm>
            <a:off x="4029075" y="3644900"/>
            <a:ext cx="896938" cy="0"/>
          </a:xfrm>
          <a:prstGeom prst="line">
            <a:avLst/>
          </a:prstGeom>
          <a:ln w="50800" cap="flat" cmpd="sng">
            <a:solidFill>
              <a:schemeClr val="accent2"/>
            </a:solidFill>
            <a:prstDash val="solid"/>
            <a:headEnd type="none" w="sm" len="sm"/>
            <a:tailEnd type="stealth" w="med" len="med"/>
          </a:ln>
          <a:effectLst>
            <a:outerShdw dist="53882" dir="2699999" algn="ctr" rotWithShape="0">
              <a:srgbClr val="000000">
                <a:alpha val="50000"/>
              </a:srgbClr>
            </a:outerShdw>
          </a:effectLst>
        </p:spPr>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p:nvPr/>
        </p:nvSpPr>
        <p:spPr>
          <a:xfrm>
            <a:off x="963613" y="3540125"/>
            <a:ext cx="7283450" cy="860425"/>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p:txBody>
      </p:sp>
      <p:sp>
        <p:nvSpPr>
          <p:cNvPr id="28675" name="Rectangle 3"/>
          <p:cNvSpPr/>
          <p:nvPr/>
        </p:nvSpPr>
        <p:spPr>
          <a:xfrm>
            <a:off x="963613" y="1990725"/>
            <a:ext cx="7289800" cy="890588"/>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8676" name="Rectangle 4"/>
          <p:cNvSpPr>
            <a:spLocks noGrp="1"/>
          </p:cNvSpPr>
          <p:nvPr>
            <p:ph type="title"/>
          </p:nvPr>
        </p:nvSpPr>
        <p:spPr>
          <a:xfrm>
            <a:off x="323850" y="660400"/>
            <a:ext cx="4643438" cy="536575"/>
          </a:xfrm>
          <a:ln/>
        </p:spPr>
        <p:txBody>
          <a:bodyPr vert="horz" wrap="square" lIns="92075" tIns="46038" rIns="92075" bIns="46038" anchor="t" anchorCtr="0"/>
          <a:p>
            <a:r>
              <a:rPr lang="en-US" altLang="en-US" sz="2800" dirty="0">
                <a:solidFill>
                  <a:srgbClr val="800000"/>
                </a:solidFill>
              </a:rPr>
              <a:t>Using the ROUND Function</a:t>
            </a:r>
            <a:endParaRPr lang="en-US" altLang="en-US" sz="2800" dirty="0">
              <a:solidFill>
                <a:srgbClr val="800000"/>
              </a:solidFill>
            </a:endParaRPr>
          </a:p>
        </p:txBody>
      </p:sp>
      <p:grpSp>
        <p:nvGrpSpPr>
          <p:cNvPr id="2" name="Group 5"/>
          <p:cNvGrpSpPr/>
          <p:nvPr/>
        </p:nvGrpSpPr>
        <p:grpSpPr>
          <a:xfrm>
            <a:off x="950913" y="2009775"/>
            <a:ext cx="3811587" cy="2359025"/>
            <a:chOff x="599" y="1266"/>
            <a:chExt cx="2401" cy="1486"/>
          </a:xfrm>
        </p:grpSpPr>
        <p:sp>
          <p:nvSpPr>
            <p:cNvPr id="28686" name="Rectangle 6"/>
            <p:cNvSpPr/>
            <p:nvPr/>
          </p:nvSpPr>
          <p:spPr>
            <a:xfrm>
              <a:off x="599" y="2256"/>
              <a:ext cx="1364" cy="496"/>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8687" name="Rectangle 7"/>
            <p:cNvSpPr/>
            <p:nvPr/>
          </p:nvSpPr>
          <p:spPr>
            <a:xfrm>
              <a:off x="1660" y="1266"/>
              <a:ext cx="1340" cy="173"/>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nvGrpSpPr>
          <p:cNvPr id="3" name="Group 8"/>
          <p:cNvGrpSpPr/>
          <p:nvPr/>
        </p:nvGrpSpPr>
        <p:grpSpPr>
          <a:xfrm>
            <a:off x="3205163" y="2009775"/>
            <a:ext cx="3894137" cy="2359025"/>
            <a:chOff x="2019" y="1266"/>
            <a:chExt cx="2453" cy="1486"/>
          </a:xfrm>
        </p:grpSpPr>
        <p:sp>
          <p:nvSpPr>
            <p:cNvPr id="28684" name="Rectangle 9"/>
            <p:cNvSpPr/>
            <p:nvPr/>
          </p:nvSpPr>
          <p:spPr>
            <a:xfrm>
              <a:off x="2019" y="2256"/>
              <a:ext cx="1314" cy="496"/>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8685" name="Rectangle 10"/>
            <p:cNvSpPr/>
            <p:nvPr/>
          </p:nvSpPr>
          <p:spPr>
            <a:xfrm>
              <a:off x="3144" y="1266"/>
              <a:ext cx="1328" cy="173"/>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nvGrpSpPr>
          <p:cNvPr id="4" name="Group 11"/>
          <p:cNvGrpSpPr/>
          <p:nvPr/>
        </p:nvGrpSpPr>
        <p:grpSpPr>
          <a:xfrm>
            <a:off x="2613025" y="2308225"/>
            <a:ext cx="5133975" cy="2060575"/>
            <a:chOff x="1646" y="1454"/>
            <a:chExt cx="3234" cy="1298"/>
          </a:xfrm>
        </p:grpSpPr>
        <p:sp>
          <p:nvSpPr>
            <p:cNvPr id="28682" name="Rectangle 12"/>
            <p:cNvSpPr/>
            <p:nvPr/>
          </p:nvSpPr>
          <p:spPr>
            <a:xfrm>
              <a:off x="3390" y="2256"/>
              <a:ext cx="1490" cy="496"/>
            </a:xfrm>
            <a:prstGeom prst="rect">
              <a:avLst/>
            </a:prstGeom>
            <a:solidFill>
              <a:srgbClr val="0066CC">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8683" name="Rectangle 13"/>
            <p:cNvSpPr/>
            <p:nvPr/>
          </p:nvSpPr>
          <p:spPr>
            <a:xfrm>
              <a:off x="1646" y="1454"/>
              <a:ext cx="1440" cy="188"/>
            </a:xfrm>
            <a:prstGeom prst="rect">
              <a:avLst/>
            </a:prstGeom>
            <a:solidFill>
              <a:srgbClr val="0066CC">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28680" name="Rectangle 14"/>
          <p:cNvSpPr/>
          <p:nvPr/>
        </p:nvSpPr>
        <p:spPr>
          <a:xfrm>
            <a:off x="950913" y="1660525"/>
            <a:ext cx="7315200" cy="158115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 pos="1663700" algn="l"/>
              </a:tabLst>
            </a:pPr>
            <a:r>
              <a:rPr lang="en-US" altLang="en-US" sz="1800" b="1" dirty="0">
                <a:solidFill>
                  <a:srgbClr val="000000"/>
                </a:solidFill>
                <a:latin typeface="Courier New" panose="02070309020205020404" pitchFamily="49" charset="0"/>
              </a:rPr>
              <a:t>SQL&gt; SELECT ROUND(45.923,2), ROUND(45.923,0),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 pos="1663700" algn="l"/>
              </a:tabLst>
            </a:pPr>
            <a:r>
              <a:rPr lang="en-US" altLang="en-US" sz="1800" b="1" dirty="0">
                <a:solidFill>
                  <a:srgbClr val="000000"/>
                </a:solidFill>
                <a:latin typeface="Courier New" panose="02070309020205020404" pitchFamily="49" charset="0"/>
              </a:rPr>
              <a:t>  2  		ROUND(45.923,-1)</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 pos="1663700" algn="l"/>
              </a:tabLst>
            </a:pPr>
            <a:r>
              <a:rPr lang="en-US" altLang="en-US" sz="1800" b="1" dirty="0">
                <a:solidFill>
                  <a:srgbClr val="000000"/>
                </a:solidFill>
                <a:latin typeface="Courier New" panose="02070309020205020404" pitchFamily="49" charset="0"/>
              </a:rPr>
              <a:t>  3  FROM   DUAL;</a:t>
            </a:r>
            <a:endParaRPr lang="en-US" altLang="en-US" sz="1800" b="1" dirty="0">
              <a:solidFill>
                <a:srgbClr val="000000"/>
              </a:solidFill>
              <a:latin typeface="Courier New" panose="02070309020205020404" pitchFamily="49" charset="0"/>
            </a:endParaRPr>
          </a:p>
        </p:txBody>
      </p:sp>
      <p:sp>
        <p:nvSpPr>
          <p:cNvPr id="28681" name="Rectangle 15"/>
          <p:cNvSpPr/>
          <p:nvPr/>
        </p:nvSpPr>
        <p:spPr>
          <a:xfrm>
            <a:off x="976313" y="3552825"/>
            <a:ext cx="7258050" cy="8350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ROUND(45.923,2) ROUND(45.923,0) ROUND(45.923,-1)</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 -----------------</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45.92             46                50</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nvSpPr>
        <p:spPr>
          <a:xfrm>
            <a:off x="954088" y="2146300"/>
            <a:ext cx="7289800" cy="1074738"/>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0723" name="Rectangle 3"/>
          <p:cNvSpPr/>
          <p:nvPr/>
        </p:nvSpPr>
        <p:spPr>
          <a:xfrm>
            <a:off x="949325" y="3786188"/>
            <a:ext cx="7315200" cy="860425"/>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p:txBody>
      </p:sp>
      <p:grpSp>
        <p:nvGrpSpPr>
          <p:cNvPr id="2" name="Group 4"/>
          <p:cNvGrpSpPr/>
          <p:nvPr/>
        </p:nvGrpSpPr>
        <p:grpSpPr>
          <a:xfrm>
            <a:off x="950913" y="2193925"/>
            <a:ext cx="3811587" cy="2457450"/>
            <a:chOff x="599" y="1382"/>
            <a:chExt cx="2401" cy="1548"/>
          </a:xfrm>
        </p:grpSpPr>
        <p:sp>
          <p:nvSpPr>
            <p:cNvPr id="30734" name="Rectangle 5"/>
            <p:cNvSpPr/>
            <p:nvPr/>
          </p:nvSpPr>
          <p:spPr>
            <a:xfrm>
              <a:off x="599" y="2378"/>
              <a:ext cx="1393" cy="552"/>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0735" name="Rectangle 6"/>
            <p:cNvSpPr/>
            <p:nvPr/>
          </p:nvSpPr>
          <p:spPr>
            <a:xfrm>
              <a:off x="1660" y="1382"/>
              <a:ext cx="1340" cy="226"/>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nvGrpSpPr>
          <p:cNvPr id="3" name="Group 7"/>
          <p:cNvGrpSpPr/>
          <p:nvPr/>
        </p:nvGrpSpPr>
        <p:grpSpPr>
          <a:xfrm>
            <a:off x="3219450" y="2193925"/>
            <a:ext cx="3638550" cy="2457450"/>
            <a:chOff x="2028" y="1382"/>
            <a:chExt cx="2292" cy="1548"/>
          </a:xfrm>
        </p:grpSpPr>
        <p:sp>
          <p:nvSpPr>
            <p:cNvPr id="30732" name="Rectangle 8"/>
            <p:cNvSpPr/>
            <p:nvPr/>
          </p:nvSpPr>
          <p:spPr>
            <a:xfrm>
              <a:off x="2028" y="2378"/>
              <a:ext cx="1188" cy="552"/>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0733" name="Rectangle 9"/>
            <p:cNvSpPr/>
            <p:nvPr/>
          </p:nvSpPr>
          <p:spPr>
            <a:xfrm>
              <a:off x="3132" y="1382"/>
              <a:ext cx="1188" cy="226"/>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nvGrpSpPr>
          <p:cNvPr id="4" name="Group 10"/>
          <p:cNvGrpSpPr/>
          <p:nvPr/>
        </p:nvGrpSpPr>
        <p:grpSpPr>
          <a:xfrm>
            <a:off x="2628900" y="2571750"/>
            <a:ext cx="4781550" cy="2079625"/>
            <a:chOff x="1656" y="1620"/>
            <a:chExt cx="3012" cy="1310"/>
          </a:xfrm>
        </p:grpSpPr>
        <p:sp>
          <p:nvSpPr>
            <p:cNvPr id="30730" name="Rectangle 11"/>
            <p:cNvSpPr/>
            <p:nvPr/>
          </p:nvSpPr>
          <p:spPr>
            <a:xfrm>
              <a:off x="3244" y="2378"/>
              <a:ext cx="1424" cy="552"/>
            </a:xfrm>
            <a:prstGeom prst="rect">
              <a:avLst/>
            </a:prstGeom>
            <a:solidFill>
              <a:srgbClr val="0066CC">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0731" name="Rectangle 12"/>
            <p:cNvSpPr/>
            <p:nvPr/>
          </p:nvSpPr>
          <p:spPr>
            <a:xfrm>
              <a:off x="1656" y="1620"/>
              <a:ext cx="1424" cy="180"/>
            </a:xfrm>
            <a:prstGeom prst="rect">
              <a:avLst/>
            </a:prstGeom>
            <a:solidFill>
              <a:srgbClr val="0066CC">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30727" name="Rectangle 13"/>
          <p:cNvSpPr/>
          <p:nvPr/>
        </p:nvSpPr>
        <p:spPr>
          <a:xfrm>
            <a:off x="950913" y="1908175"/>
            <a:ext cx="7315200" cy="158115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 pos="1663700" algn="l"/>
              </a:tabLst>
            </a:pPr>
            <a:r>
              <a:rPr lang="en-US" altLang="en-US" sz="1800" b="1" dirty="0">
                <a:solidFill>
                  <a:srgbClr val="000000"/>
                </a:solidFill>
                <a:latin typeface="Courier New" panose="02070309020205020404" pitchFamily="49" charset="0"/>
              </a:rPr>
              <a:t>SQL&gt; SELECT 	TRUNC(45.923,2), TRUNC(45.923),</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 pos="1663700" algn="l"/>
              </a:tabLst>
            </a:pPr>
            <a:r>
              <a:rPr lang="en-US" altLang="en-US" sz="1800" b="1" dirty="0">
                <a:solidFill>
                  <a:srgbClr val="000000"/>
                </a:solidFill>
                <a:latin typeface="Courier New" panose="02070309020205020404" pitchFamily="49" charset="0"/>
              </a:rPr>
              <a:t>  2  		TRUNC(45.923,-1)</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 pos="1663700" algn="l"/>
              </a:tabLst>
            </a:pPr>
            <a:r>
              <a:rPr lang="en-US" altLang="en-US" sz="1800" b="1" dirty="0">
                <a:solidFill>
                  <a:srgbClr val="000000"/>
                </a:solidFill>
                <a:latin typeface="Courier New" panose="02070309020205020404" pitchFamily="49" charset="0"/>
              </a:rPr>
              <a:t>  3  FROM   DUAL;</a:t>
            </a:r>
            <a:endParaRPr lang="en-US" altLang="en-US" sz="1800" b="1" dirty="0">
              <a:solidFill>
                <a:srgbClr val="000000"/>
              </a:solidFill>
              <a:latin typeface="Courier New" panose="02070309020205020404" pitchFamily="49" charset="0"/>
            </a:endParaRPr>
          </a:p>
        </p:txBody>
      </p:sp>
      <p:sp>
        <p:nvSpPr>
          <p:cNvPr id="30728" name="Rectangle 14"/>
          <p:cNvSpPr/>
          <p:nvPr/>
        </p:nvSpPr>
        <p:spPr>
          <a:xfrm>
            <a:off x="950913" y="3790950"/>
            <a:ext cx="7289800" cy="8350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TRUNC(45.923,2) TRUNC(45.923) TRUNC(45.923,-1)</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 ---------------</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45.92            45              40</a:t>
            </a:r>
            <a:endParaRPr lang="en-US" altLang="en-US" sz="1800" b="1" dirty="0">
              <a:solidFill>
                <a:srgbClr val="000000"/>
              </a:solidFill>
              <a:latin typeface="Courier New" panose="02070309020205020404" pitchFamily="49" charset="0"/>
            </a:endParaRPr>
          </a:p>
        </p:txBody>
      </p:sp>
      <p:sp>
        <p:nvSpPr>
          <p:cNvPr id="30729" name="Rectangle 15"/>
          <p:cNvSpPr>
            <a:spLocks noGrp="1"/>
          </p:cNvSpPr>
          <p:nvPr>
            <p:ph type="title"/>
          </p:nvPr>
        </p:nvSpPr>
        <p:spPr>
          <a:xfrm>
            <a:off x="433388" y="620713"/>
            <a:ext cx="4570412" cy="536575"/>
          </a:xfrm>
          <a:ln/>
        </p:spPr>
        <p:txBody>
          <a:bodyPr vert="horz" wrap="square" lIns="92075" tIns="46038" rIns="92075" bIns="46038" anchor="t" anchorCtr="0"/>
          <a:p>
            <a:r>
              <a:rPr lang="en-US" altLang="en-US" sz="2800" dirty="0">
                <a:solidFill>
                  <a:srgbClr val="800000"/>
                </a:solidFill>
              </a:rPr>
              <a:t>Using the TRUNC Function</a:t>
            </a:r>
            <a:endParaRPr lang="en-US" altLang="en-US" sz="2800" dirty="0">
              <a:solidFill>
                <a:srgbClr val="8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p:nvPr/>
        </p:nvSpPr>
        <p:spPr>
          <a:xfrm>
            <a:off x="906463" y="4268788"/>
            <a:ext cx="7315200" cy="1603375"/>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p:txBody>
      </p:sp>
      <p:sp>
        <p:nvSpPr>
          <p:cNvPr id="32771" name="Rectangle 3"/>
          <p:cNvSpPr>
            <a:spLocks noGrp="1"/>
          </p:cNvSpPr>
          <p:nvPr>
            <p:ph type="title"/>
          </p:nvPr>
        </p:nvSpPr>
        <p:spPr>
          <a:xfrm>
            <a:off x="323850" y="661988"/>
            <a:ext cx="4283075" cy="463550"/>
          </a:xfrm>
          <a:ln/>
        </p:spPr>
        <p:txBody>
          <a:bodyPr vert="horz" wrap="square" lIns="92075" tIns="46038" rIns="92075" bIns="46038" anchor="t" anchorCtr="0"/>
          <a:p>
            <a:r>
              <a:rPr lang="en-US" altLang="en-US" sz="2800" dirty="0">
                <a:solidFill>
                  <a:srgbClr val="800000"/>
                </a:solidFill>
              </a:rPr>
              <a:t>Using the MOD Function</a:t>
            </a:r>
            <a:endParaRPr lang="en-US" altLang="en-US" sz="2800" dirty="0">
              <a:solidFill>
                <a:srgbClr val="800000"/>
              </a:solidFill>
            </a:endParaRPr>
          </a:p>
        </p:txBody>
      </p:sp>
      <p:sp>
        <p:nvSpPr>
          <p:cNvPr id="32772" name="Rectangle 4"/>
          <p:cNvSpPr>
            <a:spLocks noGrp="1"/>
          </p:cNvSpPr>
          <p:nvPr>
            <p:ph idx="1"/>
          </p:nvPr>
        </p:nvSpPr>
        <p:spPr>
          <a:xfrm>
            <a:off x="860425" y="1382713"/>
            <a:ext cx="7385050" cy="1373187"/>
          </a:xfrm>
          <a:ln/>
        </p:spPr>
        <p:txBody>
          <a:bodyPr vert="horz" wrap="square" lIns="92075" tIns="46038" rIns="92075" bIns="46038" anchor="t" anchorCtr="0">
            <a:spAutoFit/>
          </a:bodyPr>
          <a:p>
            <a:r>
              <a:rPr lang="en-US" altLang="en-US" dirty="0"/>
              <a:t>Calculate the remainder of the ratio of salary to commission for all employees whose job title is salesman.</a:t>
            </a:r>
            <a:endParaRPr lang="en-US" altLang="en-US" dirty="0"/>
          </a:p>
        </p:txBody>
      </p:sp>
      <p:sp>
        <p:nvSpPr>
          <p:cNvPr id="32773" name="Rectangle 5"/>
          <p:cNvSpPr/>
          <p:nvPr/>
        </p:nvSpPr>
        <p:spPr>
          <a:xfrm>
            <a:off x="900113" y="2921000"/>
            <a:ext cx="7289800" cy="1052513"/>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155654" name="Rectangle 6"/>
          <p:cNvSpPr>
            <a:spLocks noChangeArrowheads="1"/>
          </p:cNvSpPr>
          <p:nvPr/>
        </p:nvSpPr>
        <p:spPr bwMode="auto">
          <a:xfrm>
            <a:off x="1117600" y="2901950"/>
            <a:ext cx="184150" cy="422275"/>
          </a:xfrm>
          <a:prstGeom prst="rect">
            <a:avLst/>
          </a:prstGeom>
          <a:noFill/>
          <a:ln w="9525">
            <a:noFill/>
            <a:miter lim="800000"/>
          </a:ln>
          <a:effectLst/>
        </p:spPr>
        <p:txBody>
          <a:bodyPr wrap="none" lIns="92075" tIns="46038" rIns="92075" bIns="46038">
            <a:spAutoFit/>
          </a:bodyPr>
          <a:lstStyle/>
          <a:p>
            <a:pPr marL="0" marR="0" lvl="0" indent="0" algn="ctr" defTabSz="914400" rtl="0" eaLnBrk="0" fontAlgn="base" latinLnBrk="0" hangingPunct="0">
              <a:lnSpc>
                <a:spcPct val="120000"/>
              </a:lnSpc>
              <a:spcBef>
                <a:spcPct val="60000"/>
              </a:spcBef>
              <a:spcAft>
                <a:spcPct val="0"/>
              </a:spcAft>
              <a:buClrTx/>
              <a:buSzTx/>
              <a:buFontTx/>
              <a:buNone/>
              <a:defRPr/>
            </a:pPr>
            <a:endPar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grpSp>
        <p:nvGrpSpPr>
          <p:cNvPr id="2" name="Group 7"/>
          <p:cNvGrpSpPr/>
          <p:nvPr/>
        </p:nvGrpSpPr>
        <p:grpSpPr>
          <a:xfrm>
            <a:off x="5164138" y="3035300"/>
            <a:ext cx="2135187" cy="2789238"/>
            <a:chOff x="3253" y="1912"/>
            <a:chExt cx="1345" cy="1757"/>
          </a:xfrm>
        </p:grpSpPr>
        <p:sp>
          <p:nvSpPr>
            <p:cNvPr id="32778" name="Rectangle 8"/>
            <p:cNvSpPr/>
            <p:nvPr/>
          </p:nvSpPr>
          <p:spPr>
            <a:xfrm>
              <a:off x="3353" y="1912"/>
              <a:ext cx="1245" cy="224"/>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2779" name="Rectangle 9"/>
            <p:cNvSpPr/>
            <p:nvPr/>
          </p:nvSpPr>
          <p:spPr>
            <a:xfrm>
              <a:off x="3253" y="2709"/>
              <a:ext cx="1190" cy="960"/>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32776" name="Rectangle 10"/>
          <p:cNvSpPr/>
          <p:nvPr/>
        </p:nvSpPr>
        <p:spPr>
          <a:xfrm>
            <a:off x="1003300" y="3014663"/>
            <a:ext cx="7150100" cy="1411287"/>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1800" b="1" dirty="0">
                <a:solidFill>
                  <a:srgbClr val="000000"/>
                </a:solidFill>
                <a:latin typeface="Courier New" panose="02070309020205020404" pitchFamily="49" charset="0"/>
              </a:rPr>
              <a:t>SQL&gt; SELECT	ename, sal, comm, MOD(sal, comm)</a:t>
            </a:r>
            <a:endParaRPr lang="en-US" altLang="en-US" sz="1800" b="1" dirty="0">
              <a:solidFill>
                <a:srgbClr val="000000"/>
              </a:solidFill>
              <a:latin typeface="Courier New" panose="02070309020205020404" pitchFamily="49" charset="0"/>
            </a:endParaRPr>
          </a:p>
          <a:p>
            <a:pPr marL="0" lvl="0" indent="0">
              <a:spcBef>
                <a:spcPct val="0"/>
              </a:spcBef>
              <a:buNone/>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a:spcBef>
                <a:spcPct val="0"/>
              </a:spcBef>
              <a:buNone/>
            </a:pPr>
            <a:r>
              <a:rPr lang="en-US" altLang="en-US" sz="1800" b="1" dirty="0">
                <a:solidFill>
                  <a:srgbClr val="000000"/>
                </a:solidFill>
                <a:latin typeface="Courier New" panose="02070309020205020404" pitchFamily="49" charset="0"/>
              </a:rPr>
              <a:t>  3  WHERE	job = 'SALESMAN';</a:t>
            </a:r>
            <a:endParaRPr lang="en-US" altLang="en-US" sz="1800" b="1" dirty="0">
              <a:solidFill>
                <a:schemeClr val="bg2"/>
              </a:solidFill>
              <a:latin typeface="Courier New" panose="02070309020205020404" pitchFamily="49" charset="0"/>
            </a:endParaRPr>
          </a:p>
          <a:p>
            <a:pPr marL="0" lvl="0" indent="0">
              <a:lnSpc>
                <a:spcPct val="120000"/>
              </a:lnSpc>
              <a:spcBef>
                <a:spcPct val="60000"/>
              </a:spcBef>
              <a:buNone/>
            </a:pPr>
            <a:endParaRPr lang="en-US" altLang="en-US" sz="1800" b="1" dirty="0">
              <a:solidFill>
                <a:schemeClr val="bg2"/>
              </a:solidFill>
              <a:latin typeface="Courier New" panose="02070309020205020404" pitchFamily="49" charset="0"/>
            </a:endParaRPr>
          </a:p>
        </p:txBody>
      </p:sp>
      <p:sp>
        <p:nvSpPr>
          <p:cNvPr id="32777" name="Rectangle 11"/>
          <p:cNvSpPr/>
          <p:nvPr/>
        </p:nvSpPr>
        <p:spPr>
          <a:xfrm>
            <a:off x="882650" y="4281488"/>
            <a:ext cx="7289800" cy="157797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ENAME            SAL      COMM MOD(SAL,COMM)</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 --------- -------------</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MARTIN          1250      1400          1250</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ALLEN           1600       300           100</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TURNER          1500         0          1500</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WARD            1250       500           250</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3"/>
          <p:cNvSpPr>
            <a:spLocks noGrp="1"/>
          </p:cNvSpPr>
          <p:nvPr>
            <p:ph type="title"/>
          </p:nvPr>
        </p:nvSpPr>
        <p:spPr>
          <a:xfrm>
            <a:off x="323850" y="661988"/>
            <a:ext cx="4283075" cy="463550"/>
          </a:xfrm>
          <a:ln/>
        </p:spPr>
        <p:txBody>
          <a:bodyPr vert="horz" wrap="square" lIns="92075" tIns="46038" rIns="92075" bIns="46038" anchor="t" anchorCtr="0"/>
          <a:p>
            <a:r>
              <a:rPr lang="en-US" altLang="en-US" sz="2800" dirty="0">
                <a:solidFill>
                  <a:srgbClr val="800000"/>
                </a:solidFill>
              </a:rPr>
              <a:t>Number Functions</a:t>
            </a:r>
            <a:endParaRPr lang="en-US" altLang="en-US" sz="2800" dirty="0">
              <a:solidFill>
                <a:srgbClr val="800000"/>
              </a:solidFill>
            </a:endParaRPr>
          </a:p>
        </p:txBody>
      </p:sp>
      <p:sp>
        <p:nvSpPr>
          <p:cNvPr id="34819" name="Rectangle 5"/>
          <p:cNvSpPr/>
          <p:nvPr/>
        </p:nvSpPr>
        <p:spPr>
          <a:xfrm>
            <a:off x="323850" y="1341438"/>
            <a:ext cx="8424863" cy="4895850"/>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143366" name="Rectangle 6"/>
          <p:cNvSpPr>
            <a:spLocks noChangeArrowheads="1"/>
          </p:cNvSpPr>
          <p:nvPr/>
        </p:nvSpPr>
        <p:spPr bwMode="auto">
          <a:xfrm>
            <a:off x="1117600" y="1681163"/>
            <a:ext cx="184150" cy="422275"/>
          </a:xfrm>
          <a:prstGeom prst="rect">
            <a:avLst/>
          </a:prstGeom>
          <a:noFill/>
          <a:ln w="9525">
            <a:noFill/>
            <a:miter lim="800000"/>
          </a:ln>
          <a:effectLst/>
        </p:spPr>
        <p:txBody>
          <a:bodyPr wrap="none" lIns="92075" tIns="46038" rIns="92075" bIns="46038">
            <a:spAutoFit/>
          </a:bodyPr>
          <a:lstStyle/>
          <a:p>
            <a:pPr marL="0" marR="0" lvl="0" indent="0" algn="ctr" defTabSz="914400" rtl="0" eaLnBrk="0" fontAlgn="base" latinLnBrk="0" hangingPunct="0">
              <a:lnSpc>
                <a:spcPct val="120000"/>
              </a:lnSpc>
              <a:spcBef>
                <a:spcPct val="60000"/>
              </a:spcBef>
              <a:spcAft>
                <a:spcPct val="0"/>
              </a:spcAft>
              <a:buClrTx/>
              <a:buSzTx/>
              <a:buFontTx/>
              <a:buNone/>
              <a:defRPr/>
            </a:pPr>
            <a:endPar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34821" name="Rectangle 10"/>
          <p:cNvSpPr/>
          <p:nvPr/>
        </p:nvSpPr>
        <p:spPr>
          <a:xfrm>
            <a:off x="395288" y="1412875"/>
            <a:ext cx="8208962" cy="48387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dirty="0">
                <a:solidFill>
                  <a:srgbClr val="000000"/>
                </a:solidFill>
                <a:latin typeface="Times New Roman" panose="02020603050405020304" pitchFamily="18" charset="0"/>
              </a:rPr>
              <a:t>SQL&gt; SELECT	CEIL(4.5) from dual;  	Output: 5</a:t>
            </a:r>
            <a:endParaRPr lang="en-US" altLang="en-US" sz="2400" dirty="0">
              <a:solidFill>
                <a:srgbClr val="000000"/>
              </a:solidFill>
              <a:latin typeface="Times New Roman" panose="02020603050405020304" pitchFamily="18" charset="0"/>
            </a:endParaRPr>
          </a:p>
          <a:p>
            <a:pPr marL="0" lvl="0" indent="0">
              <a:spcBef>
                <a:spcPct val="0"/>
              </a:spcBef>
              <a:buNone/>
            </a:pPr>
            <a:r>
              <a:rPr lang="en-US" altLang="en-US" sz="2400" dirty="0">
                <a:solidFill>
                  <a:srgbClr val="000000"/>
                </a:solidFill>
                <a:latin typeface="Times New Roman" panose="02020603050405020304" pitchFamily="18" charset="0"/>
              </a:rPr>
              <a:t>SQL&gt; SELECT	CEIL(-4.5) from dual; 	Output: -4</a:t>
            </a:r>
            <a:endParaRPr lang="en-US" altLang="en-US" sz="2400" dirty="0">
              <a:solidFill>
                <a:srgbClr val="000000"/>
              </a:solidFill>
              <a:latin typeface="Times New Roman" panose="02020603050405020304" pitchFamily="18" charset="0"/>
            </a:endParaRPr>
          </a:p>
          <a:p>
            <a:pPr marL="0" lvl="0" indent="0" eaLnBrk="1" hangingPunct="1">
              <a:spcBef>
                <a:spcPct val="0"/>
              </a:spcBef>
              <a:buNone/>
            </a:pPr>
            <a:r>
              <a:rPr lang="en-US" altLang="en-US" sz="2400" dirty="0">
                <a:solidFill>
                  <a:srgbClr val="000000"/>
                </a:solidFill>
                <a:latin typeface="Times New Roman" panose="02020603050405020304" pitchFamily="18" charset="0"/>
              </a:rPr>
              <a:t>SQL&gt; SELECT	FLOOR(4.5) from dual;  	Output: 4</a:t>
            </a:r>
            <a:endParaRPr lang="en-US" altLang="en-US" sz="2400" dirty="0">
              <a:solidFill>
                <a:srgbClr val="000000"/>
              </a:solidFill>
              <a:latin typeface="Times New Roman" panose="02020603050405020304" pitchFamily="18" charset="0"/>
            </a:endParaRPr>
          </a:p>
          <a:p>
            <a:pPr marL="0" lvl="0" indent="0" eaLnBrk="1" hangingPunct="1">
              <a:spcBef>
                <a:spcPct val="0"/>
              </a:spcBef>
              <a:buNone/>
            </a:pPr>
            <a:r>
              <a:rPr lang="en-US" altLang="en-US" sz="2400" dirty="0">
                <a:solidFill>
                  <a:srgbClr val="000000"/>
                </a:solidFill>
                <a:latin typeface="Times New Roman" panose="02020603050405020304" pitchFamily="18" charset="0"/>
              </a:rPr>
              <a:t>SQL&gt; SELECT	FLOOR(-4.5) from dual; 	Output: -5</a:t>
            </a:r>
            <a:endParaRPr lang="en-US" altLang="en-US" sz="2400" dirty="0">
              <a:solidFill>
                <a:srgbClr val="000000"/>
              </a:solidFill>
              <a:latin typeface="Times New Roman" panose="02020603050405020304" pitchFamily="18" charset="0"/>
            </a:endParaRPr>
          </a:p>
          <a:p>
            <a:pPr marL="0" lvl="0" indent="0" eaLnBrk="1" hangingPunct="1">
              <a:spcBef>
                <a:spcPct val="0"/>
              </a:spcBef>
              <a:buNone/>
            </a:pPr>
            <a:r>
              <a:rPr lang="en-US" altLang="en-US" sz="2400" dirty="0">
                <a:solidFill>
                  <a:srgbClr val="000000"/>
                </a:solidFill>
                <a:latin typeface="Times New Roman" panose="02020603050405020304" pitchFamily="18" charset="0"/>
              </a:rPr>
              <a:t>SQL&gt; SELECT	SIGN(-4) from dual; 		Output: -1</a:t>
            </a:r>
            <a:endParaRPr lang="en-US" altLang="en-US" sz="2400" dirty="0">
              <a:solidFill>
                <a:srgbClr val="000000"/>
              </a:solidFill>
              <a:latin typeface="Times New Roman" panose="02020603050405020304" pitchFamily="18" charset="0"/>
            </a:endParaRPr>
          </a:p>
          <a:p>
            <a:pPr marL="0" lvl="0" indent="0" eaLnBrk="1" hangingPunct="1">
              <a:spcBef>
                <a:spcPct val="0"/>
              </a:spcBef>
              <a:buNone/>
            </a:pPr>
            <a:r>
              <a:rPr lang="en-US" altLang="en-US" sz="2400" dirty="0">
                <a:solidFill>
                  <a:srgbClr val="000000"/>
                </a:solidFill>
                <a:latin typeface="Times New Roman" panose="02020603050405020304" pitchFamily="18" charset="0"/>
              </a:rPr>
              <a:t>SQL&gt; SELECT	SIGN(4) from dual;  		Output:  1</a:t>
            </a:r>
            <a:endParaRPr lang="en-US" altLang="en-US" sz="2400" dirty="0">
              <a:solidFill>
                <a:srgbClr val="000000"/>
              </a:solidFill>
              <a:latin typeface="Times New Roman" panose="02020603050405020304" pitchFamily="18" charset="0"/>
            </a:endParaRPr>
          </a:p>
          <a:p>
            <a:pPr marL="0" lvl="0" indent="0" eaLnBrk="1" hangingPunct="1">
              <a:spcBef>
                <a:spcPct val="0"/>
              </a:spcBef>
              <a:buNone/>
            </a:pPr>
            <a:r>
              <a:rPr lang="en-US" altLang="en-US" sz="2400" dirty="0">
                <a:solidFill>
                  <a:srgbClr val="000000"/>
                </a:solidFill>
                <a:latin typeface="Times New Roman" panose="02020603050405020304" pitchFamily="18" charset="0"/>
              </a:rPr>
              <a:t>SQL&gt; SELECT	SIGN(0) from dual; 		Output:   0</a:t>
            </a:r>
            <a:endParaRPr lang="en-US" altLang="en-US" sz="2400" dirty="0">
              <a:solidFill>
                <a:srgbClr val="000000"/>
              </a:solidFill>
              <a:latin typeface="Times New Roman" panose="02020603050405020304" pitchFamily="18" charset="0"/>
            </a:endParaRPr>
          </a:p>
          <a:p>
            <a:pPr marL="0" lvl="0" indent="0" eaLnBrk="1" hangingPunct="1">
              <a:spcBef>
                <a:spcPct val="0"/>
              </a:spcBef>
              <a:buNone/>
            </a:pPr>
            <a:endParaRPr lang="en-US" altLang="en-US" sz="2400" dirty="0">
              <a:solidFill>
                <a:srgbClr val="000000"/>
              </a:solidFill>
              <a:latin typeface="Times New Roman" panose="02020603050405020304" pitchFamily="18" charset="0"/>
            </a:endParaRPr>
          </a:p>
          <a:p>
            <a:pPr marL="0" lvl="0" indent="0" eaLnBrk="1" hangingPunct="1">
              <a:spcBef>
                <a:spcPct val="0"/>
              </a:spcBef>
              <a:buNone/>
            </a:pPr>
            <a:r>
              <a:rPr lang="en-US" altLang="en-US" sz="2400" dirty="0">
                <a:solidFill>
                  <a:schemeClr val="accent2"/>
                </a:solidFill>
                <a:latin typeface="Times New Roman" panose="02020603050405020304" pitchFamily="18" charset="0"/>
              </a:rPr>
              <a:t>Other Number Functions:</a:t>
            </a:r>
            <a:endParaRPr lang="en-US" altLang="en-US" sz="2400" dirty="0">
              <a:solidFill>
                <a:schemeClr val="accent2"/>
              </a:solidFill>
              <a:latin typeface="Times New Roman" panose="02020603050405020304" pitchFamily="18" charset="0"/>
            </a:endParaRPr>
          </a:p>
          <a:p>
            <a:pPr marL="0" lvl="0" indent="0" eaLnBrk="1" hangingPunct="1">
              <a:spcBef>
                <a:spcPct val="0"/>
              </a:spcBef>
              <a:buNone/>
            </a:pPr>
            <a:r>
              <a:rPr lang="en-US" altLang="en-US" sz="2400" dirty="0">
                <a:solidFill>
                  <a:srgbClr val="000000"/>
                </a:solidFill>
                <a:latin typeface="Times New Roman" panose="02020603050405020304" pitchFamily="18" charset="0"/>
              </a:rPr>
              <a:t>EXP(A), LOG(A), LN(A),</a:t>
            </a:r>
            <a:endParaRPr lang="en-US" altLang="en-US" sz="2400" dirty="0">
              <a:solidFill>
                <a:srgbClr val="000000"/>
              </a:solidFill>
              <a:latin typeface="Times New Roman" panose="02020603050405020304" pitchFamily="18" charset="0"/>
            </a:endParaRPr>
          </a:p>
          <a:p>
            <a:pPr marL="0" lvl="0" indent="0" eaLnBrk="1" hangingPunct="1">
              <a:spcBef>
                <a:spcPct val="0"/>
              </a:spcBef>
              <a:buNone/>
            </a:pPr>
            <a:r>
              <a:rPr lang="en-US" altLang="en-US" sz="2400" dirty="0">
                <a:solidFill>
                  <a:srgbClr val="000000"/>
                </a:solidFill>
                <a:latin typeface="Times New Roman" panose="02020603050405020304" pitchFamily="18" charset="0"/>
              </a:rPr>
              <a:t>SIN(A), COS(A), TAN(A),</a:t>
            </a:r>
            <a:endParaRPr lang="en-US" altLang="en-US" sz="2400" dirty="0">
              <a:solidFill>
                <a:srgbClr val="000000"/>
              </a:solidFill>
              <a:latin typeface="Times New Roman" panose="02020603050405020304" pitchFamily="18" charset="0"/>
            </a:endParaRPr>
          </a:p>
          <a:p>
            <a:pPr marL="0" lvl="0" indent="0" eaLnBrk="1" hangingPunct="1">
              <a:spcBef>
                <a:spcPct val="0"/>
              </a:spcBef>
              <a:buNone/>
            </a:pPr>
            <a:r>
              <a:rPr lang="en-US" altLang="en-US" sz="2400" dirty="0">
                <a:solidFill>
                  <a:srgbClr val="000000"/>
                </a:solidFill>
                <a:latin typeface="Times New Roman" panose="02020603050405020304" pitchFamily="18" charset="0"/>
              </a:rPr>
              <a:t>SINH(A), COSH(A), TANH(A)</a:t>
            </a:r>
            <a:endParaRPr lang="en-US" altLang="en-US" sz="2400" dirty="0">
              <a:solidFill>
                <a:srgbClr val="000000"/>
              </a:solidFill>
              <a:latin typeface="Times New Roman" panose="02020603050405020304" pitchFamily="18" charset="0"/>
            </a:endParaRPr>
          </a:p>
          <a:p>
            <a:pPr marL="0" lvl="0" indent="0" eaLnBrk="1" hangingPunct="1">
              <a:spcBef>
                <a:spcPct val="0"/>
              </a:spcBef>
              <a:buNone/>
            </a:pPr>
            <a:endParaRPr lang="en-US" altLang="en-US" sz="2400" dirty="0">
              <a:solidFill>
                <a:srgbClr val="000000"/>
              </a:solidFill>
              <a:latin typeface="Times New Roman" panose="02020603050405020304" pitchFamily="18"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323850" y="661988"/>
            <a:ext cx="3417888" cy="463550"/>
          </a:xfrm>
          <a:ln/>
        </p:spPr>
        <p:txBody>
          <a:bodyPr vert="horz" wrap="square" lIns="92075" tIns="46038" rIns="92075" bIns="46038" anchor="t" anchorCtr="0"/>
          <a:p>
            <a:r>
              <a:rPr lang="en-US" altLang="en-US" sz="2800" dirty="0">
                <a:solidFill>
                  <a:srgbClr val="800000"/>
                </a:solidFill>
              </a:rPr>
              <a:t>Working with Dates</a:t>
            </a:r>
            <a:endParaRPr lang="en-US" altLang="en-US" sz="2800" dirty="0">
              <a:solidFill>
                <a:srgbClr val="800000"/>
              </a:solidFill>
            </a:endParaRPr>
          </a:p>
        </p:txBody>
      </p:sp>
      <p:sp>
        <p:nvSpPr>
          <p:cNvPr id="36867" name="Rectangle 3"/>
          <p:cNvSpPr>
            <a:spLocks noGrp="1"/>
          </p:cNvSpPr>
          <p:nvPr>
            <p:ph idx="1"/>
          </p:nvPr>
        </p:nvSpPr>
        <p:spPr>
          <a:xfrm>
            <a:off x="179388" y="1341438"/>
            <a:ext cx="8569325" cy="2160587"/>
          </a:xfrm>
          <a:ln/>
        </p:spPr>
        <p:txBody>
          <a:bodyPr vert="horz" wrap="square" lIns="92075" tIns="46038" rIns="92075" bIns="46038" anchor="t" anchorCtr="0">
            <a:spAutoFit/>
          </a:bodyPr>
          <a:p>
            <a:pPr lvl="1"/>
            <a:r>
              <a:rPr lang="en-US" altLang="en-US" dirty="0"/>
              <a:t>Oracle stores dates in an internal numeric format: century, year, month, day, hours, minutes, seconds.</a:t>
            </a:r>
            <a:endParaRPr lang="en-US" altLang="en-US" dirty="0"/>
          </a:p>
          <a:p>
            <a:pPr lvl="1"/>
            <a:r>
              <a:rPr lang="en-US" altLang="en-US" dirty="0"/>
              <a:t>The default date format is mm/dd/yyyy OR DD-MON-YY.</a:t>
            </a:r>
            <a:endParaRPr lang="en-US" altLang="en-US" dirty="0"/>
          </a:p>
          <a:p>
            <a:pPr lvl="1"/>
            <a:r>
              <a:rPr lang="en-US" altLang="en-US" dirty="0"/>
              <a:t>SYSDATE is a function returning date and time.</a:t>
            </a:r>
            <a:endParaRPr lang="en-US" altLang="en-US" dirty="0"/>
          </a:p>
          <a:p>
            <a:pPr lvl="1"/>
            <a:r>
              <a:rPr lang="en-US" altLang="en-US" dirty="0"/>
              <a:t>DUAL is a dummy table used to view SYSDATE.</a:t>
            </a:r>
            <a:endParaRPr lang="en-US" alt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xfrm>
            <a:off x="323850" y="661988"/>
            <a:ext cx="3706813" cy="463550"/>
          </a:xfrm>
          <a:ln/>
        </p:spPr>
        <p:txBody>
          <a:bodyPr vert="horz" wrap="square" lIns="92075" tIns="46038" rIns="92075" bIns="46038" anchor="t" anchorCtr="0"/>
          <a:p>
            <a:r>
              <a:rPr lang="en-US" altLang="en-US" sz="2800" dirty="0">
                <a:solidFill>
                  <a:srgbClr val="800000"/>
                </a:solidFill>
              </a:rPr>
              <a:t>Arithmetic with Dates</a:t>
            </a:r>
            <a:endParaRPr lang="en-US" altLang="en-US" sz="2800" dirty="0">
              <a:solidFill>
                <a:srgbClr val="800000"/>
              </a:solidFill>
            </a:endParaRPr>
          </a:p>
        </p:txBody>
      </p:sp>
      <p:sp>
        <p:nvSpPr>
          <p:cNvPr id="38915" name="Rectangle 3"/>
          <p:cNvSpPr>
            <a:spLocks noGrp="1"/>
          </p:cNvSpPr>
          <p:nvPr>
            <p:ph idx="1"/>
          </p:nvPr>
        </p:nvSpPr>
        <p:spPr>
          <a:xfrm>
            <a:off x="468313" y="1268413"/>
            <a:ext cx="7385050" cy="2428875"/>
          </a:xfrm>
          <a:ln/>
        </p:spPr>
        <p:txBody>
          <a:bodyPr vert="horz" wrap="square" lIns="92075" tIns="46038" rIns="92075" bIns="46038" anchor="t" anchorCtr="0">
            <a:spAutoFit/>
          </a:bodyPr>
          <a:p>
            <a:pPr lvl="1"/>
            <a:r>
              <a:rPr lang="en-US" altLang="en-US" dirty="0"/>
              <a:t>Add or subtract a number to or from a date for a resultant </a:t>
            </a:r>
            <a:r>
              <a:rPr lang="en-US" altLang="en-US" i="1" dirty="0">
                <a:solidFill>
                  <a:schemeClr val="accent2"/>
                </a:solidFill>
              </a:rPr>
              <a:t>date</a:t>
            </a:r>
            <a:r>
              <a:rPr lang="en-US" altLang="en-US" dirty="0"/>
              <a:t> value.</a:t>
            </a:r>
            <a:endParaRPr lang="en-US" altLang="en-US" dirty="0"/>
          </a:p>
          <a:p>
            <a:pPr lvl="1"/>
            <a:r>
              <a:rPr lang="en-US" altLang="en-US" dirty="0"/>
              <a:t>Subtract two dates to find the </a:t>
            </a:r>
            <a:r>
              <a:rPr lang="en-US" altLang="en-US" i="1" dirty="0">
                <a:solidFill>
                  <a:schemeClr val="accent2"/>
                </a:solidFill>
              </a:rPr>
              <a:t>number</a:t>
            </a:r>
            <a:r>
              <a:rPr lang="en-US" altLang="en-US" i="1" dirty="0"/>
              <a:t> </a:t>
            </a:r>
            <a:r>
              <a:rPr lang="en-US" altLang="en-US" dirty="0"/>
              <a:t>of days between those dates.</a:t>
            </a:r>
            <a:endParaRPr lang="en-US" altLang="en-US" dirty="0"/>
          </a:p>
          <a:p>
            <a:pPr lvl="1"/>
            <a:r>
              <a:rPr lang="en-US" altLang="en-US" dirty="0"/>
              <a:t>Add </a:t>
            </a:r>
            <a:r>
              <a:rPr lang="en-US" altLang="en-US" i="1" dirty="0">
                <a:solidFill>
                  <a:schemeClr val="accent2"/>
                </a:solidFill>
              </a:rPr>
              <a:t>hours</a:t>
            </a:r>
            <a:r>
              <a:rPr lang="en-US" altLang="en-US" dirty="0"/>
              <a:t> to a date by dividing the number of hours by 24.</a:t>
            </a:r>
            <a:endParaRPr lang="en-US" altLang="en-US"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p:nvPr/>
        </p:nvSpPr>
        <p:spPr>
          <a:xfrm>
            <a:off x="949325" y="2405063"/>
            <a:ext cx="7289800" cy="9159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40963" name="Rectangle 3"/>
          <p:cNvSpPr/>
          <p:nvPr/>
        </p:nvSpPr>
        <p:spPr>
          <a:xfrm>
            <a:off x="949325" y="3903663"/>
            <a:ext cx="7291388" cy="1355725"/>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p:txBody>
      </p:sp>
      <p:sp>
        <p:nvSpPr>
          <p:cNvPr id="40964" name="Rectangle 4"/>
          <p:cNvSpPr>
            <a:spLocks noGrp="1"/>
          </p:cNvSpPr>
          <p:nvPr>
            <p:ph type="title"/>
          </p:nvPr>
        </p:nvSpPr>
        <p:spPr>
          <a:ln/>
        </p:spPr>
        <p:txBody>
          <a:bodyPr vert="horz" wrap="square" lIns="92075" tIns="46038" rIns="92075" bIns="46038" anchor="t" anchorCtr="0"/>
          <a:p>
            <a:r>
              <a:rPr lang="en-US" altLang="en-US" sz="2800" dirty="0">
                <a:solidFill>
                  <a:srgbClr val="800000"/>
                </a:solidFill>
              </a:rPr>
              <a:t>Using Arithmetic Operators</a:t>
            </a:r>
            <a:br>
              <a:rPr lang="en-US" altLang="en-US" sz="2800" dirty="0">
                <a:solidFill>
                  <a:srgbClr val="800000"/>
                </a:solidFill>
              </a:rPr>
            </a:br>
            <a:r>
              <a:rPr lang="en-US" altLang="en-US" sz="2800" dirty="0">
                <a:solidFill>
                  <a:srgbClr val="800000"/>
                </a:solidFill>
              </a:rPr>
              <a:t>with Dates</a:t>
            </a:r>
            <a:endParaRPr lang="en-US" altLang="en-US" sz="2800" dirty="0">
              <a:solidFill>
                <a:srgbClr val="800000"/>
              </a:solidFill>
            </a:endParaRPr>
          </a:p>
        </p:txBody>
      </p:sp>
      <p:grpSp>
        <p:nvGrpSpPr>
          <p:cNvPr id="2" name="Group 5"/>
          <p:cNvGrpSpPr/>
          <p:nvPr/>
        </p:nvGrpSpPr>
        <p:grpSpPr>
          <a:xfrm>
            <a:off x="2400300" y="2441575"/>
            <a:ext cx="4076700" cy="2759075"/>
            <a:chOff x="1512" y="1538"/>
            <a:chExt cx="2568" cy="1738"/>
          </a:xfrm>
        </p:grpSpPr>
        <p:sp>
          <p:nvSpPr>
            <p:cNvPr id="40968" name="Rectangle 6"/>
            <p:cNvSpPr/>
            <p:nvPr/>
          </p:nvSpPr>
          <p:spPr>
            <a:xfrm>
              <a:off x="2292" y="1538"/>
              <a:ext cx="1788" cy="214"/>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40969" name="Rectangle 7"/>
            <p:cNvSpPr/>
            <p:nvPr/>
          </p:nvSpPr>
          <p:spPr>
            <a:xfrm>
              <a:off x="1512" y="2474"/>
              <a:ext cx="996" cy="802"/>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40966" name="Rectangle 8"/>
          <p:cNvSpPr/>
          <p:nvPr/>
        </p:nvSpPr>
        <p:spPr>
          <a:xfrm>
            <a:off x="949325" y="2155825"/>
            <a:ext cx="7315200" cy="1436688"/>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SQL&gt; SELECT ename, (SYSDATE-hiredate)/7 WEEKS</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3  WHERE  deptno = 10;</a:t>
            </a:r>
            <a:endParaRPr lang="en-US" altLang="en-US" sz="1800" b="1" dirty="0">
              <a:solidFill>
                <a:srgbClr val="000000"/>
              </a:solidFill>
              <a:latin typeface="Courier New" panose="02070309020205020404" pitchFamily="49" charset="0"/>
            </a:endParaRPr>
          </a:p>
        </p:txBody>
      </p:sp>
      <p:sp>
        <p:nvSpPr>
          <p:cNvPr id="40967" name="Rectangle 9"/>
          <p:cNvSpPr/>
          <p:nvPr/>
        </p:nvSpPr>
        <p:spPr>
          <a:xfrm>
            <a:off x="950913" y="3908425"/>
            <a:ext cx="7289800" cy="13303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ENAME          WEEKS</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KING       830.93709</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CLARK      853.93709</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MILLER     821.36566</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p:nvPr/>
        </p:nvSpPr>
        <p:spPr>
          <a:xfrm>
            <a:off x="1458913" y="1681163"/>
            <a:ext cx="2814637" cy="4340225"/>
          </a:xfrm>
          <a:prstGeom prst="rect">
            <a:avLst/>
          </a:prstGeom>
          <a:solidFill>
            <a:srgbClr val="FFCC99"/>
          </a:solidFill>
          <a:ln w="254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43011" name="Rectangle 3"/>
          <p:cNvSpPr/>
          <p:nvPr/>
        </p:nvSpPr>
        <p:spPr>
          <a:xfrm>
            <a:off x="4276725" y="1681163"/>
            <a:ext cx="3614738" cy="4340225"/>
          </a:xfrm>
          <a:prstGeom prst="rect">
            <a:avLst/>
          </a:prstGeom>
          <a:solidFill>
            <a:srgbClr val="FFCC99"/>
          </a:solidFill>
          <a:ln w="254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43012" name="Rectangle 4"/>
          <p:cNvSpPr>
            <a:spLocks noGrp="1"/>
          </p:cNvSpPr>
          <p:nvPr>
            <p:ph type="title"/>
          </p:nvPr>
        </p:nvSpPr>
        <p:spPr>
          <a:xfrm>
            <a:off x="323850" y="660400"/>
            <a:ext cx="2625725" cy="536575"/>
          </a:xfrm>
          <a:ln/>
        </p:spPr>
        <p:txBody>
          <a:bodyPr vert="horz" wrap="square" lIns="92075" tIns="46038" rIns="92075" bIns="46038" anchor="t" anchorCtr="0"/>
          <a:p>
            <a:r>
              <a:rPr lang="en-US" altLang="en-US" sz="2800" dirty="0">
                <a:solidFill>
                  <a:srgbClr val="800000"/>
                </a:solidFill>
              </a:rPr>
              <a:t>Date Functions</a:t>
            </a:r>
            <a:endParaRPr lang="en-US" altLang="en-US" sz="2800" dirty="0">
              <a:solidFill>
                <a:srgbClr val="800000"/>
              </a:solidFill>
            </a:endParaRPr>
          </a:p>
        </p:txBody>
      </p:sp>
      <p:sp>
        <p:nvSpPr>
          <p:cNvPr id="43013" name="Rectangle 5"/>
          <p:cNvSpPr/>
          <p:nvPr/>
        </p:nvSpPr>
        <p:spPr>
          <a:xfrm>
            <a:off x="4305300" y="2303463"/>
            <a:ext cx="3617913" cy="6413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0"/>
              </a:spcBef>
              <a:buNone/>
            </a:pPr>
            <a:r>
              <a:rPr lang="en-US" altLang="en-US" sz="2000" b="1" dirty="0">
                <a:solidFill>
                  <a:srgbClr val="000000"/>
                </a:solidFill>
              </a:rPr>
              <a:t>Number of months</a:t>
            </a:r>
            <a:br>
              <a:rPr lang="en-US" altLang="en-US" sz="2000" b="1" dirty="0">
                <a:solidFill>
                  <a:srgbClr val="000000"/>
                </a:solidFill>
              </a:rPr>
            </a:br>
            <a:r>
              <a:rPr lang="en-US" altLang="en-US" sz="2000" b="1" dirty="0">
                <a:solidFill>
                  <a:srgbClr val="000000"/>
                </a:solidFill>
              </a:rPr>
              <a:t>between two dates</a:t>
            </a:r>
            <a:endParaRPr lang="en-US" altLang="en-US" sz="2000" b="1" dirty="0">
              <a:solidFill>
                <a:srgbClr val="000000"/>
              </a:solidFill>
            </a:endParaRPr>
          </a:p>
        </p:txBody>
      </p:sp>
      <p:sp>
        <p:nvSpPr>
          <p:cNvPr id="43014" name="Rectangle 6"/>
          <p:cNvSpPr/>
          <p:nvPr/>
        </p:nvSpPr>
        <p:spPr>
          <a:xfrm>
            <a:off x="1446213" y="2303463"/>
            <a:ext cx="3621087" cy="36671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35000"/>
              </a:spcBef>
              <a:buNone/>
            </a:pPr>
            <a:r>
              <a:rPr lang="en-US" altLang="en-US" sz="2000" b="1" dirty="0">
                <a:solidFill>
                  <a:srgbClr val="000000"/>
                </a:solidFill>
              </a:rPr>
              <a:t>MONTHS_BETWEEN</a:t>
            </a:r>
            <a:endParaRPr lang="en-US" altLang="en-US" sz="2000" b="1" dirty="0">
              <a:solidFill>
                <a:srgbClr val="000000"/>
              </a:solidFill>
            </a:endParaRPr>
          </a:p>
        </p:txBody>
      </p:sp>
      <p:sp>
        <p:nvSpPr>
          <p:cNvPr id="43015" name="Rectangle 7"/>
          <p:cNvSpPr/>
          <p:nvPr/>
        </p:nvSpPr>
        <p:spPr>
          <a:xfrm>
            <a:off x="1446213" y="3081338"/>
            <a:ext cx="3621087" cy="36671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35000"/>
              </a:spcBef>
              <a:buNone/>
            </a:pPr>
            <a:r>
              <a:rPr lang="en-US" altLang="en-US" sz="2000" b="1" dirty="0">
                <a:solidFill>
                  <a:srgbClr val="000000"/>
                </a:solidFill>
              </a:rPr>
              <a:t>ADD_MONTHS</a:t>
            </a:r>
            <a:endParaRPr lang="en-US" altLang="en-US" sz="2000" b="1" dirty="0">
              <a:solidFill>
                <a:srgbClr val="000000"/>
              </a:solidFill>
            </a:endParaRPr>
          </a:p>
        </p:txBody>
      </p:sp>
      <p:sp>
        <p:nvSpPr>
          <p:cNvPr id="43016" name="Rectangle 8"/>
          <p:cNvSpPr/>
          <p:nvPr/>
        </p:nvSpPr>
        <p:spPr>
          <a:xfrm>
            <a:off x="1446213" y="3773488"/>
            <a:ext cx="3621087" cy="36671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35000"/>
              </a:spcBef>
              <a:buNone/>
            </a:pPr>
            <a:r>
              <a:rPr lang="en-US" altLang="en-US" sz="2000" b="1" dirty="0">
                <a:solidFill>
                  <a:srgbClr val="000000"/>
                </a:solidFill>
              </a:rPr>
              <a:t>NEXT_DAY	</a:t>
            </a:r>
            <a:endParaRPr lang="en-US" altLang="en-US" sz="2000" b="1" dirty="0">
              <a:solidFill>
                <a:srgbClr val="000000"/>
              </a:solidFill>
            </a:endParaRPr>
          </a:p>
        </p:txBody>
      </p:sp>
      <p:sp>
        <p:nvSpPr>
          <p:cNvPr id="43017" name="Rectangle 9"/>
          <p:cNvSpPr/>
          <p:nvPr/>
        </p:nvSpPr>
        <p:spPr>
          <a:xfrm>
            <a:off x="1446213" y="4572000"/>
            <a:ext cx="3621087" cy="366713"/>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35000"/>
              </a:spcBef>
              <a:buNone/>
            </a:pPr>
            <a:r>
              <a:rPr lang="en-US" altLang="en-US" sz="2000" b="1" dirty="0">
                <a:solidFill>
                  <a:srgbClr val="000000"/>
                </a:solidFill>
              </a:rPr>
              <a:t>LAST_DAY</a:t>
            </a:r>
            <a:endParaRPr lang="en-US" altLang="en-US" sz="2000" b="1" dirty="0">
              <a:solidFill>
                <a:srgbClr val="000000"/>
              </a:solidFill>
            </a:endParaRPr>
          </a:p>
        </p:txBody>
      </p:sp>
      <p:sp>
        <p:nvSpPr>
          <p:cNvPr id="43018" name="Rectangle 10"/>
          <p:cNvSpPr/>
          <p:nvPr/>
        </p:nvSpPr>
        <p:spPr>
          <a:xfrm>
            <a:off x="1446213" y="5056188"/>
            <a:ext cx="3621087" cy="36671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35000"/>
              </a:spcBef>
              <a:buNone/>
            </a:pPr>
            <a:r>
              <a:rPr lang="en-US" altLang="en-US" sz="2000" b="1" dirty="0">
                <a:solidFill>
                  <a:srgbClr val="000000"/>
                </a:solidFill>
              </a:rPr>
              <a:t>ROUND	</a:t>
            </a:r>
            <a:endParaRPr lang="en-US" altLang="en-US" sz="2000" b="1" dirty="0">
              <a:solidFill>
                <a:srgbClr val="000000"/>
              </a:solidFill>
            </a:endParaRPr>
          </a:p>
        </p:txBody>
      </p:sp>
      <p:sp>
        <p:nvSpPr>
          <p:cNvPr id="43019" name="Rectangle 11"/>
          <p:cNvSpPr/>
          <p:nvPr/>
        </p:nvSpPr>
        <p:spPr>
          <a:xfrm>
            <a:off x="1446213" y="5565775"/>
            <a:ext cx="3621087" cy="366713"/>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35000"/>
              </a:spcBef>
              <a:buNone/>
            </a:pPr>
            <a:r>
              <a:rPr lang="en-US" altLang="en-US" sz="2000" b="1" dirty="0">
                <a:solidFill>
                  <a:srgbClr val="000000"/>
                </a:solidFill>
              </a:rPr>
              <a:t>TRUNC 	</a:t>
            </a:r>
            <a:endParaRPr lang="en-US" altLang="en-US" sz="2000" b="1" dirty="0">
              <a:solidFill>
                <a:srgbClr val="000000"/>
              </a:solidFill>
            </a:endParaRPr>
          </a:p>
        </p:txBody>
      </p:sp>
      <p:sp>
        <p:nvSpPr>
          <p:cNvPr id="43020" name="Rectangle 12"/>
          <p:cNvSpPr/>
          <p:nvPr/>
        </p:nvSpPr>
        <p:spPr>
          <a:xfrm>
            <a:off x="4305300" y="3081338"/>
            <a:ext cx="3617913" cy="6413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0"/>
              </a:spcBef>
              <a:buNone/>
            </a:pPr>
            <a:r>
              <a:rPr lang="en-US" altLang="en-US" sz="2000" b="1" dirty="0">
                <a:solidFill>
                  <a:srgbClr val="000000"/>
                </a:solidFill>
              </a:rPr>
              <a:t>Add calendar months to date</a:t>
            </a:r>
            <a:endParaRPr lang="en-US" altLang="en-US" sz="2000" b="1" dirty="0">
              <a:solidFill>
                <a:srgbClr val="000000"/>
              </a:solidFill>
            </a:endParaRPr>
          </a:p>
        </p:txBody>
      </p:sp>
      <p:sp>
        <p:nvSpPr>
          <p:cNvPr id="43021" name="Rectangle 13"/>
          <p:cNvSpPr/>
          <p:nvPr/>
        </p:nvSpPr>
        <p:spPr>
          <a:xfrm>
            <a:off x="4305300" y="3773488"/>
            <a:ext cx="3617913" cy="6413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0"/>
              </a:spcBef>
              <a:buNone/>
            </a:pPr>
            <a:r>
              <a:rPr lang="en-US" altLang="en-US" sz="2000" b="1" dirty="0">
                <a:solidFill>
                  <a:srgbClr val="000000"/>
                </a:solidFill>
              </a:rPr>
              <a:t>Next day of the date specified</a:t>
            </a:r>
            <a:endParaRPr lang="en-US" altLang="en-US" sz="2000" b="1" dirty="0">
              <a:solidFill>
                <a:srgbClr val="000000"/>
              </a:solidFill>
            </a:endParaRPr>
          </a:p>
        </p:txBody>
      </p:sp>
      <p:sp>
        <p:nvSpPr>
          <p:cNvPr id="43022" name="Rectangle 14"/>
          <p:cNvSpPr/>
          <p:nvPr/>
        </p:nvSpPr>
        <p:spPr>
          <a:xfrm>
            <a:off x="4305300" y="4572000"/>
            <a:ext cx="3617913" cy="366713"/>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0"/>
              </a:spcBef>
              <a:buNone/>
            </a:pPr>
            <a:r>
              <a:rPr lang="en-US" altLang="en-US" sz="2000" b="1" dirty="0">
                <a:solidFill>
                  <a:srgbClr val="000000"/>
                </a:solidFill>
              </a:rPr>
              <a:t>Last day of the month</a:t>
            </a:r>
            <a:endParaRPr lang="en-US" altLang="en-US" sz="2000" b="1" dirty="0">
              <a:solidFill>
                <a:srgbClr val="000000"/>
              </a:solidFill>
            </a:endParaRPr>
          </a:p>
        </p:txBody>
      </p:sp>
      <p:sp>
        <p:nvSpPr>
          <p:cNvPr id="43023" name="Rectangle 15"/>
          <p:cNvSpPr/>
          <p:nvPr/>
        </p:nvSpPr>
        <p:spPr>
          <a:xfrm>
            <a:off x="4305300" y="5056188"/>
            <a:ext cx="3617913" cy="36671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0"/>
              </a:spcBef>
              <a:buNone/>
            </a:pPr>
            <a:r>
              <a:rPr lang="en-US" altLang="en-US" sz="2000" b="1" dirty="0">
                <a:solidFill>
                  <a:srgbClr val="000000"/>
                </a:solidFill>
              </a:rPr>
              <a:t>Round date 	</a:t>
            </a:r>
            <a:endParaRPr lang="en-US" altLang="en-US" sz="2000" b="1" dirty="0">
              <a:solidFill>
                <a:srgbClr val="000000"/>
              </a:solidFill>
            </a:endParaRPr>
          </a:p>
        </p:txBody>
      </p:sp>
      <p:sp>
        <p:nvSpPr>
          <p:cNvPr id="43024" name="Rectangle 16"/>
          <p:cNvSpPr/>
          <p:nvPr/>
        </p:nvSpPr>
        <p:spPr>
          <a:xfrm>
            <a:off x="4305300" y="5565775"/>
            <a:ext cx="3617913" cy="366713"/>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0"/>
              </a:spcBef>
              <a:buNone/>
            </a:pPr>
            <a:r>
              <a:rPr lang="en-US" altLang="en-US" sz="2000" b="1" dirty="0">
                <a:solidFill>
                  <a:srgbClr val="000000"/>
                </a:solidFill>
              </a:rPr>
              <a:t>Truncate date</a:t>
            </a:r>
            <a:endParaRPr lang="en-US" altLang="en-US" sz="2000" b="1" dirty="0">
              <a:solidFill>
                <a:srgbClr val="000000"/>
              </a:solidFill>
            </a:endParaRPr>
          </a:p>
        </p:txBody>
      </p:sp>
      <p:sp>
        <p:nvSpPr>
          <p:cNvPr id="43025" name="Line 17"/>
          <p:cNvSpPr/>
          <p:nvPr/>
        </p:nvSpPr>
        <p:spPr>
          <a:xfrm>
            <a:off x="1466850" y="2954338"/>
            <a:ext cx="6437313" cy="0"/>
          </a:xfrm>
          <a:prstGeom prst="line">
            <a:avLst/>
          </a:prstGeom>
          <a:ln w="25400" cap="flat" cmpd="sng">
            <a:solidFill>
              <a:srgbClr val="000000"/>
            </a:solidFill>
            <a:prstDash val="solid"/>
            <a:headEnd type="none" w="sm" len="sm"/>
            <a:tailEnd type="none" w="sm" len="sm"/>
          </a:ln>
        </p:spPr>
      </p:sp>
      <p:sp>
        <p:nvSpPr>
          <p:cNvPr id="43026" name="Line 18"/>
          <p:cNvSpPr/>
          <p:nvPr/>
        </p:nvSpPr>
        <p:spPr>
          <a:xfrm>
            <a:off x="1466850" y="3659188"/>
            <a:ext cx="6437313" cy="0"/>
          </a:xfrm>
          <a:prstGeom prst="line">
            <a:avLst/>
          </a:prstGeom>
          <a:ln w="25400" cap="flat" cmpd="sng">
            <a:solidFill>
              <a:srgbClr val="000000"/>
            </a:solidFill>
            <a:prstDash val="solid"/>
            <a:headEnd type="none" w="sm" len="sm"/>
            <a:tailEnd type="none" w="sm" len="sm"/>
          </a:ln>
        </p:spPr>
      </p:sp>
      <p:sp>
        <p:nvSpPr>
          <p:cNvPr id="43027" name="Line 19"/>
          <p:cNvSpPr/>
          <p:nvPr/>
        </p:nvSpPr>
        <p:spPr>
          <a:xfrm>
            <a:off x="1466850" y="4402138"/>
            <a:ext cx="6437313" cy="0"/>
          </a:xfrm>
          <a:prstGeom prst="line">
            <a:avLst/>
          </a:prstGeom>
          <a:ln w="25400" cap="flat" cmpd="sng">
            <a:solidFill>
              <a:srgbClr val="000000"/>
            </a:solidFill>
            <a:prstDash val="solid"/>
            <a:headEnd type="none" w="sm" len="sm"/>
            <a:tailEnd type="none" w="sm" len="sm"/>
          </a:ln>
        </p:spPr>
      </p:sp>
      <p:sp>
        <p:nvSpPr>
          <p:cNvPr id="43028" name="Line 20"/>
          <p:cNvSpPr/>
          <p:nvPr/>
        </p:nvSpPr>
        <p:spPr>
          <a:xfrm>
            <a:off x="1466850" y="4935538"/>
            <a:ext cx="6437313" cy="0"/>
          </a:xfrm>
          <a:prstGeom prst="line">
            <a:avLst/>
          </a:prstGeom>
          <a:ln w="25400" cap="flat" cmpd="sng">
            <a:solidFill>
              <a:srgbClr val="000000"/>
            </a:solidFill>
            <a:prstDash val="solid"/>
            <a:headEnd type="none" w="sm" len="sm"/>
            <a:tailEnd type="none" w="sm" len="sm"/>
          </a:ln>
        </p:spPr>
      </p:sp>
      <p:sp>
        <p:nvSpPr>
          <p:cNvPr id="43029" name="Line 21"/>
          <p:cNvSpPr/>
          <p:nvPr/>
        </p:nvSpPr>
        <p:spPr>
          <a:xfrm>
            <a:off x="1466850" y="5486400"/>
            <a:ext cx="6437313" cy="0"/>
          </a:xfrm>
          <a:prstGeom prst="line">
            <a:avLst/>
          </a:prstGeom>
          <a:ln w="25400" cap="flat" cmpd="sng">
            <a:solidFill>
              <a:srgbClr val="000000"/>
            </a:solidFill>
            <a:prstDash val="solid"/>
            <a:headEnd type="none" w="sm" len="sm"/>
            <a:tailEnd type="none" w="sm" len="sm"/>
          </a:ln>
        </p:spPr>
      </p:sp>
      <p:sp>
        <p:nvSpPr>
          <p:cNvPr id="43030" name="Line 22"/>
          <p:cNvSpPr/>
          <p:nvPr/>
        </p:nvSpPr>
        <p:spPr>
          <a:xfrm>
            <a:off x="1466850" y="2249488"/>
            <a:ext cx="6437313" cy="0"/>
          </a:xfrm>
          <a:prstGeom prst="line">
            <a:avLst/>
          </a:prstGeom>
          <a:ln w="50800" cap="flat" cmpd="sng">
            <a:solidFill>
              <a:srgbClr val="000000"/>
            </a:solidFill>
            <a:prstDash val="solid"/>
            <a:headEnd type="none" w="sm" len="sm"/>
            <a:tailEnd type="none" w="sm" len="sm"/>
          </a:ln>
        </p:spPr>
      </p:sp>
      <p:sp>
        <p:nvSpPr>
          <p:cNvPr id="43031" name="Rectangle 23"/>
          <p:cNvSpPr/>
          <p:nvPr/>
        </p:nvSpPr>
        <p:spPr>
          <a:xfrm>
            <a:off x="1446213" y="1770063"/>
            <a:ext cx="3621087" cy="36671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35000"/>
              </a:spcBef>
              <a:buNone/>
            </a:pPr>
            <a:r>
              <a:rPr lang="en-US" altLang="en-US" sz="2000" b="1" dirty="0">
                <a:solidFill>
                  <a:srgbClr val="000000"/>
                </a:solidFill>
              </a:rPr>
              <a:t>Function</a:t>
            </a:r>
            <a:endParaRPr lang="en-US" altLang="en-US" sz="2000" b="1" dirty="0">
              <a:solidFill>
                <a:srgbClr val="000000"/>
              </a:solidFill>
            </a:endParaRPr>
          </a:p>
        </p:txBody>
      </p:sp>
      <p:sp>
        <p:nvSpPr>
          <p:cNvPr id="43032" name="Rectangle 24"/>
          <p:cNvSpPr/>
          <p:nvPr/>
        </p:nvSpPr>
        <p:spPr>
          <a:xfrm>
            <a:off x="4322763" y="1770063"/>
            <a:ext cx="3621087" cy="36671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35000"/>
              </a:spcBef>
              <a:buNone/>
            </a:pPr>
            <a:r>
              <a:rPr lang="en-US" altLang="en-US" sz="2000" b="1" dirty="0">
                <a:solidFill>
                  <a:srgbClr val="000000"/>
                </a:solidFill>
              </a:rPr>
              <a:t>Description</a:t>
            </a:r>
            <a:endParaRPr lang="en-US" altLang="en-US" sz="2000" b="1" dirty="0">
              <a:solidFill>
                <a:srgbClr val="000000"/>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Line 2"/>
          <p:cNvSpPr/>
          <p:nvPr/>
        </p:nvSpPr>
        <p:spPr>
          <a:xfrm flipV="1">
            <a:off x="4572000" y="2936875"/>
            <a:ext cx="0" cy="644525"/>
          </a:xfrm>
          <a:prstGeom prst="line">
            <a:avLst/>
          </a:prstGeom>
          <a:ln w="50800" cap="flat" cmpd="sng">
            <a:solidFill>
              <a:srgbClr val="FFCC00"/>
            </a:solidFill>
            <a:prstDash val="solid"/>
            <a:headEnd type="none" w="sm" len="sm"/>
            <a:tailEnd type="none" w="sm" len="sm"/>
          </a:ln>
          <a:effectLst>
            <a:outerShdw dist="53882" dir="2699999" algn="ctr" rotWithShape="0">
              <a:srgbClr val="000000">
                <a:alpha val="50000"/>
              </a:srgbClr>
            </a:outerShdw>
          </a:effectLst>
        </p:spPr>
      </p:sp>
      <p:sp>
        <p:nvSpPr>
          <p:cNvPr id="8195" name="Freeform 3"/>
          <p:cNvSpPr/>
          <p:nvPr/>
        </p:nvSpPr>
        <p:spPr>
          <a:xfrm>
            <a:off x="2266950" y="3562350"/>
            <a:ext cx="4706938" cy="534988"/>
          </a:xfrm>
          <a:custGeom>
            <a:avLst/>
            <a:gdLst/>
            <a:ahLst/>
            <a:cxnLst>
              <a:cxn ang="0">
                <a:pos x="0" y="2147483646"/>
              </a:cxn>
              <a:cxn ang="0">
                <a:pos x="0" y="0"/>
              </a:cxn>
              <a:cxn ang="0">
                <a:pos x="2147483646" y="0"/>
              </a:cxn>
              <a:cxn ang="0">
                <a:pos x="2147483646" y="2147483646"/>
              </a:cxn>
              <a:cxn ang="0">
                <a:pos x="2147483646" y="2147483646"/>
              </a:cxn>
            </a:cxnLst>
            <a:pathLst>
              <a:path w="2965" h="337">
                <a:moveTo>
                  <a:pt x="0" y="316"/>
                </a:moveTo>
                <a:lnTo>
                  <a:pt x="0" y="0"/>
                </a:lnTo>
                <a:lnTo>
                  <a:pt x="2964" y="0"/>
                </a:lnTo>
                <a:lnTo>
                  <a:pt x="2964" y="148"/>
                </a:lnTo>
                <a:lnTo>
                  <a:pt x="2964" y="336"/>
                </a:lnTo>
              </a:path>
            </a:pathLst>
          </a:custGeom>
          <a:noFill/>
          <a:ln w="50800" cap="rnd" cmpd="sng">
            <a:solidFill>
              <a:srgbClr val="FFCC00">
                <a:alpha val="100000"/>
              </a:srgbClr>
            </a:solidFill>
            <a:prstDash val="solid"/>
            <a:round/>
            <a:headEnd type="none" w="sm" len="sm"/>
            <a:tailEnd type="none" w="sm" len="sm"/>
          </a:ln>
          <a:effectLst>
            <a:outerShdw dist="53882" dir="2699999" algn="ctr" rotWithShape="0">
              <a:srgbClr val="000000">
                <a:alpha val="50000"/>
              </a:srgbClr>
            </a:outerShdw>
          </a:effectLst>
        </p:spPr>
        <p:txBody>
          <a:bodyPr/>
          <a:p>
            <a:endParaRPr lang="en-US"/>
          </a:p>
        </p:txBody>
      </p:sp>
      <p:sp>
        <p:nvSpPr>
          <p:cNvPr id="8196" name="Rectangle 4"/>
          <p:cNvSpPr>
            <a:spLocks noGrp="1"/>
          </p:cNvSpPr>
          <p:nvPr>
            <p:ph type="title"/>
          </p:nvPr>
        </p:nvSpPr>
        <p:spPr>
          <a:xfrm>
            <a:off x="361950" y="620713"/>
            <a:ext cx="4786313" cy="504825"/>
          </a:xfrm>
          <a:ln/>
        </p:spPr>
        <p:txBody>
          <a:bodyPr vert="horz" wrap="square" lIns="92075" tIns="46038" rIns="92075" bIns="46038" anchor="t" anchorCtr="0"/>
          <a:p>
            <a:r>
              <a:rPr lang="en-US" altLang="en-US" sz="2800" dirty="0">
                <a:solidFill>
                  <a:srgbClr val="800000"/>
                </a:solidFill>
              </a:rPr>
              <a:t>Two Types of SQL Functions</a:t>
            </a:r>
            <a:endParaRPr lang="en-US" altLang="en-US" sz="2800" dirty="0">
              <a:solidFill>
                <a:srgbClr val="800000"/>
              </a:solidFill>
            </a:endParaRPr>
          </a:p>
        </p:txBody>
      </p:sp>
      <p:sp>
        <p:nvSpPr>
          <p:cNvPr id="118789" name="Rectangle 5"/>
          <p:cNvSpPr>
            <a:spLocks noChangeArrowheads="1"/>
          </p:cNvSpPr>
          <p:nvPr/>
        </p:nvSpPr>
        <p:spPr bwMode="blackWhite">
          <a:xfrm>
            <a:off x="3416300" y="2014538"/>
            <a:ext cx="2311400" cy="931863"/>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3399FF"/>
                </a:solidFill>
                <a:effectLst>
                  <a:outerShdw blurRad="38100" dist="38100" dir="2700000" algn="tl">
                    <a:srgbClr val="000000"/>
                  </a:outerShdw>
                </a:effectLst>
                <a:uLnTx/>
                <a:uFillTx/>
                <a:latin typeface="Arial" panose="020B0604020202020204" pitchFamily="34" charset="0"/>
                <a:ea typeface="+mn-ea"/>
                <a:cs typeface="+mn-cs"/>
              </a:rPr>
              <a:t>Functions</a:t>
            </a:r>
            <a:endParaRPr kumimoji="0" lang="en-US" sz="2400" b="1" i="0" u="none" strike="noStrike" kern="1200" cap="none" spc="0" normalizeH="0" baseline="0" noProof="0">
              <a:ln>
                <a:noFill/>
              </a:ln>
              <a:solidFill>
                <a:srgbClr val="3399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18790" name="Rectangle 6"/>
          <p:cNvSpPr>
            <a:spLocks noChangeArrowheads="1"/>
          </p:cNvSpPr>
          <p:nvPr/>
        </p:nvSpPr>
        <p:spPr bwMode="blackWhite">
          <a:xfrm>
            <a:off x="1195388" y="4071938"/>
            <a:ext cx="2284413" cy="920750"/>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rPr>
              <a:t>Single-row </a:t>
            </a:r>
            <a:endPar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rPr>
              <a:t>functions</a:t>
            </a:r>
            <a:endPar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18791" name="Rectangle 7"/>
          <p:cNvSpPr>
            <a:spLocks noChangeArrowheads="1"/>
          </p:cNvSpPr>
          <p:nvPr/>
        </p:nvSpPr>
        <p:spPr bwMode="blackWhite">
          <a:xfrm>
            <a:off x="5749925" y="4057650"/>
            <a:ext cx="2263775" cy="95091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rPr>
              <a:t>Multiple-row</a:t>
            </a:r>
            <a:endPar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rPr>
              <a:t>functions</a:t>
            </a:r>
            <a:endPar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endParaRPr>
          </a:p>
        </p:txBody>
      </p:sp>
      <p:grpSp>
        <p:nvGrpSpPr>
          <p:cNvPr id="2" name="Group 8"/>
          <p:cNvGrpSpPr/>
          <p:nvPr/>
        </p:nvGrpSpPr>
        <p:grpSpPr>
          <a:xfrm>
            <a:off x="533400" y="4532313"/>
            <a:ext cx="3581400" cy="0"/>
            <a:chOff x="336" y="2855"/>
            <a:chExt cx="2256" cy="0"/>
          </a:xfrm>
        </p:grpSpPr>
        <p:sp>
          <p:nvSpPr>
            <p:cNvPr id="8206" name="Line 9"/>
            <p:cNvSpPr/>
            <p:nvPr/>
          </p:nvSpPr>
          <p:spPr>
            <a:xfrm>
              <a:off x="336" y="2855"/>
              <a:ext cx="384"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sp>
          <p:nvSpPr>
            <p:cNvPr id="8207" name="Line 10"/>
            <p:cNvSpPr/>
            <p:nvPr/>
          </p:nvSpPr>
          <p:spPr>
            <a:xfrm>
              <a:off x="2208" y="2855"/>
              <a:ext cx="384"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grpSp>
      <p:grpSp>
        <p:nvGrpSpPr>
          <p:cNvPr id="3" name="Group 11"/>
          <p:cNvGrpSpPr/>
          <p:nvPr/>
        </p:nvGrpSpPr>
        <p:grpSpPr>
          <a:xfrm>
            <a:off x="5124450" y="4227513"/>
            <a:ext cx="3524250" cy="552450"/>
            <a:chOff x="3228" y="2663"/>
            <a:chExt cx="2220" cy="348"/>
          </a:xfrm>
        </p:grpSpPr>
        <p:sp>
          <p:nvSpPr>
            <p:cNvPr id="8202" name="Line 12"/>
            <p:cNvSpPr/>
            <p:nvPr/>
          </p:nvSpPr>
          <p:spPr>
            <a:xfrm>
              <a:off x="3228" y="2855"/>
              <a:ext cx="384"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sp>
          <p:nvSpPr>
            <p:cNvPr id="8203" name="Line 13"/>
            <p:cNvSpPr/>
            <p:nvPr/>
          </p:nvSpPr>
          <p:spPr>
            <a:xfrm>
              <a:off x="5064" y="2855"/>
              <a:ext cx="384"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sp>
          <p:nvSpPr>
            <p:cNvPr id="8204" name="Line 14"/>
            <p:cNvSpPr/>
            <p:nvPr/>
          </p:nvSpPr>
          <p:spPr>
            <a:xfrm>
              <a:off x="3228" y="2663"/>
              <a:ext cx="384"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sp>
          <p:nvSpPr>
            <p:cNvPr id="8205" name="Line 15"/>
            <p:cNvSpPr/>
            <p:nvPr/>
          </p:nvSpPr>
          <p:spPr>
            <a:xfrm>
              <a:off x="3228" y="3011"/>
              <a:ext cx="384"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a:spLocks noChangeArrowheads="1"/>
          </p:cNvSpPr>
          <p:nvPr/>
        </p:nvSpPr>
        <p:spPr bwMode="auto">
          <a:xfrm>
            <a:off x="950913" y="1601788"/>
            <a:ext cx="7826375" cy="420688"/>
          </a:xfrm>
          <a:prstGeom prst="rect">
            <a:avLst/>
          </a:prstGeom>
          <a:noFill/>
          <a:ln w="9525">
            <a:noFill/>
            <a:miter lim="800000"/>
          </a:ln>
          <a:effectLst/>
        </p:spPr>
        <p:txBody>
          <a:bodyPr lIns="92075" tIns="46038" rIns="92075" bIns="46038">
            <a:spAutoFit/>
          </a:bodyPr>
          <a:lstStyle/>
          <a:p>
            <a:pPr marL="285750" marR="0" lvl="0" indent="-285750" algn="l" defTabSz="914400" rtl="0" eaLnBrk="0" fontAlgn="base" latinLnBrk="0" hangingPunct="0">
              <a:lnSpc>
                <a:spcPct val="90000"/>
              </a:lnSpc>
              <a:spcBef>
                <a:spcPct val="35000"/>
              </a:spcBef>
              <a:spcAft>
                <a:spcPct val="0"/>
              </a:spcAft>
              <a:buClr>
                <a:srgbClr val="FFCC00"/>
              </a:buClr>
              <a:buSzPct val="100000"/>
              <a:buFontTx/>
              <a:buChar char="•"/>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MONTHS_BETWEEN ('01-SEP-95','11-JAN-94')</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45059" name="Rectangle 3"/>
          <p:cNvSpPr>
            <a:spLocks noGrp="1"/>
          </p:cNvSpPr>
          <p:nvPr>
            <p:ph type="title"/>
          </p:nvPr>
        </p:nvSpPr>
        <p:spPr>
          <a:xfrm>
            <a:off x="323850" y="692150"/>
            <a:ext cx="3633788" cy="536575"/>
          </a:xfrm>
          <a:ln/>
        </p:spPr>
        <p:txBody>
          <a:bodyPr vert="horz" wrap="square" lIns="92075" tIns="46038" rIns="92075" bIns="46038" anchor="t" anchorCtr="0"/>
          <a:p>
            <a:r>
              <a:rPr lang="en-US" altLang="en-US" sz="2800" dirty="0">
                <a:solidFill>
                  <a:srgbClr val="800000"/>
                </a:solidFill>
              </a:rPr>
              <a:t>Using Date Functions</a:t>
            </a:r>
            <a:endParaRPr lang="en-US" altLang="en-US" sz="2800" dirty="0">
              <a:solidFill>
                <a:srgbClr val="800000"/>
              </a:solidFill>
            </a:endParaRPr>
          </a:p>
        </p:txBody>
      </p:sp>
      <p:sp>
        <p:nvSpPr>
          <p:cNvPr id="153604" name="Rectangle 4"/>
          <p:cNvSpPr>
            <a:spLocks noChangeArrowheads="1"/>
          </p:cNvSpPr>
          <p:nvPr/>
        </p:nvSpPr>
        <p:spPr bwMode="auto">
          <a:xfrm>
            <a:off x="950913" y="2730500"/>
            <a:ext cx="7754938" cy="457200"/>
          </a:xfrm>
          <a:prstGeom prst="rect">
            <a:avLst/>
          </a:prstGeom>
          <a:noFill/>
          <a:ln w="9525">
            <a:noFill/>
            <a:miter lim="800000"/>
          </a:ln>
          <a:effectLst/>
        </p:spPr>
        <p:txBody>
          <a:bodyPr lIns="92075" tIns="46038" rIns="92075" bIns="46038">
            <a:spAutoFit/>
          </a:bodyPr>
          <a:lstStyle/>
          <a:p>
            <a:pPr marL="285750" marR="0" lvl="0" indent="-285750" algn="l" defTabSz="914400" rtl="0" eaLnBrk="0" fontAlgn="base" latinLnBrk="0" hangingPunct="0">
              <a:lnSpc>
                <a:spcPct val="100000"/>
              </a:lnSpc>
              <a:spcBef>
                <a:spcPct val="0"/>
              </a:spcBef>
              <a:spcAft>
                <a:spcPct val="0"/>
              </a:spcAft>
              <a:buClr>
                <a:srgbClr val="FFCC00"/>
              </a:buClr>
              <a:buSzPct val="100000"/>
              <a:buFontTx/>
              <a:buChar char="•"/>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ADD_MONTHS ('11-JAN-94',6)</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153605" name="Rectangle 5"/>
          <p:cNvSpPr>
            <a:spLocks noChangeArrowheads="1"/>
          </p:cNvSpPr>
          <p:nvPr/>
        </p:nvSpPr>
        <p:spPr bwMode="auto">
          <a:xfrm>
            <a:off x="931863" y="3929063"/>
            <a:ext cx="7916863" cy="457200"/>
          </a:xfrm>
          <a:prstGeom prst="rect">
            <a:avLst/>
          </a:prstGeom>
          <a:noFill/>
          <a:ln w="9525">
            <a:noFill/>
            <a:miter lim="800000"/>
          </a:ln>
          <a:effectLst/>
        </p:spPr>
        <p:txBody>
          <a:bodyPr lIns="92075" tIns="46038" rIns="92075" bIns="46038">
            <a:spAutoFit/>
          </a:bodyPr>
          <a:lstStyle/>
          <a:p>
            <a:pPr marL="285750" marR="0" lvl="0" indent="-285750" algn="l" defTabSz="914400" rtl="0" eaLnBrk="0" fontAlgn="base" latinLnBrk="0" hangingPunct="0">
              <a:lnSpc>
                <a:spcPct val="100000"/>
              </a:lnSpc>
              <a:spcBef>
                <a:spcPct val="0"/>
              </a:spcBef>
              <a:spcAft>
                <a:spcPct val="0"/>
              </a:spcAft>
              <a:buClr>
                <a:srgbClr val="FFCC00"/>
              </a:buClr>
              <a:buSzPct val="100000"/>
              <a:buFontTx/>
              <a:buChar char="•"/>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NEXT_DAY ('01-SEP-95','FRIDAY') </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153606" name="Rectangle 6"/>
          <p:cNvSpPr>
            <a:spLocks noChangeArrowheads="1"/>
          </p:cNvSpPr>
          <p:nvPr/>
        </p:nvSpPr>
        <p:spPr bwMode="auto">
          <a:xfrm>
            <a:off x="950913" y="5311775"/>
            <a:ext cx="6764338" cy="457200"/>
          </a:xfrm>
          <a:prstGeom prst="rect">
            <a:avLst/>
          </a:prstGeom>
          <a:noFill/>
          <a:ln w="9525">
            <a:noFill/>
            <a:miter lim="800000"/>
          </a:ln>
          <a:effectLst/>
        </p:spPr>
        <p:txBody>
          <a:bodyPr lIns="92075" tIns="46038" rIns="92075" bIns="46038">
            <a:spAutoFit/>
          </a:bodyPr>
          <a:lstStyle/>
          <a:p>
            <a:pPr marL="285750" marR="0" lvl="0" indent="-285750" algn="l" defTabSz="914400" rtl="0" eaLnBrk="0" fontAlgn="base" latinLnBrk="0" hangingPunct="0">
              <a:lnSpc>
                <a:spcPct val="100000"/>
              </a:lnSpc>
              <a:spcBef>
                <a:spcPct val="0"/>
              </a:spcBef>
              <a:spcAft>
                <a:spcPct val="0"/>
              </a:spcAft>
              <a:buClr>
                <a:srgbClr val="FFCC00"/>
              </a:buClr>
              <a:buSzPct val="100000"/>
              <a:buFontTx/>
              <a:buChar char="•"/>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LAST_DAY('01-SEP-95')</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45063" name="Line 7"/>
          <p:cNvSpPr/>
          <p:nvPr/>
        </p:nvSpPr>
        <p:spPr>
          <a:xfrm>
            <a:off x="4972050" y="2235200"/>
            <a:ext cx="1028700"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sp>
        <p:nvSpPr>
          <p:cNvPr id="153608" name="Rectangle 8"/>
          <p:cNvSpPr>
            <a:spLocks noChangeArrowheads="1"/>
          </p:cNvSpPr>
          <p:nvPr/>
        </p:nvSpPr>
        <p:spPr bwMode="auto">
          <a:xfrm>
            <a:off x="6267450" y="2032000"/>
            <a:ext cx="2324100" cy="457200"/>
          </a:xfrm>
          <a:prstGeom prst="rect">
            <a:avLst/>
          </a:prstGeom>
          <a:noFill/>
          <a:ln w="9525">
            <a:noFill/>
            <a:miter lim="800000"/>
          </a:ln>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19.6774194</a:t>
            </a:r>
            <a:endPar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53609" name="Rectangle 9"/>
          <p:cNvSpPr>
            <a:spLocks noChangeArrowheads="1"/>
          </p:cNvSpPr>
          <p:nvPr/>
        </p:nvSpPr>
        <p:spPr bwMode="auto">
          <a:xfrm>
            <a:off x="6819900" y="2730500"/>
            <a:ext cx="2324100" cy="457200"/>
          </a:xfrm>
          <a:prstGeom prst="rect">
            <a:avLst/>
          </a:prstGeom>
          <a:noFill/>
          <a:ln w="9525">
            <a:noFill/>
            <a:miter lim="800000"/>
          </a:ln>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'11-JUL-94'</a:t>
            </a:r>
            <a:endPar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53610" name="Rectangle 10"/>
          <p:cNvSpPr>
            <a:spLocks noChangeArrowheads="1"/>
          </p:cNvSpPr>
          <p:nvPr/>
        </p:nvSpPr>
        <p:spPr bwMode="auto">
          <a:xfrm>
            <a:off x="6819900" y="4024313"/>
            <a:ext cx="2324100" cy="457200"/>
          </a:xfrm>
          <a:prstGeom prst="rect">
            <a:avLst/>
          </a:prstGeom>
          <a:noFill/>
          <a:ln w="9525">
            <a:noFill/>
            <a:miter lim="800000"/>
          </a:ln>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'08-SEP-95'</a:t>
            </a:r>
            <a:endPar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53611" name="Rectangle 11"/>
          <p:cNvSpPr>
            <a:spLocks noChangeArrowheads="1"/>
          </p:cNvSpPr>
          <p:nvPr/>
        </p:nvSpPr>
        <p:spPr bwMode="auto">
          <a:xfrm>
            <a:off x="6819900" y="5311775"/>
            <a:ext cx="2324100" cy="457200"/>
          </a:xfrm>
          <a:prstGeom prst="rect">
            <a:avLst/>
          </a:prstGeom>
          <a:noFill/>
          <a:ln w="9525">
            <a:noFill/>
            <a:miter lim="800000"/>
          </a:ln>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'30-SEP-95'</a:t>
            </a:r>
            <a:endPar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45068" name="Line 12"/>
          <p:cNvSpPr/>
          <p:nvPr/>
        </p:nvSpPr>
        <p:spPr>
          <a:xfrm>
            <a:off x="6324600" y="4216400"/>
            <a:ext cx="495300"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sp>
        <p:nvSpPr>
          <p:cNvPr id="45069" name="Line 13"/>
          <p:cNvSpPr/>
          <p:nvPr/>
        </p:nvSpPr>
        <p:spPr>
          <a:xfrm>
            <a:off x="6324600" y="2940050"/>
            <a:ext cx="495300"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sp>
        <p:nvSpPr>
          <p:cNvPr id="45070" name="Line 14"/>
          <p:cNvSpPr/>
          <p:nvPr/>
        </p:nvSpPr>
        <p:spPr>
          <a:xfrm>
            <a:off x="6324600" y="5530850"/>
            <a:ext cx="495300"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xfrm>
            <a:off x="323850" y="692150"/>
            <a:ext cx="3706813" cy="536575"/>
          </a:xfrm>
          <a:ln/>
        </p:spPr>
        <p:txBody>
          <a:bodyPr vert="horz" wrap="square" lIns="92075" tIns="46038" rIns="92075" bIns="46038" anchor="t" anchorCtr="0"/>
          <a:p>
            <a:r>
              <a:rPr lang="en-US" altLang="en-US" sz="2800" dirty="0">
                <a:solidFill>
                  <a:srgbClr val="800000"/>
                </a:solidFill>
              </a:rPr>
              <a:t>Using Date Functions</a:t>
            </a:r>
            <a:endParaRPr lang="en-US" altLang="en-US" sz="2800" dirty="0">
              <a:solidFill>
                <a:srgbClr val="800000"/>
              </a:solidFill>
            </a:endParaRPr>
          </a:p>
        </p:txBody>
      </p:sp>
      <p:grpSp>
        <p:nvGrpSpPr>
          <p:cNvPr id="47107" name="Group 3"/>
          <p:cNvGrpSpPr/>
          <p:nvPr/>
        </p:nvGrpSpPr>
        <p:grpSpPr>
          <a:xfrm>
            <a:off x="874713" y="1835150"/>
            <a:ext cx="7350125" cy="420688"/>
            <a:chOff x="551" y="1156"/>
            <a:chExt cx="4630" cy="265"/>
          </a:xfrm>
        </p:grpSpPr>
        <p:sp>
          <p:nvSpPr>
            <p:cNvPr id="157700" name="Rectangle 4"/>
            <p:cNvSpPr>
              <a:spLocks noChangeArrowheads="1"/>
            </p:cNvSpPr>
            <p:nvPr/>
          </p:nvSpPr>
          <p:spPr bwMode="auto">
            <a:xfrm>
              <a:off x="551" y="1156"/>
              <a:ext cx="4630" cy="265"/>
            </a:xfrm>
            <a:prstGeom prst="rect">
              <a:avLst/>
            </a:prstGeom>
            <a:noFill/>
            <a:ln w="9525">
              <a:noFill/>
              <a:miter lim="800000"/>
            </a:ln>
            <a:effectLst/>
          </p:spPr>
          <p:txBody>
            <a:bodyPr lIns="92075" tIns="46038" rIns="92075" bIns="46038">
              <a:spAutoFit/>
            </a:bodyPr>
            <a:lstStyle/>
            <a:p>
              <a:pPr marL="285750" marR="0" lvl="0" indent="-285750" algn="l" defTabSz="914400" rtl="0" eaLnBrk="0" fontAlgn="base" latinLnBrk="0" hangingPunct="0">
                <a:lnSpc>
                  <a:spcPct val="90000"/>
                </a:lnSpc>
                <a:spcBef>
                  <a:spcPct val="35000"/>
                </a:spcBef>
                <a:spcAft>
                  <a:spcPct val="0"/>
                </a:spcAft>
                <a:buClr>
                  <a:srgbClr val="FFCC00"/>
                </a:buClr>
                <a:buSzPct val="100000"/>
                <a:buFontTx/>
                <a:buChar char="•"/>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ROUND('25-JUL-95','MONTH')            01-AUG-95</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47118" name="Line 5"/>
            <p:cNvSpPr/>
            <p:nvPr/>
          </p:nvSpPr>
          <p:spPr>
            <a:xfrm>
              <a:off x="3549" y="1280"/>
              <a:ext cx="474"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grpSp>
      <p:grpSp>
        <p:nvGrpSpPr>
          <p:cNvPr id="47108" name="Group 6"/>
          <p:cNvGrpSpPr/>
          <p:nvPr/>
        </p:nvGrpSpPr>
        <p:grpSpPr>
          <a:xfrm>
            <a:off x="874713" y="2455863"/>
            <a:ext cx="7640637" cy="457200"/>
            <a:chOff x="551" y="1547"/>
            <a:chExt cx="4813" cy="288"/>
          </a:xfrm>
        </p:grpSpPr>
        <p:sp>
          <p:nvSpPr>
            <p:cNvPr id="157703" name="Rectangle 7"/>
            <p:cNvSpPr>
              <a:spLocks noChangeArrowheads="1"/>
            </p:cNvSpPr>
            <p:nvPr/>
          </p:nvSpPr>
          <p:spPr bwMode="auto">
            <a:xfrm>
              <a:off x="551" y="1547"/>
              <a:ext cx="4813" cy="288"/>
            </a:xfrm>
            <a:prstGeom prst="rect">
              <a:avLst/>
            </a:prstGeom>
            <a:noFill/>
            <a:ln w="9525">
              <a:noFill/>
              <a:miter lim="800000"/>
            </a:ln>
            <a:effectLst/>
          </p:spPr>
          <p:txBody>
            <a:bodyPr lIns="92075" tIns="46038" rIns="92075" bIns="46038">
              <a:spAutoFit/>
            </a:bodyPr>
            <a:lstStyle/>
            <a:p>
              <a:pPr marL="285750" marR="0" lvl="0" indent="-285750" algn="l" defTabSz="914400" rtl="0" eaLnBrk="0" fontAlgn="base" latinLnBrk="0" hangingPunct="0">
                <a:lnSpc>
                  <a:spcPct val="100000"/>
                </a:lnSpc>
                <a:spcBef>
                  <a:spcPct val="0"/>
                </a:spcBef>
                <a:spcAft>
                  <a:spcPct val="0"/>
                </a:spcAft>
                <a:buClr>
                  <a:srgbClr val="FFCC00"/>
                </a:buClr>
                <a:buSzPct val="100000"/>
                <a:buFontTx/>
                <a:buChar char="•"/>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ROUND('25-JUL-95','YEAR') 		 01-JAN-96</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47116" name="Line 8"/>
            <p:cNvSpPr/>
            <p:nvPr/>
          </p:nvSpPr>
          <p:spPr>
            <a:xfrm>
              <a:off x="3549" y="1683"/>
              <a:ext cx="483"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grpSp>
      <p:grpSp>
        <p:nvGrpSpPr>
          <p:cNvPr id="47109" name="Group 9"/>
          <p:cNvGrpSpPr/>
          <p:nvPr/>
        </p:nvGrpSpPr>
        <p:grpSpPr>
          <a:xfrm>
            <a:off x="874713" y="3068638"/>
            <a:ext cx="7350125" cy="457200"/>
            <a:chOff x="551" y="1933"/>
            <a:chExt cx="4630" cy="288"/>
          </a:xfrm>
        </p:grpSpPr>
        <p:sp>
          <p:nvSpPr>
            <p:cNvPr id="157706" name="Rectangle 10"/>
            <p:cNvSpPr>
              <a:spLocks noChangeArrowheads="1"/>
            </p:cNvSpPr>
            <p:nvPr/>
          </p:nvSpPr>
          <p:spPr bwMode="auto">
            <a:xfrm>
              <a:off x="551" y="1933"/>
              <a:ext cx="4630" cy="288"/>
            </a:xfrm>
            <a:prstGeom prst="rect">
              <a:avLst/>
            </a:prstGeom>
            <a:noFill/>
            <a:ln w="9525">
              <a:noFill/>
              <a:miter lim="800000"/>
            </a:ln>
            <a:effectLst/>
          </p:spPr>
          <p:txBody>
            <a:bodyPr lIns="92075" tIns="46038" rIns="92075" bIns="46038">
              <a:spAutoFit/>
            </a:bodyPr>
            <a:lstStyle/>
            <a:p>
              <a:pPr marL="285750" marR="0" lvl="0" indent="-285750" algn="l" defTabSz="914400" rtl="0" eaLnBrk="0" fontAlgn="base" latinLnBrk="0" hangingPunct="0">
                <a:lnSpc>
                  <a:spcPct val="100000"/>
                </a:lnSpc>
                <a:spcBef>
                  <a:spcPct val="0"/>
                </a:spcBef>
                <a:spcAft>
                  <a:spcPct val="0"/>
                </a:spcAft>
                <a:buClr>
                  <a:srgbClr val="FFCC00"/>
                </a:buClr>
                <a:buSzPct val="100000"/>
                <a:buFontTx/>
                <a:buChar char="•"/>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TRUNC('25-JUL-95','MONTH') 	 01-JUL-95 </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47114" name="Line 11"/>
            <p:cNvSpPr/>
            <p:nvPr/>
          </p:nvSpPr>
          <p:spPr>
            <a:xfrm>
              <a:off x="3549" y="2056"/>
              <a:ext cx="492"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grpSp>
      <p:grpSp>
        <p:nvGrpSpPr>
          <p:cNvPr id="47110" name="Group 12"/>
          <p:cNvGrpSpPr/>
          <p:nvPr/>
        </p:nvGrpSpPr>
        <p:grpSpPr>
          <a:xfrm>
            <a:off x="874713" y="3708400"/>
            <a:ext cx="7350125" cy="457200"/>
            <a:chOff x="551" y="2336"/>
            <a:chExt cx="4630" cy="288"/>
          </a:xfrm>
        </p:grpSpPr>
        <p:sp>
          <p:nvSpPr>
            <p:cNvPr id="157709" name="Rectangle 13"/>
            <p:cNvSpPr>
              <a:spLocks noChangeArrowheads="1"/>
            </p:cNvSpPr>
            <p:nvPr/>
          </p:nvSpPr>
          <p:spPr bwMode="auto">
            <a:xfrm>
              <a:off x="551" y="2336"/>
              <a:ext cx="4630" cy="288"/>
            </a:xfrm>
            <a:prstGeom prst="rect">
              <a:avLst/>
            </a:prstGeom>
            <a:noFill/>
            <a:ln w="9525">
              <a:noFill/>
              <a:miter lim="800000"/>
            </a:ln>
            <a:effectLst/>
          </p:spPr>
          <p:txBody>
            <a:bodyPr lIns="92075" tIns="46038" rIns="92075" bIns="46038">
              <a:spAutoFit/>
            </a:bodyPr>
            <a:lstStyle/>
            <a:p>
              <a:pPr marL="285750" marR="0" lvl="0" indent="-285750" algn="l" defTabSz="914400" rtl="0" eaLnBrk="0" fontAlgn="base" latinLnBrk="0" hangingPunct="0">
                <a:lnSpc>
                  <a:spcPct val="100000"/>
                </a:lnSpc>
                <a:spcBef>
                  <a:spcPct val="0"/>
                </a:spcBef>
                <a:spcAft>
                  <a:spcPct val="0"/>
                </a:spcAft>
                <a:buClr>
                  <a:srgbClr val="FFCC00"/>
                </a:buClr>
                <a:buSzPct val="100000"/>
                <a:buFontTx/>
                <a:buChar char="•"/>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TRUNC('25-JUL-95','YEAR')		 01-JAN-95</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47112" name="Line 14"/>
            <p:cNvSpPr/>
            <p:nvPr/>
          </p:nvSpPr>
          <p:spPr>
            <a:xfrm>
              <a:off x="3549" y="2480"/>
              <a:ext cx="501" cy="0"/>
            </a:xfrm>
            <a:prstGeom prst="line">
              <a:avLst/>
            </a:prstGeom>
            <a:ln w="50800" cap="flat" cmpd="sng">
              <a:solidFill>
                <a:srgbClr val="FFCC00"/>
              </a:solidFill>
              <a:prstDash val="solid"/>
              <a:headEnd type="none" w="sm" len="sm"/>
              <a:tailEnd type="stealth" w="med" len="lg"/>
            </a:ln>
            <a:effectLst>
              <a:outerShdw dist="53882" dir="2699999" algn="ctr" rotWithShape="0">
                <a:srgbClr val="000000">
                  <a:alpha val="50000"/>
                </a:srgbClr>
              </a:outerShdw>
            </a:effectLst>
          </p:spPr>
        </p:sp>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Line 2"/>
          <p:cNvSpPr/>
          <p:nvPr/>
        </p:nvSpPr>
        <p:spPr>
          <a:xfrm flipV="1">
            <a:off x="4610100" y="2628900"/>
            <a:ext cx="0" cy="590550"/>
          </a:xfrm>
          <a:prstGeom prst="line">
            <a:avLst/>
          </a:prstGeom>
          <a:ln w="50800" cap="flat" cmpd="sng">
            <a:solidFill>
              <a:srgbClr val="FFCC00"/>
            </a:solidFill>
            <a:prstDash val="solid"/>
            <a:headEnd type="none" w="sm" len="sm"/>
            <a:tailEnd type="none" w="sm" len="sm"/>
          </a:ln>
          <a:effectLst>
            <a:outerShdw dist="53882" dir="2699999" algn="ctr" rotWithShape="0">
              <a:srgbClr val="000000">
                <a:alpha val="50000"/>
              </a:srgbClr>
            </a:outerShdw>
          </a:effectLst>
        </p:spPr>
      </p:sp>
      <p:sp>
        <p:nvSpPr>
          <p:cNvPr id="49155" name="Freeform 3"/>
          <p:cNvSpPr/>
          <p:nvPr/>
        </p:nvSpPr>
        <p:spPr>
          <a:xfrm>
            <a:off x="2952750" y="3219450"/>
            <a:ext cx="3221038" cy="573088"/>
          </a:xfrm>
          <a:custGeom>
            <a:avLst/>
            <a:gdLst/>
            <a:ahLst/>
            <a:cxnLst>
              <a:cxn ang="0">
                <a:pos x="0" y="2147483646"/>
              </a:cxn>
              <a:cxn ang="0">
                <a:pos x="0" y="0"/>
              </a:cxn>
              <a:cxn ang="0">
                <a:pos x="2147483646" y="0"/>
              </a:cxn>
              <a:cxn ang="0">
                <a:pos x="2147483646" y="2147483646"/>
              </a:cxn>
            </a:cxnLst>
            <a:pathLst>
              <a:path w="2029" h="361">
                <a:moveTo>
                  <a:pt x="0" y="360"/>
                </a:moveTo>
                <a:lnTo>
                  <a:pt x="0" y="0"/>
                </a:lnTo>
                <a:lnTo>
                  <a:pt x="2028" y="0"/>
                </a:lnTo>
                <a:lnTo>
                  <a:pt x="2028" y="300"/>
                </a:lnTo>
              </a:path>
            </a:pathLst>
          </a:custGeom>
          <a:noFill/>
          <a:ln w="50800" cap="rnd" cmpd="sng">
            <a:solidFill>
              <a:srgbClr val="FFCC00">
                <a:alpha val="100000"/>
              </a:srgbClr>
            </a:solidFill>
            <a:prstDash val="solid"/>
            <a:round/>
            <a:headEnd type="none" w="sm" len="sm"/>
            <a:tailEnd type="none" w="sm" len="sm"/>
          </a:ln>
          <a:effectLst>
            <a:outerShdw dist="53882" dir="2699999" algn="ctr" rotWithShape="0">
              <a:srgbClr val="000000">
                <a:alpha val="50000"/>
              </a:srgbClr>
            </a:outerShdw>
          </a:effectLst>
        </p:spPr>
        <p:txBody>
          <a:bodyPr/>
          <a:p>
            <a:endParaRPr lang="en-US"/>
          </a:p>
        </p:txBody>
      </p:sp>
      <p:sp>
        <p:nvSpPr>
          <p:cNvPr id="49156" name="Rectangle 4"/>
          <p:cNvSpPr>
            <a:spLocks noGrp="1"/>
          </p:cNvSpPr>
          <p:nvPr>
            <p:ph type="title"/>
          </p:nvPr>
        </p:nvSpPr>
        <p:spPr>
          <a:xfrm>
            <a:off x="323850" y="661988"/>
            <a:ext cx="3778250" cy="463550"/>
          </a:xfrm>
          <a:ln/>
        </p:spPr>
        <p:txBody>
          <a:bodyPr vert="horz" wrap="square" lIns="92075" tIns="46038" rIns="92075" bIns="46038" anchor="t" anchorCtr="0"/>
          <a:p>
            <a:r>
              <a:rPr lang="en-US" altLang="en-US" sz="2800" dirty="0">
                <a:solidFill>
                  <a:srgbClr val="800000"/>
                </a:solidFill>
              </a:rPr>
              <a:t>Conversion Functions</a:t>
            </a:r>
            <a:endParaRPr lang="en-US" altLang="en-US" sz="2800" dirty="0">
              <a:solidFill>
                <a:srgbClr val="800000"/>
              </a:solidFill>
            </a:endParaRPr>
          </a:p>
        </p:txBody>
      </p:sp>
      <p:sp>
        <p:nvSpPr>
          <p:cNvPr id="159749" name="Rectangle 5"/>
          <p:cNvSpPr>
            <a:spLocks noChangeArrowheads="1"/>
          </p:cNvSpPr>
          <p:nvPr/>
        </p:nvSpPr>
        <p:spPr bwMode="blackWhite">
          <a:xfrm>
            <a:off x="1600200" y="3538538"/>
            <a:ext cx="2768600" cy="12541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mn-ea"/>
                <a:cs typeface="+mn-cs"/>
              </a:rPr>
              <a:t>Implicit data type</a:t>
            </a:r>
            <a:endParaRPr kumimoji="0" 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mn-ea"/>
                <a:cs typeface="+mn-cs"/>
              </a:rPr>
              <a:t>conversion</a:t>
            </a:r>
            <a:endParaRPr kumimoji="0" 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59750" name="Rectangle 6"/>
          <p:cNvSpPr>
            <a:spLocks noChangeArrowheads="1"/>
          </p:cNvSpPr>
          <p:nvPr/>
        </p:nvSpPr>
        <p:spPr bwMode="blackWhite">
          <a:xfrm>
            <a:off x="4800600" y="3538538"/>
            <a:ext cx="2768600" cy="12541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mn-ea"/>
                <a:cs typeface="+mn-cs"/>
              </a:rPr>
              <a:t>Explicit data type</a:t>
            </a:r>
            <a:endParaRPr kumimoji="0" 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mn-ea"/>
                <a:cs typeface="+mn-cs"/>
              </a:rPr>
              <a:t>conversion</a:t>
            </a:r>
            <a:endParaRPr kumimoji="0" 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59751" name="Rectangle 7"/>
          <p:cNvSpPr>
            <a:spLocks noChangeArrowheads="1"/>
          </p:cNvSpPr>
          <p:nvPr/>
        </p:nvSpPr>
        <p:spPr bwMode="blackWhite">
          <a:xfrm>
            <a:off x="3217863" y="1652588"/>
            <a:ext cx="2768600" cy="1254125"/>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mn-ea"/>
                <a:cs typeface="+mn-cs"/>
              </a:rPr>
              <a:t>Data type</a:t>
            </a:r>
            <a:endParaRPr kumimoji="0" 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mn-ea"/>
                <a:cs typeface="+mn-cs"/>
              </a:rPr>
              <a:t>conversion</a:t>
            </a:r>
            <a:endParaRPr kumimoji="0" 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mn-ea"/>
              <a:cs typeface="+mn-cs"/>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xfrm>
            <a:off x="323850" y="620713"/>
            <a:ext cx="5002213" cy="608012"/>
          </a:xfrm>
          <a:ln/>
        </p:spPr>
        <p:txBody>
          <a:bodyPr vert="horz" wrap="square" lIns="92075" tIns="46038" rIns="92075" bIns="46038" anchor="t" anchorCtr="0"/>
          <a:p>
            <a:r>
              <a:rPr lang="en-US" altLang="en-US" sz="2800" dirty="0">
                <a:solidFill>
                  <a:srgbClr val="800000"/>
                </a:solidFill>
              </a:rPr>
              <a:t>Implicit Data type Conversion</a:t>
            </a:r>
            <a:endParaRPr lang="en-US" altLang="en-US" sz="2800" dirty="0">
              <a:solidFill>
                <a:srgbClr val="800000"/>
              </a:solidFill>
            </a:endParaRPr>
          </a:p>
        </p:txBody>
      </p:sp>
      <p:sp>
        <p:nvSpPr>
          <p:cNvPr id="51203" name="Rectangle 3"/>
          <p:cNvSpPr>
            <a:spLocks noGrp="1"/>
          </p:cNvSpPr>
          <p:nvPr>
            <p:ph idx="1"/>
          </p:nvPr>
        </p:nvSpPr>
        <p:spPr>
          <a:xfrm>
            <a:off x="917575" y="1624013"/>
            <a:ext cx="7769225" cy="946150"/>
          </a:xfrm>
          <a:ln/>
        </p:spPr>
        <p:txBody>
          <a:bodyPr vert="horz" wrap="square" lIns="92075" tIns="46038" rIns="92075" bIns="46038" anchor="t" anchorCtr="0">
            <a:spAutoFit/>
          </a:bodyPr>
          <a:p>
            <a:r>
              <a:rPr lang="en-US" altLang="en-US" dirty="0"/>
              <a:t>For assignments, the Oracle can automatically convert the following:</a:t>
            </a:r>
            <a:endParaRPr lang="en-US" altLang="en-US" dirty="0"/>
          </a:p>
        </p:txBody>
      </p:sp>
      <p:sp>
        <p:nvSpPr>
          <p:cNvPr id="51204" name="Rectangle 4"/>
          <p:cNvSpPr/>
          <p:nvPr/>
        </p:nvSpPr>
        <p:spPr>
          <a:xfrm>
            <a:off x="963613" y="2711450"/>
            <a:ext cx="3633787" cy="3276600"/>
          </a:xfrm>
          <a:prstGeom prst="rect">
            <a:avLst/>
          </a:prstGeom>
          <a:solidFill>
            <a:srgbClr val="FFCC99"/>
          </a:solidFill>
          <a:ln w="254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51205" name="Rectangle 5"/>
          <p:cNvSpPr/>
          <p:nvPr/>
        </p:nvSpPr>
        <p:spPr>
          <a:xfrm>
            <a:off x="4619625" y="2711450"/>
            <a:ext cx="3614738" cy="3276600"/>
          </a:xfrm>
          <a:prstGeom prst="rect">
            <a:avLst/>
          </a:prstGeom>
          <a:solidFill>
            <a:srgbClr val="FFCC99"/>
          </a:solidFill>
          <a:ln w="254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51206" name="Rectangle 6"/>
          <p:cNvSpPr/>
          <p:nvPr/>
        </p:nvSpPr>
        <p:spPr>
          <a:xfrm>
            <a:off x="950913" y="3276600"/>
            <a:ext cx="3662362"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VARCHAR2 or CHAR</a:t>
            </a:r>
            <a:endParaRPr lang="en-US" altLang="en-US" sz="2400" b="1" dirty="0">
              <a:solidFill>
                <a:srgbClr val="000000"/>
              </a:solidFill>
            </a:endParaRPr>
          </a:p>
        </p:txBody>
      </p:sp>
      <p:sp>
        <p:nvSpPr>
          <p:cNvPr id="51207" name="Rectangle 7"/>
          <p:cNvSpPr/>
          <p:nvPr/>
        </p:nvSpPr>
        <p:spPr>
          <a:xfrm>
            <a:off x="950913" y="2689225"/>
            <a:ext cx="3962400"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From</a:t>
            </a:r>
            <a:endParaRPr lang="en-US" altLang="en-US" sz="2400" b="1" dirty="0">
              <a:solidFill>
                <a:srgbClr val="000000"/>
              </a:solidFill>
            </a:endParaRPr>
          </a:p>
        </p:txBody>
      </p:sp>
      <p:sp>
        <p:nvSpPr>
          <p:cNvPr id="51208" name="Rectangle 8"/>
          <p:cNvSpPr/>
          <p:nvPr/>
        </p:nvSpPr>
        <p:spPr>
          <a:xfrm>
            <a:off x="4708525" y="2689225"/>
            <a:ext cx="3633788"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To</a:t>
            </a:r>
            <a:endParaRPr lang="en-US" altLang="en-US" sz="2400" b="1" dirty="0">
              <a:solidFill>
                <a:srgbClr val="000000"/>
              </a:solidFill>
            </a:endParaRPr>
          </a:p>
        </p:txBody>
      </p:sp>
      <p:sp>
        <p:nvSpPr>
          <p:cNvPr id="51209" name="Rectangle 9"/>
          <p:cNvSpPr/>
          <p:nvPr/>
        </p:nvSpPr>
        <p:spPr>
          <a:xfrm>
            <a:off x="950913" y="4010025"/>
            <a:ext cx="3662362"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VARCHAR2 or CHAR</a:t>
            </a:r>
            <a:endParaRPr lang="en-US" altLang="en-US" sz="2400" b="1" dirty="0">
              <a:solidFill>
                <a:srgbClr val="000000"/>
              </a:solidFill>
            </a:endParaRPr>
          </a:p>
        </p:txBody>
      </p:sp>
      <p:sp>
        <p:nvSpPr>
          <p:cNvPr id="51210" name="Rectangle 10"/>
          <p:cNvSpPr/>
          <p:nvPr/>
        </p:nvSpPr>
        <p:spPr>
          <a:xfrm>
            <a:off x="950913" y="4702175"/>
            <a:ext cx="3662362"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NUMBER</a:t>
            </a:r>
            <a:endParaRPr lang="en-US" altLang="en-US" sz="2400" b="1" dirty="0">
              <a:solidFill>
                <a:srgbClr val="000000"/>
              </a:solidFill>
            </a:endParaRPr>
          </a:p>
        </p:txBody>
      </p:sp>
      <p:grpSp>
        <p:nvGrpSpPr>
          <p:cNvPr id="51211" name="Group 11"/>
          <p:cNvGrpSpPr/>
          <p:nvPr/>
        </p:nvGrpSpPr>
        <p:grpSpPr>
          <a:xfrm>
            <a:off x="950913" y="3098800"/>
            <a:ext cx="7278687" cy="2201863"/>
            <a:chOff x="599" y="1952"/>
            <a:chExt cx="4585" cy="1387"/>
          </a:xfrm>
        </p:grpSpPr>
        <p:sp>
          <p:nvSpPr>
            <p:cNvPr id="51217" name="Line 12"/>
            <p:cNvSpPr/>
            <p:nvPr/>
          </p:nvSpPr>
          <p:spPr>
            <a:xfrm>
              <a:off x="599" y="2402"/>
              <a:ext cx="4585" cy="0"/>
            </a:xfrm>
            <a:prstGeom prst="line">
              <a:avLst/>
            </a:prstGeom>
            <a:ln w="25400" cap="flat" cmpd="sng">
              <a:solidFill>
                <a:srgbClr val="000000"/>
              </a:solidFill>
              <a:prstDash val="solid"/>
              <a:headEnd type="none" w="sm" len="sm"/>
              <a:tailEnd type="none" w="sm" len="sm"/>
            </a:ln>
          </p:spPr>
        </p:sp>
        <p:sp>
          <p:nvSpPr>
            <p:cNvPr id="51218" name="Line 13"/>
            <p:cNvSpPr/>
            <p:nvPr/>
          </p:nvSpPr>
          <p:spPr>
            <a:xfrm>
              <a:off x="599" y="1952"/>
              <a:ext cx="4585" cy="0"/>
            </a:xfrm>
            <a:prstGeom prst="line">
              <a:avLst/>
            </a:prstGeom>
            <a:ln w="50800" cap="flat" cmpd="sng">
              <a:solidFill>
                <a:srgbClr val="000000"/>
              </a:solidFill>
              <a:prstDash val="solid"/>
              <a:headEnd type="none" w="sm" len="sm"/>
              <a:tailEnd type="none" w="sm" len="sm"/>
            </a:ln>
          </p:spPr>
        </p:sp>
        <p:sp>
          <p:nvSpPr>
            <p:cNvPr id="51219" name="Line 14"/>
            <p:cNvSpPr/>
            <p:nvPr/>
          </p:nvSpPr>
          <p:spPr>
            <a:xfrm>
              <a:off x="599" y="2877"/>
              <a:ext cx="4585" cy="0"/>
            </a:xfrm>
            <a:prstGeom prst="line">
              <a:avLst/>
            </a:prstGeom>
            <a:ln w="25400" cap="flat" cmpd="sng">
              <a:solidFill>
                <a:srgbClr val="000000"/>
              </a:solidFill>
              <a:prstDash val="solid"/>
              <a:headEnd type="none" w="sm" len="sm"/>
              <a:tailEnd type="none" w="sm" len="sm"/>
            </a:ln>
          </p:spPr>
        </p:sp>
        <p:sp>
          <p:nvSpPr>
            <p:cNvPr id="51220" name="Line 15"/>
            <p:cNvSpPr/>
            <p:nvPr/>
          </p:nvSpPr>
          <p:spPr>
            <a:xfrm>
              <a:off x="599" y="3339"/>
              <a:ext cx="4585" cy="0"/>
            </a:xfrm>
            <a:prstGeom prst="line">
              <a:avLst/>
            </a:prstGeom>
            <a:ln w="25400" cap="flat" cmpd="sng">
              <a:solidFill>
                <a:srgbClr val="000000"/>
              </a:solidFill>
              <a:prstDash val="solid"/>
              <a:headEnd type="none" w="sm" len="sm"/>
              <a:tailEnd type="none" w="sm" len="sm"/>
            </a:ln>
          </p:spPr>
        </p:sp>
      </p:grpSp>
      <p:sp>
        <p:nvSpPr>
          <p:cNvPr id="51212" name="Rectangle 16"/>
          <p:cNvSpPr/>
          <p:nvPr/>
        </p:nvSpPr>
        <p:spPr>
          <a:xfrm>
            <a:off x="950913" y="5394325"/>
            <a:ext cx="3662362"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DATE</a:t>
            </a:r>
            <a:endParaRPr lang="en-US" altLang="en-US" sz="2400" b="1" dirty="0">
              <a:solidFill>
                <a:srgbClr val="000000"/>
              </a:solidFill>
            </a:endParaRPr>
          </a:p>
        </p:txBody>
      </p:sp>
      <p:sp>
        <p:nvSpPr>
          <p:cNvPr id="51213" name="Rectangle 17"/>
          <p:cNvSpPr/>
          <p:nvPr/>
        </p:nvSpPr>
        <p:spPr>
          <a:xfrm>
            <a:off x="4679950" y="3276600"/>
            <a:ext cx="3471863"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NUMBER</a:t>
            </a:r>
            <a:endParaRPr lang="en-US" altLang="en-US" sz="2400" b="1" dirty="0">
              <a:solidFill>
                <a:srgbClr val="000000"/>
              </a:solidFill>
            </a:endParaRPr>
          </a:p>
        </p:txBody>
      </p:sp>
      <p:sp>
        <p:nvSpPr>
          <p:cNvPr id="51214" name="Rectangle 18"/>
          <p:cNvSpPr/>
          <p:nvPr/>
        </p:nvSpPr>
        <p:spPr>
          <a:xfrm>
            <a:off x="4679950" y="4010025"/>
            <a:ext cx="3471863"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DATE</a:t>
            </a:r>
            <a:endParaRPr lang="en-US" altLang="en-US" sz="2400" b="1" dirty="0">
              <a:solidFill>
                <a:srgbClr val="000000"/>
              </a:solidFill>
            </a:endParaRPr>
          </a:p>
        </p:txBody>
      </p:sp>
      <p:sp>
        <p:nvSpPr>
          <p:cNvPr id="51215" name="Rectangle 19"/>
          <p:cNvSpPr/>
          <p:nvPr/>
        </p:nvSpPr>
        <p:spPr>
          <a:xfrm>
            <a:off x="4679950" y="4702175"/>
            <a:ext cx="3471863"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VARCHAR2</a:t>
            </a:r>
            <a:endParaRPr lang="en-US" altLang="en-US" sz="2400" b="1" dirty="0">
              <a:solidFill>
                <a:srgbClr val="000000"/>
              </a:solidFill>
            </a:endParaRPr>
          </a:p>
        </p:txBody>
      </p:sp>
      <p:sp>
        <p:nvSpPr>
          <p:cNvPr id="51216" name="Rectangle 20"/>
          <p:cNvSpPr/>
          <p:nvPr/>
        </p:nvSpPr>
        <p:spPr>
          <a:xfrm>
            <a:off x="4679950" y="5394325"/>
            <a:ext cx="3471863"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VARCHAR2</a:t>
            </a:r>
            <a:endParaRPr lang="en-US" altLang="en-US" sz="2400" b="1" dirty="0">
              <a:solidFill>
                <a:srgbClr val="000000"/>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xfrm>
            <a:off x="323850" y="660400"/>
            <a:ext cx="4930775" cy="536575"/>
          </a:xfrm>
          <a:ln/>
        </p:spPr>
        <p:txBody>
          <a:bodyPr vert="horz" wrap="square" lIns="92075" tIns="46038" rIns="92075" bIns="46038" anchor="t" anchorCtr="0"/>
          <a:p>
            <a:r>
              <a:rPr lang="en-US" altLang="en-US" sz="2800" dirty="0">
                <a:solidFill>
                  <a:srgbClr val="800000"/>
                </a:solidFill>
              </a:rPr>
              <a:t>Explicit Data type Conversion</a:t>
            </a:r>
            <a:endParaRPr lang="en-US" altLang="en-US" sz="2800" dirty="0">
              <a:solidFill>
                <a:srgbClr val="800000"/>
              </a:solidFill>
            </a:endParaRPr>
          </a:p>
        </p:txBody>
      </p:sp>
      <p:sp>
        <p:nvSpPr>
          <p:cNvPr id="163843" name="Rectangle 3"/>
          <p:cNvSpPr>
            <a:spLocks noChangeArrowheads="1"/>
          </p:cNvSpPr>
          <p:nvPr/>
        </p:nvSpPr>
        <p:spPr bwMode="auto">
          <a:xfrm>
            <a:off x="687388" y="3354388"/>
            <a:ext cx="2609850" cy="457200"/>
          </a:xfrm>
          <a:prstGeom prst="rect">
            <a:avLst/>
          </a:prstGeom>
          <a:noFill/>
          <a:ln w="9525">
            <a:noFill/>
            <a:miter lim="800000"/>
          </a:ln>
          <a:effectLst/>
        </p:spPr>
        <p:txBody>
          <a:bodyPr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NUMBER</a:t>
            </a:r>
            <a:endPar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63844" name="Rectangle 4"/>
          <p:cNvSpPr>
            <a:spLocks noChangeArrowheads="1"/>
          </p:cNvSpPr>
          <p:nvPr/>
        </p:nvSpPr>
        <p:spPr bwMode="auto">
          <a:xfrm>
            <a:off x="3584575" y="3354388"/>
            <a:ext cx="2609850" cy="457200"/>
          </a:xfrm>
          <a:prstGeom prst="rect">
            <a:avLst/>
          </a:prstGeom>
          <a:noFill/>
          <a:ln w="9525">
            <a:noFill/>
            <a:miter lim="800000"/>
          </a:ln>
          <a:effectLst/>
        </p:spPr>
        <p:txBody>
          <a:bodyPr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rPr>
              <a:t>CHARACTER</a:t>
            </a:r>
            <a:endParaRPr kumimoji="0" lang="en-US" sz="2400" b="1" i="0" u="none" strike="noStrike" kern="1200" cap="none" spc="0" normalizeH="0" baseline="0" noProof="0">
              <a:ln>
                <a:noFill/>
              </a:ln>
              <a:solidFill>
                <a:srgbClr val="800000"/>
              </a:solidFill>
              <a:effectLst>
                <a:outerShdw blurRad="38100" dist="38100" dir="2700000" algn="tl">
                  <a:srgbClr val="000000"/>
                </a:outerShdw>
              </a:effectLst>
              <a:uLnTx/>
              <a:uFillTx/>
              <a:latin typeface="Arial" panose="020B0604020202020204" pitchFamily="34" charset="0"/>
              <a:ea typeface="+mn-ea"/>
              <a:cs typeface="+mn-cs"/>
            </a:endParaRPr>
          </a:p>
        </p:txBody>
      </p:sp>
      <p:grpSp>
        <p:nvGrpSpPr>
          <p:cNvPr id="53253" name="Group 5"/>
          <p:cNvGrpSpPr/>
          <p:nvPr/>
        </p:nvGrpSpPr>
        <p:grpSpPr>
          <a:xfrm>
            <a:off x="1981200" y="3751263"/>
            <a:ext cx="2644775" cy="1182687"/>
            <a:chOff x="1248" y="2363"/>
            <a:chExt cx="1666" cy="745"/>
          </a:xfrm>
        </p:grpSpPr>
        <p:sp>
          <p:nvSpPr>
            <p:cNvPr id="53271" name="Arc 6"/>
            <p:cNvSpPr/>
            <p:nvPr/>
          </p:nvSpPr>
          <p:spPr>
            <a:xfrm>
              <a:off x="2081" y="2363"/>
              <a:ext cx="833" cy="745"/>
            </a:xfrm>
            <a:custGeom>
              <a:avLst/>
              <a:gdLst/>
              <a:ahLst/>
              <a:cxnLst>
                <a:cxn ang="0">
                  <a:pos x="0" y="0"/>
                </a:cxn>
                <a:cxn ang="0">
                  <a:pos x="0" y="0"/>
                </a:cxn>
                <a:cxn ang="0">
                  <a:pos x="0" y="0"/>
                </a:cxn>
              </a:cxnLst>
              <a:pathLst>
                <a:path w="21625" h="21600" fill="none">
                  <a:moveTo>
                    <a:pt x="21625" y="203"/>
                  </a:moveTo>
                  <a:cubicBezTo>
                    <a:pt x="21513" y="12052"/>
                    <a:pt x="11876" y="21599"/>
                    <a:pt x="26" y="21600"/>
                  </a:cubicBezTo>
                  <a:cubicBezTo>
                    <a:pt x="17" y="21600"/>
                    <a:pt x="8" y="21599"/>
                    <a:pt x="0" y="21599"/>
                  </a:cubicBezTo>
                </a:path>
                <a:path w="21625" h="21600" stroke="0">
                  <a:moveTo>
                    <a:pt x="21625" y="203"/>
                  </a:moveTo>
                  <a:cubicBezTo>
                    <a:pt x="21513" y="12052"/>
                    <a:pt x="11876" y="21599"/>
                    <a:pt x="26" y="21600"/>
                  </a:cubicBezTo>
                  <a:cubicBezTo>
                    <a:pt x="17" y="21600"/>
                    <a:pt x="8" y="21599"/>
                    <a:pt x="0" y="21599"/>
                  </a:cubicBezTo>
                  <a:lnTo>
                    <a:pt x="26" y="0"/>
                  </a:lnTo>
                  <a:lnTo>
                    <a:pt x="21625" y="203"/>
                  </a:lnTo>
                  <a:close/>
                </a:path>
              </a:pathLst>
            </a:custGeom>
            <a:noFill/>
            <a:ln w="50800" cap="rnd" cmpd="sng">
              <a:solidFill>
                <a:srgbClr val="FFCC00">
                  <a:alpha val="100000"/>
                </a:srgbClr>
              </a:solidFill>
              <a:prstDash val="solid"/>
              <a:round/>
              <a:headEnd type="stealth" w="med" len="lg"/>
              <a:tailEnd type="none" w="sm" len="sm"/>
            </a:ln>
            <a:effectLst>
              <a:outerShdw dist="53882" dir="2699999" algn="ctr" rotWithShape="0">
                <a:srgbClr val="000000">
                  <a:alpha val="50000"/>
                </a:srgbClr>
              </a:outerShdw>
            </a:effectLst>
          </p:spPr>
          <p:txBody>
            <a:bodyPr/>
            <a:p>
              <a:endParaRPr lang="en-US"/>
            </a:p>
          </p:txBody>
        </p:sp>
        <p:sp>
          <p:nvSpPr>
            <p:cNvPr id="53272" name="Arc 7"/>
            <p:cNvSpPr/>
            <p:nvPr/>
          </p:nvSpPr>
          <p:spPr>
            <a:xfrm>
              <a:off x="1248" y="2363"/>
              <a:ext cx="832" cy="745"/>
            </a:xfrm>
            <a:custGeom>
              <a:avLst/>
              <a:gdLst/>
              <a:ahLst/>
              <a:cxnLst>
                <a:cxn ang="0">
                  <a:pos x="0" y="0"/>
                </a:cxn>
                <a:cxn ang="0">
                  <a:pos x="0" y="0"/>
                </a:cxn>
                <a:cxn ang="0">
                  <a:pos x="0" y="0"/>
                </a:cxn>
              </a:cxnLst>
              <a:pathLst>
                <a:path w="21599" h="21600" fill="none">
                  <a:moveTo>
                    <a:pt x="21599" y="21600"/>
                  </a:moveTo>
                  <a:cubicBezTo>
                    <a:pt x="9748" y="21600"/>
                    <a:pt x="111" y="12052"/>
                    <a:pt x="-1" y="203"/>
                  </a:cubicBezTo>
                </a:path>
                <a:path w="21599" h="21600" stroke="0">
                  <a:moveTo>
                    <a:pt x="21599" y="21600"/>
                  </a:moveTo>
                  <a:cubicBezTo>
                    <a:pt x="9748" y="21600"/>
                    <a:pt x="111" y="12052"/>
                    <a:pt x="-1" y="203"/>
                  </a:cubicBezTo>
                  <a:lnTo>
                    <a:pt x="21599" y="0"/>
                  </a:lnTo>
                  <a:lnTo>
                    <a:pt x="21599" y="21600"/>
                  </a:lnTo>
                  <a:close/>
                </a:path>
              </a:pathLst>
            </a:custGeom>
            <a:noFill/>
            <a:ln w="50800" cap="rnd" cmpd="sng">
              <a:solidFill>
                <a:srgbClr val="FFCC00">
                  <a:alpha val="100000"/>
                </a:srgbClr>
              </a:solidFill>
              <a:prstDash val="solid"/>
              <a:round/>
              <a:headEnd type="none" w="sm" len="sm"/>
              <a:tailEnd type="none" w="sm" len="sm"/>
            </a:ln>
            <a:effectLst>
              <a:outerShdw dist="53882" dir="2699999" algn="ctr" rotWithShape="0">
                <a:srgbClr val="000000">
                  <a:alpha val="50000"/>
                </a:srgbClr>
              </a:outerShdw>
            </a:effectLst>
          </p:spPr>
          <p:txBody>
            <a:bodyPr/>
            <a:p>
              <a:endParaRPr lang="en-US"/>
            </a:p>
          </p:txBody>
        </p:sp>
      </p:grpSp>
      <p:sp>
        <p:nvSpPr>
          <p:cNvPr id="163848" name="Rectangle 8"/>
          <p:cNvSpPr>
            <a:spLocks noChangeArrowheads="1"/>
          </p:cNvSpPr>
          <p:nvPr/>
        </p:nvSpPr>
        <p:spPr bwMode="auto">
          <a:xfrm>
            <a:off x="1843088" y="5033963"/>
            <a:ext cx="2609850" cy="457200"/>
          </a:xfrm>
          <a:prstGeom prst="rect">
            <a:avLst/>
          </a:prstGeom>
          <a:noFill/>
          <a:ln w="9525">
            <a:noFill/>
            <a:miter lim="800000"/>
          </a:ln>
          <a:effectLst/>
        </p:spPr>
        <p:txBody>
          <a:bodyPr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TO_CHAR</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grpSp>
        <p:nvGrpSpPr>
          <p:cNvPr id="3" name="Group 9"/>
          <p:cNvGrpSpPr/>
          <p:nvPr/>
        </p:nvGrpSpPr>
        <p:grpSpPr>
          <a:xfrm>
            <a:off x="1900238" y="1566863"/>
            <a:ext cx="2740025" cy="1725612"/>
            <a:chOff x="1197" y="987"/>
            <a:chExt cx="1726" cy="1087"/>
          </a:xfrm>
        </p:grpSpPr>
        <p:grpSp>
          <p:nvGrpSpPr>
            <p:cNvPr id="53267" name="Group 10"/>
            <p:cNvGrpSpPr/>
            <p:nvPr/>
          </p:nvGrpSpPr>
          <p:grpSpPr>
            <a:xfrm>
              <a:off x="1257" y="1329"/>
              <a:ext cx="1666" cy="745"/>
              <a:chOff x="1257" y="1329"/>
              <a:chExt cx="1666" cy="745"/>
            </a:xfrm>
          </p:grpSpPr>
          <p:sp>
            <p:nvSpPr>
              <p:cNvPr id="53269" name="Arc 11"/>
              <p:cNvSpPr/>
              <p:nvPr/>
            </p:nvSpPr>
            <p:spPr>
              <a:xfrm rot="10800000">
                <a:off x="2091" y="1329"/>
                <a:ext cx="832" cy="745"/>
              </a:xfrm>
              <a:custGeom>
                <a:avLst/>
                <a:gdLst/>
                <a:ahLst/>
                <a:cxnLst>
                  <a:cxn ang="0">
                    <a:pos x="0" y="0"/>
                  </a:cxn>
                  <a:cxn ang="0">
                    <a:pos x="0" y="0"/>
                  </a:cxn>
                  <a:cxn ang="0">
                    <a:pos x="0" y="0"/>
                  </a:cxn>
                </a:cxnLst>
                <a:pathLst>
                  <a:path w="21599" h="21600" fill="none">
                    <a:moveTo>
                      <a:pt x="21573" y="21599"/>
                    </a:moveTo>
                    <a:cubicBezTo>
                      <a:pt x="9732" y="21585"/>
                      <a:pt x="111" y="12042"/>
                      <a:pt x="-1" y="203"/>
                    </a:cubicBezTo>
                  </a:path>
                  <a:path w="21599" h="21600" stroke="0">
                    <a:moveTo>
                      <a:pt x="21573" y="21599"/>
                    </a:moveTo>
                    <a:cubicBezTo>
                      <a:pt x="9732" y="21585"/>
                      <a:pt x="111" y="12042"/>
                      <a:pt x="-1" y="203"/>
                    </a:cubicBezTo>
                    <a:lnTo>
                      <a:pt x="21599" y="0"/>
                    </a:lnTo>
                    <a:lnTo>
                      <a:pt x="21573" y="21599"/>
                    </a:lnTo>
                    <a:close/>
                  </a:path>
                </a:pathLst>
              </a:custGeom>
              <a:noFill/>
              <a:ln w="50800" cap="rnd" cmpd="sng">
                <a:solidFill>
                  <a:srgbClr val="FFCC00">
                    <a:alpha val="100000"/>
                  </a:srgbClr>
                </a:solidFill>
                <a:prstDash val="solid"/>
                <a:round/>
                <a:headEnd type="none" w="sm" len="sm"/>
                <a:tailEnd type="none" w="sm" len="sm"/>
              </a:ln>
              <a:effectLst>
                <a:outerShdw dist="53882" dir="2699999" algn="ctr" rotWithShape="0">
                  <a:srgbClr val="000000">
                    <a:alpha val="50000"/>
                  </a:srgbClr>
                </a:outerShdw>
              </a:effectLst>
            </p:spPr>
            <p:txBody>
              <a:bodyPr/>
              <a:p>
                <a:endParaRPr lang="en-US"/>
              </a:p>
            </p:txBody>
          </p:sp>
          <p:sp>
            <p:nvSpPr>
              <p:cNvPr id="53270" name="Arc 12"/>
              <p:cNvSpPr/>
              <p:nvPr/>
            </p:nvSpPr>
            <p:spPr>
              <a:xfrm rot="10800000">
                <a:off x="1257" y="1329"/>
                <a:ext cx="832" cy="745"/>
              </a:xfrm>
              <a:custGeom>
                <a:avLst/>
                <a:gdLst/>
                <a:ahLst/>
                <a:cxnLst>
                  <a:cxn ang="0">
                    <a:pos x="0" y="0"/>
                  </a:cxn>
                  <a:cxn ang="0">
                    <a:pos x="0" y="0"/>
                  </a:cxn>
                  <a:cxn ang="0">
                    <a:pos x="0" y="0"/>
                  </a:cxn>
                </a:cxnLst>
                <a:pathLst>
                  <a:path w="21599" h="21600" fill="none">
                    <a:moveTo>
                      <a:pt x="21599" y="203"/>
                    </a:moveTo>
                    <a:cubicBezTo>
                      <a:pt x="21487" y="12052"/>
                      <a:pt x="11850" y="21599"/>
                      <a:pt x="0" y="21600"/>
                    </a:cubicBezTo>
                  </a:path>
                  <a:path w="21599" h="21600" stroke="0">
                    <a:moveTo>
                      <a:pt x="21599" y="203"/>
                    </a:moveTo>
                    <a:cubicBezTo>
                      <a:pt x="21487" y="12052"/>
                      <a:pt x="11850" y="21599"/>
                      <a:pt x="0" y="21600"/>
                    </a:cubicBezTo>
                    <a:lnTo>
                      <a:pt x="0" y="0"/>
                    </a:lnTo>
                    <a:lnTo>
                      <a:pt x="21599" y="203"/>
                    </a:lnTo>
                    <a:close/>
                  </a:path>
                </a:pathLst>
              </a:custGeom>
              <a:noFill/>
              <a:ln w="50800" cap="rnd" cmpd="sng">
                <a:solidFill>
                  <a:srgbClr val="FFCC00">
                    <a:alpha val="100000"/>
                  </a:srgbClr>
                </a:solidFill>
                <a:prstDash val="solid"/>
                <a:round/>
                <a:headEnd type="stealth" w="med" len="lg"/>
                <a:tailEnd type="none" w="sm" len="sm"/>
              </a:ln>
              <a:effectLst>
                <a:outerShdw dist="53882" dir="2699999" algn="ctr" rotWithShape="0">
                  <a:srgbClr val="000000">
                    <a:alpha val="50000"/>
                  </a:srgbClr>
                </a:outerShdw>
              </a:effectLst>
            </p:spPr>
            <p:txBody>
              <a:bodyPr/>
              <a:p>
                <a:endParaRPr lang="en-US"/>
              </a:p>
            </p:txBody>
          </p:sp>
        </p:grpSp>
        <p:sp>
          <p:nvSpPr>
            <p:cNvPr id="163853" name="Rectangle 13"/>
            <p:cNvSpPr>
              <a:spLocks noChangeArrowheads="1"/>
            </p:cNvSpPr>
            <p:nvPr/>
          </p:nvSpPr>
          <p:spPr bwMode="auto">
            <a:xfrm>
              <a:off x="1197" y="987"/>
              <a:ext cx="1644" cy="288"/>
            </a:xfrm>
            <a:prstGeom prst="rect">
              <a:avLst/>
            </a:prstGeom>
            <a:noFill/>
            <a:ln w="9525">
              <a:noFill/>
              <a:miter lim="800000"/>
            </a:ln>
            <a:effectLst/>
          </p:spPr>
          <p:txBody>
            <a:bodyPr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TO_NUMBER</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grpSp>
      <p:grpSp>
        <p:nvGrpSpPr>
          <p:cNvPr id="5" name="Group 14"/>
          <p:cNvGrpSpPr/>
          <p:nvPr/>
        </p:nvGrpSpPr>
        <p:grpSpPr>
          <a:xfrm>
            <a:off x="4721225" y="3354388"/>
            <a:ext cx="3554413" cy="2136775"/>
            <a:chOff x="2974" y="2113"/>
            <a:chExt cx="2239" cy="1346"/>
          </a:xfrm>
        </p:grpSpPr>
        <p:grpSp>
          <p:nvGrpSpPr>
            <p:cNvPr id="53262" name="Group 15"/>
            <p:cNvGrpSpPr/>
            <p:nvPr/>
          </p:nvGrpSpPr>
          <p:grpSpPr>
            <a:xfrm>
              <a:off x="2992" y="2363"/>
              <a:ext cx="1666" cy="745"/>
              <a:chOff x="2992" y="2363"/>
              <a:chExt cx="1666" cy="745"/>
            </a:xfrm>
          </p:grpSpPr>
          <p:sp>
            <p:nvSpPr>
              <p:cNvPr id="53265" name="Arc 16"/>
              <p:cNvSpPr/>
              <p:nvPr/>
            </p:nvSpPr>
            <p:spPr>
              <a:xfrm>
                <a:off x="3825" y="2363"/>
                <a:ext cx="833" cy="745"/>
              </a:xfrm>
              <a:custGeom>
                <a:avLst/>
                <a:gdLst/>
                <a:ahLst/>
                <a:cxnLst>
                  <a:cxn ang="0">
                    <a:pos x="0" y="0"/>
                  </a:cxn>
                  <a:cxn ang="0">
                    <a:pos x="0" y="0"/>
                  </a:cxn>
                  <a:cxn ang="0">
                    <a:pos x="0" y="0"/>
                  </a:cxn>
                </a:cxnLst>
                <a:pathLst>
                  <a:path w="21625" h="21600" fill="none">
                    <a:moveTo>
                      <a:pt x="21625" y="203"/>
                    </a:moveTo>
                    <a:cubicBezTo>
                      <a:pt x="21513" y="12052"/>
                      <a:pt x="11876" y="21599"/>
                      <a:pt x="26" y="21600"/>
                    </a:cubicBezTo>
                    <a:cubicBezTo>
                      <a:pt x="17" y="21600"/>
                      <a:pt x="8" y="21599"/>
                      <a:pt x="0" y="21599"/>
                    </a:cubicBezTo>
                  </a:path>
                  <a:path w="21625" h="21600" stroke="0">
                    <a:moveTo>
                      <a:pt x="21625" y="203"/>
                    </a:moveTo>
                    <a:cubicBezTo>
                      <a:pt x="21513" y="12052"/>
                      <a:pt x="11876" y="21599"/>
                      <a:pt x="26" y="21600"/>
                    </a:cubicBezTo>
                    <a:cubicBezTo>
                      <a:pt x="17" y="21600"/>
                      <a:pt x="8" y="21599"/>
                      <a:pt x="0" y="21599"/>
                    </a:cubicBezTo>
                    <a:lnTo>
                      <a:pt x="26" y="0"/>
                    </a:lnTo>
                    <a:lnTo>
                      <a:pt x="21625" y="203"/>
                    </a:lnTo>
                    <a:close/>
                  </a:path>
                </a:pathLst>
              </a:custGeom>
              <a:noFill/>
              <a:ln w="50800" cap="rnd" cmpd="sng">
                <a:solidFill>
                  <a:srgbClr val="FF3300">
                    <a:alpha val="100000"/>
                  </a:srgbClr>
                </a:solidFill>
                <a:prstDash val="solid"/>
                <a:round/>
                <a:headEnd type="none" w="sm" len="sm"/>
                <a:tailEnd type="none" w="sm" len="sm"/>
              </a:ln>
              <a:effectLst>
                <a:outerShdw dist="53882" dir="2699999" algn="ctr" rotWithShape="0">
                  <a:srgbClr val="000000">
                    <a:alpha val="50000"/>
                  </a:srgbClr>
                </a:outerShdw>
              </a:effectLst>
            </p:spPr>
            <p:txBody>
              <a:bodyPr/>
              <a:p>
                <a:endParaRPr lang="en-US"/>
              </a:p>
            </p:txBody>
          </p:sp>
          <p:sp>
            <p:nvSpPr>
              <p:cNvPr id="53266" name="Arc 17"/>
              <p:cNvSpPr/>
              <p:nvPr/>
            </p:nvSpPr>
            <p:spPr>
              <a:xfrm>
                <a:off x="2992" y="2363"/>
                <a:ext cx="832" cy="745"/>
              </a:xfrm>
              <a:custGeom>
                <a:avLst/>
                <a:gdLst/>
                <a:ahLst/>
                <a:cxnLst>
                  <a:cxn ang="0">
                    <a:pos x="0" y="0"/>
                  </a:cxn>
                  <a:cxn ang="0">
                    <a:pos x="0" y="0"/>
                  </a:cxn>
                  <a:cxn ang="0">
                    <a:pos x="0" y="0"/>
                  </a:cxn>
                </a:cxnLst>
                <a:pathLst>
                  <a:path w="21599" h="21600" fill="none">
                    <a:moveTo>
                      <a:pt x="21599" y="21600"/>
                    </a:moveTo>
                    <a:cubicBezTo>
                      <a:pt x="9748" y="21600"/>
                      <a:pt x="111" y="12052"/>
                      <a:pt x="-1" y="203"/>
                    </a:cubicBezTo>
                  </a:path>
                  <a:path w="21599" h="21600" stroke="0">
                    <a:moveTo>
                      <a:pt x="21599" y="21600"/>
                    </a:moveTo>
                    <a:cubicBezTo>
                      <a:pt x="9748" y="21600"/>
                      <a:pt x="111" y="12052"/>
                      <a:pt x="-1" y="203"/>
                    </a:cubicBezTo>
                    <a:lnTo>
                      <a:pt x="21599" y="0"/>
                    </a:lnTo>
                    <a:lnTo>
                      <a:pt x="21599" y="21600"/>
                    </a:lnTo>
                    <a:close/>
                  </a:path>
                </a:pathLst>
              </a:custGeom>
              <a:noFill/>
              <a:ln w="50800" cap="rnd" cmpd="sng">
                <a:solidFill>
                  <a:srgbClr val="FF3300">
                    <a:alpha val="100000"/>
                  </a:srgbClr>
                </a:solidFill>
                <a:prstDash val="solid"/>
                <a:round/>
                <a:headEnd type="none" w="sm" len="sm"/>
                <a:tailEnd type="stealth" w="med" len="lg"/>
              </a:ln>
              <a:effectLst>
                <a:outerShdw dist="53882" dir="2699999" algn="ctr" rotWithShape="0">
                  <a:srgbClr val="000000">
                    <a:alpha val="50000"/>
                  </a:srgbClr>
                </a:outerShdw>
              </a:effectLst>
            </p:spPr>
            <p:txBody>
              <a:bodyPr/>
              <a:p>
                <a:endParaRPr lang="en-US"/>
              </a:p>
            </p:txBody>
          </p:sp>
        </p:grpSp>
        <p:sp>
          <p:nvSpPr>
            <p:cNvPr id="163858" name="Rectangle 18"/>
            <p:cNvSpPr>
              <a:spLocks noChangeArrowheads="1"/>
            </p:cNvSpPr>
            <p:nvPr/>
          </p:nvSpPr>
          <p:spPr bwMode="auto">
            <a:xfrm>
              <a:off x="4121" y="2113"/>
              <a:ext cx="1092" cy="288"/>
            </a:xfrm>
            <a:prstGeom prst="rect">
              <a:avLst/>
            </a:prstGeom>
            <a:noFill/>
            <a:ln w="9525">
              <a:noFill/>
              <a:miter lim="800000"/>
            </a:ln>
            <a:effectLst/>
          </p:spPr>
          <p:txBody>
            <a:bodyPr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DATE</a:t>
              </a:r>
              <a:endParaRPr kumimoji="0" lang="en-US" sz="24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63859" name="Rectangle 19"/>
            <p:cNvSpPr>
              <a:spLocks noChangeArrowheads="1"/>
            </p:cNvSpPr>
            <p:nvPr/>
          </p:nvSpPr>
          <p:spPr bwMode="auto">
            <a:xfrm>
              <a:off x="2974" y="3171"/>
              <a:ext cx="1644" cy="288"/>
            </a:xfrm>
            <a:prstGeom prst="rect">
              <a:avLst/>
            </a:prstGeom>
            <a:noFill/>
            <a:ln w="9525">
              <a:noFill/>
              <a:miter lim="800000"/>
            </a:ln>
            <a:effectLst/>
          </p:spPr>
          <p:txBody>
            <a:bodyPr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TO_CHAR</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grpSp>
      <p:grpSp>
        <p:nvGrpSpPr>
          <p:cNvPr id="7" name="Group 20"/>
          <p:cNvGrpSpPr/>
          <p:nvPr/>
        </p:nvGrpSpPr>
        <p:grpSpPr>
          <a:xfrm>
            <a:off x="4695825" y="1566863"/>
            <a:ext cx="2673350" cy="1725612"/>
            <a:chOff x="2958" y="987"/>
            <a:chExt cx="1684" cy="1087"/>
          </a:xfrm>
        </p:grpSpPr>
        <p:grpSp>
          <p:nvGrpSpPr>
            <p:cNvPr id="53258" name="Group 21"/>
            <p:cNvGrpSpPr/>
            <p:nvPr/>
          </p:nvGrpSpPr>
          <p:grpSpPr>
            <a:xfrm>
              <a:off x="2976" y="1329"/>
              <a:ext cx="1666" cy="745"/>
              <a:chOff x="2976" y="1329"/>
              <a:chExt cx="1666" cy="745"/>
            </a:xfrm>
          </p:grpSpPr>
          <p:sp>
            <p:nvSpPr>
              <p:cNvPr id="53260" name="Arc 22"/>
              <p:cNvSpPr/>
              <p:nvPr/>
            </p:nvSpPr>
            <p:spPr>
              <a:xfrm rot="10800000">
                <a:off x="3810" y="1329"/>
                <a:ext cx="832" cy="745"/>
              </a:xfrm>
              <a:custGeom>
                <a:avLst/>
                <a:gdLst/>
                <a:ahLst/>
                <a:cxnLst>
                  <a:cxn ang="0">
                    <a:pos x="0" y="0"/>
                  </a:cxn>
                  <a:cxn ang="0">
                    <a:pos x="0" y="0"/>
                  </a:cxn>
                  <a:cxn ang="0">
                    <a:pos x="0" y="0"/>
                  </a:cxn>
                </a:cxnLst>
                <a:pathLst>
                  <a:path w="21599" h="21600" fill="none">
                    <a:moveTo>
                      <a:pt x="21573" y="21599"/>
                    </a:moveTo>
                    <a:cubicBezTo>
                      <a:pt x="9732" y="21585"/>
                      <a:pt x="111" y="12042"/>
                      <a:pt x="-1" y="203"/>
                    </a:cubicBezTo>
                  </a:path>
                  <a:path w="21599" h="21600" stroke="0">
                    <a:moveTo>
                      <a:pt x="21573" y="21599"/>
                    </a:moveTo>
                    <a:cubicBezTo>
                      <a:pt x="9732" y="21585"/>
                      <a:pt x="111" y="12042"/>
                      <a:pt x="-1" y="203"/>
                    </a:cubicBezTo>
                    <a:lnTo>
                      <a:pt x="21599" y="0"/>
                    </a:lnTo>
                    <a:lnTo>
                      <a:pt x="21573" y="21599"/>
                    </a:lnTo>
                    <a:close/>
                  </a:path>
                </a:pathLst>
              </a:custGeom>
              <a:noFill/>
              <a:ln w="50800" cap="rnd" cmpd="sng">
                <a:solidFill>
                  <a:srgbClr val="FF3300">
                    <a:alpha val="100000"/>
                  </a:srgbClr>
                </a:solidFill>
                <a:prstDash val="solid"/>
                <a:round/>
                <a:headEnd type="none" w="sm" len="sm"/>
                <a:tailEnd type="stealth" w="med" len="lg"/>
              </a:ln>
              <a:effectLst>
                <a:outerShdw dist="53882" dir="2699999" algn="ctr" rotWithShape="0">
                  <a:srgbClr val="000000">
                    <a:alpha val="50000"/>
                  </a:srgbClr>
                </a:outerShdw>
              </a:effectLst>
            </p:spPr>
            <p:txBody>
              <a:bodyPr/>
              <a:p>
                <a:endParaRPr lang="en-US"/>
              </a:p>
            </p:txBody>
          </p:sp>
          <p:sp>
            <p:nvSpPr>
              <p:cNvPr id="53261" name="Arc 23"/>
              <p:cNvSpPr/>
              <p:nvPr/>
            </p:nvSpPr>
            <p:spPr>
              <a:xfrm rot="10800000">
                <a:off x="2976" y="1329"/>
                <a:ext cx="832" cy="745"/>
              </a:xfrm>
              <a:custGeom>
                <a:avLst/>
                <a:gdLst/>
                <a:ahLst/>
                <a:cxnLst>
                  <a:cxn ang="0">
                    <a:pos x="0" y="0"/>
                  </a:cxn>
                  <a:cxn ang="0">
                    <a:pos x="0" y="0"/>
                  </a:cxn>
                  <a:cxn ang="0">
                    <a:pos x="0" y="0"/>
                  </a:cxn>
                </a:cxnLst>
                <a:pathLst>
                  <a:path w="21599" h="21600" fill="none">
                    <a:moveTo>
                      <a:pt x="21599" y="203"/>
                    </a:moveTo>
                    <a:cubicBezTo>
                      <a:pt x="21487" y="12052"/>
                      <a:pt x="11850" y="21599"/>
                      <a:pt x="0" y="21600"/>
                    </a:cubicBezTo>
                  </a:path>
                  <a:path w="21599" h="21600" stroke="0">
                    <a:moveTo>
                      <a:pt x="21599" y="203"/>
                    </a:moveTo>
                    <a:cubicBezTo>
                      <a:pt x="21487" y="12052"/>
                      <a:pt x="11850" y="21599"/>
                      <a:pt x="0" y="21600"/>
                    </a:cubicBezTo>
                    <a:lnTo>
                      <a:pt x="0" y="0"/>
                    </a:lnTo>
                    <a:lnTo>
                      <a:pt x="21599" y="203"/>
                    </a:lnTo>
                    <a:close/>
                  </a:path>
                </a:pathLst>
              </a:custGeom>
              <a:noFill/>
              <a:ln w="50800" cap="rnd" cmpd="sng">
                <a:solidFill>
                  <a:srgbClr val="FF3300">
                    <a:alpha val="100000"/>
                  </a:srgbClr>
                </a:solidFill>
                <a:prstDash val="solid"/>
                <a:round/>
                <a:headEnd type="none" w="sm" len="sm"/>
                <a:tailEnd type="none" w="sm" len="sm"/>
              </a:ln>
              <a:effectLst>
                <a:outerShdw dist="53882" dir="2699999" algn="ctr" rotWithShape="0">
                  <a:srgbClr val="000000">
                    <a:alpha val="50000"/>
                  </a:srgbClr>
                </a:outerShdw>
              </a:effectLst>
            </p:spPr>
            <p:txBody>
              <a:bodyPr/>
              <a:p>
                <a:endParaRPr lang="en-US"/>
              </a:p>
            </p:txBody>
          </p:sp>
        </p:grpSp>
        <p:sp>
          <p:nvSpPr>
            <p:cNvPr id="163864" name="Rectangle 24"/>
            <p:cNvSpPr>
              <a:spLocks noChangeArrowheads="1"/>
            </p:cNvSpPr>
            <p:nvPr/>
          </p:nvSpPr>
          <p:spPr bwMode="auto">
            <a:xfrm>
              <a:off x="2958" y="987"/>
              <a:ext cx="1644" cy="288"/>
            </a:xfrm>
            <a:prstGeom prst="rect">
              <a:avLst/>
            </a:prstGeom>
            <a:noFill/>
            <a:ln w="9525">
              <a:noFill/>
              <a:miter lim="800000"/>
            </a:ln>
            <a:effectLst/>
          </p:spPr>
          <p:txBody>
            <a:bodyPr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TO_DATE</a:t>
              </a:r>
              <a:endPar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xfrm>
            <a:off x="290513" y="620713"/>
            <a:ext cx="5218112" cy="536575"/>
          </a:xfrm>
          <a:ln/>
        </p:spPr>
        <p:txBody>
          <a:bodyPr vert="horz" wrap="square" lIns="92075" tIns="46038" rIns="92075" bIns="46038" anchor="t" anchorCtr="0"/>
          <a:p>
            <a:r>
              <a:rPr lang="en-US" altLang="en-US" sz="2800" dirty="0">
                <a:solidFill>
                  <a:srgbClr val="800000"/>
                </a:solidFill>
              </a:rPr>
              <a:t>TO_CHAR Function with Dates</a:t>
            </a:r>
            <a:endParaRPr lang="en-US" altLang="en-US" sz="2800" dirty="0">
              <a:solidFill>
                <a:srgbClr val="800000"/>
              </a:solidFill>
            </a:endParaRPr>
          </a:p>
        </p:txBody>
      </p:sp>
      <p:sp>
        <p:nvSpPr>
          <p:cNvPr id="55299" name="Rectangle 4"/>
          <p:cNvSpPr/>
          <p:nvPr/>
        </p:nvSpPr>
        <p:spPr>
          <a:xfrm>
            <a:off x="468313" y="1268413"/>
            <a:ext cx="7273925" cy="531812"/>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160000"/>
              </a:lnSpc>
              <a:spcBef>
                <a:spcPct val="0"/>
              </a:spcBef>
              <a:buNone/>
              <a:tabLst>
                <a:tab pos="1200150" algn="l"/>
              </a:tabLst>
            </a:pPr>
            <a:r>
              <a:rPr lang="en-US" altLang="en-US" sz="1800" b="1" dirty="0">
                <a:solidFill>
                  <a:srgbClr val="000000"/>
                </a:solidFill>
                <a:latin typeface="Courier New" panose="02070309020205020404" pitchFamily="49" charset="0"/>
              </a:rPr>
              <a:t>TO_CHAR(</a:t>
            </a:r>
            <a:r>
              <a:rPr lang="en-US" altLang="en-US" sz="1800" b="1" i="1" dirty="0">
                <a:solidFill>
                  <a:srgbClr val="000000"/>
                </a:solidFill>
                <a:latin typeface="Courier New" panose="02070309020205020404" pitchFamily="49" charset="0"/>
              </a:rPr>
              <a:t>date, </a:t>
            </a:r>
            <a:r>
              <a:rPr lang="en-US" altLang="en-US" sz="1800" b="1" dirty="0">
                <a:solidFill>
                  <a:srgbClr val="000000"/>
                </a:solidFill>
                <a:latin typeface="Courier New" panose="02070309020205020404" pitchFamily="49" charset="0"/>
              </a:rPr>
              <a:t>'</a:t>
            </a:r>
            <a:r>
              <a:rPr lang="en-US" altLang="en-US" sz="1800" b="1" i="1" dirty="0">
                <a:solidFill>
                  <a:srgbClr val="000000"/>
                </a:solidFill>
                <a:latin typeface="Courier New" panose="02070309020205020404" pitchFamily="49" charset="0"/>
              </a:rPr>
              <a:t>fmt</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p:txBody>
      </p:sp>
      <p:sp>
        <p:nvSpPr>
          <p:cNvPr id="55300" name="Rectangle 6"/>
          <p:cNvSpPr/>
          <p:nvPr/>
        </p:nvSpPr>
        <p:spPr>
          <a:xfrm>
            <a:off x="481013" y="2057400"/>
            <a:ext cx="3633787" cy="4251325"/>
          </a:xfrm>
          <a:prstGeom prst="rect">
            <a:avLst/>
          </a:prstGeom>
          <a:solidFill>
            <a:srgbClr val="FFCC99"/>
          </a:solidFill>
          <a:ln w="254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55301" name="Rectangle 7"/>
          <p:cNvSpPr/>
          <p:nvPr/>
        </p:nvSpPr>
        <p:spPr>
          <a:xfrm>
            <a:off x="2846388" y="2057400"/>
            <a:ext cx="4905375" cy="4251325"/>
          </a:xfrm>
          <a:prstGeom prst="rect">
            <a:avLst/>
          </a:prstGeom>
          <a:solidFill>
            <a:srgbClr val="FFCC99"/>
          </a:solidFill>
          <a:ln w="254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55302" name="Rectangle 8"/>
          <p:cNvSpPr/>
          <p:nvPr/>
        </p:nvSpPr>
        <p:spPr>
          <a:xfrm>
            <a:off x="468313" y="2235200"/>
            <a:ext cx="3662362"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YYYY</a:t>
            </a:r>
            <a:endParaRPr lang="en-US" altLang="en-US" sz="2400" b="1" dirty="0">
              <a:solidFill>
                <a:srgbClr val="000000"/>
              </a:solidFill>
            </a:endParaRPr>
          </a:p>
        </p:txBody>
      </p:sp>
      <p:sp>
        <p:nvSpPr>
          <p:cNvPr id="55303" name="Rectangle 9"/>
          <p:cNvSpPr/>
          <p:nvPr/>
        </p:nvSpPr>
        <p:spPr>
          <a:xfrm>
            <a:off x="468313" y="2963863"/>
            <a:ext cx="3662362"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YEAR</a:t>
            </a:r>
            <a:endParaRPr lang="en-US" altLang="en-US" sz="2400" b="1" dirty="0">
              <a:solidFill>
                <a:srgbClr val="000000"/>
              </a:solidFill>
            </a:endParaRPr>
          </a:p>
        </p:txBody>
      </p:sp>
      <p:sp>
        <p:nvSpPr>
          <p:cNvPr id="55304" name="Rectangle 10"/>
          <p:cNvSpPr/>
          <p:nvPr/>
        </p:nvSpPr>
        <p:spPr>
          <a:xfrm>
            <a:off x="468313" y="3673475"/>
            <a:ext cx="3662362"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MM</a:t>
            </a:r>
            <a:endParaRPr lang="en-US" altLang="en-US" sz="2400" b="1" dirty="0">
              <a:solidFill>
                <a:srgbClr val="000000"/>
              </a:solidFill>
            </a:endParaRPr>
          </a:p>
        </p:txBody>
      </p:sp>
      <p:sp>
        <p:nvSpPr>
          <p:cNvPr id="55305" name="Rectangle 11"/>
          <p:cNvSpPr/>
          <p:nvPr/>
        </p:nvSpPr>
        <p:spPr>
          <a:xfrm>
            <a:off x="468313" y="4340225"/>
            <a:ext cx="3662362"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MONTH</a:t>
            </a:r>
            <a:endParaRPr lang="en-US" altLang="en-US" sz="2400" b="1" dirty="0">
              <a:solidFill>
                <a:srgbClr val="000000"/>
              </a:solidFill>
            </a:endParaRPr>
          </a:p>
        </p:txBody>
      </p:sp>
      <p:sp>
        <p:nvSpPr>
          <p:cNvPr id="55306" name="Rectangle 12"/>
          <p:cNvSpPr/>
          <p:nvPr/>
        </p:nvSpPr>
        <p:spPr>
          <a:xfrm>
            <a:off x="468313" y="5092700"/>
            <a:ext cx="3662362"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DY</a:t>
            </a:r>
            <a:endParaRPr lang="en-US" altLang="en-US" sz="2400" b="1" dirty="0">
              <a:solidFill>
                <a:srgbClr val="000000"/>
              </a:solidFill>
            </a:endParaRPr>
          </a:p>
        </p:txBody>
      </p:sp>
      <p:sp>
        <p:nvSpPr>
          <p:cNvPr id="55307" name="Rectangle 13"/>
          <p:cNvSpPr/>
          <p:nvPr/>
        </p:nvSpPr>
        <p:spPr>
          <a:xfrm>
            <a:off x="468313" y="5802313"/>
            <a:ext cx="3662362"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DAY</a:t>
            </a:r>
            <a:endParaRPr lang="en-US" altLang="en-US" sz="2400" b="1" dirty="0">
              <a:solidFill>
                <a:srgbClr val="000000"/>
              </a:solidFill>
            </a:endParaRPr>
          </a:p>
        </p:txBody>
      </p:sp>
      <p:sp>
        <p:nvSpPr>
          <p:cNvPr id="55308" name="Rectangle 14"/>
          <p:cNvSpPr/>
          <p:nvPr/>
        </p:nvSpPr>
        <p:spPr>
          <a:xfrm>
            <a:off x="3035300" y="2235200"/>
            <a:ext cx="4681538"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Full year in numbers</a:t>
            </a:r>
            <a:endParaRPr lang="en-US" altLang="en-US" sz="2400" b="1" dirty="0">
              <a:solidFill>
                <a:srgbClr val="000000"/>
              </a:solidFill>
            </a:endParaRPr>
          </a:p>
        </p:txBody>
      </p:sp>
      <p:sp>
        <p:nvSpPr>
          <p:cNvPr id="55309" name="Rectangle 15"/>
          <p:cNvSpPr/>
          <p:nvPr/>
        </p:nvSpPr>
        <p:spPr>
          <a:xfrm>
            <a:off x="3035300" y="2963863"/>
            <a:ext cx="4681538"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Year spelled out</a:t>
            </a:r>
            <a:endParaRPr lang="en-US" altLang="en-US" sz="2400" b="1" dirty="0">
              <a:solidFill>
                <a:srgbClr val="000000"/>
              </a:solidFill>
            </a:endParaRPr>
          </a:p>
        </p:txBody>
      </p:sp>
      <p:sp>
        <p:nvSpPr>
          <p:cNvPr id="55310" name="Rectangle 16"/>
          <p:cNvSpPr/>
          <p:nvPr/>
        </p:nvSpPr>
        <p:spPr>
          <a:xfrm>
            <a:off x="3035300" y="3673475"/>
            <a:ext cx="4681538"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Two-digit value for month</a:t>
            </a:r>
            <a:endParaRPr lang="en-US" altLang="en-US" sz="2400" b="1" dirty="0">
              <a:solidFill>
                <a:srgbClr val="000000"/>
              </a:solidFill>
            </a:endParaRPr>
          </a:p>
        </p:txBody>
      </p:sp>
      <p:sp>
        <p:nvSpPr>
          <p:cNvPr id="55311" name="Rectangle 17"/>
          <p:cNvSpPr/>
          <p:nvPr/>
        </p:nvSpPr>
        <p:spPr>
          <a:xfrm>
            <a:off x="3035300" y="4910138"/>
            <a:ext cx="4681538" cy="8223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Three-letter abbreviation of the day of the week</a:t>
            </a:r>
            <a:endParaRPr lang="en-US" altLang="en-US" sz="2400" b="1" dirty="0">
              <a:solidFill>
                <a:srgbClr val="000000"/>
              </a:solidFill>
            </a:endParaRPr>
          </a:p>
        </p:txBody>
      </p:sp>
      <p:sp>
        <p:nvSpPr>
          <p:cNvPr id="55312" name="Rectangle 18"/>
          <p:cNvSpPr/>
          <p:nvPr/>
        </p:nvSpPr>
        <p:spPr>
          <a:xfrm>
            <a:off x="3035300" y="5802313"/>
            <a:ext cx="4681538"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Full name of the day</a:t>
            </a:r>
            <a:endParaRPr lang="en-US" altLang="en-US" sz="2400" b="1" dirty="0">
              <a:solidFill>
                <a:srgbClr val="000000"/>
              </a:solidFill>
            </a:endParaRPr>
          </a:p>
        </p:txBody>
      </p:sp>
      <p:sp>
        <p:nvSpPr>
          <p:cNvPr id="55313" name="Rectangle 19"/>
          <p:cNvSpPr/>
          <p:nvPr/>
        </p:nvSpPr>
        <p:spPr>
          <a:xfrm>
            <a:off x="3035300" y="4340225"/>
            <a:ext cx="4681538"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Full name of the month</a:t>
            </a:r>
            <a:endParaRPr lang="en-US" altLang="en-US" sz="2400" b="1" dirty="0">
              <a:solidFill>
                <a:srgbClr val="000000"/>
              </a:solidFill>
            </a:endParaRPr>
          </a:p>
        </p:txBody>
      </p:sp>
      <p:grpSp>
        <p:nvGrpSpPr>
          <p:cNvPr id="55314" name="Group 20"/>
          <p:cNvGrpSpPr/>
          <p:nvPr/>
        </p:nvGrpSpPr>
        <p:grpSpPr>
          <a:xfrm>
            <a:off x="468313" y="2794000"/>
            <a:ext cx="7278687" cy="2936875"/>
            <a:chOff x="599" y="1419"/>
            <a:chExt cx="4585" cy="1850"/>
          </a:xfrm>
        </p:grpSpPr>
        <p:sp>
          <p:nvSpPr>
            <p:cNvPr id="55315" name="Line 21"/>
            <p:cNvSpPr/>
            <p:nvPr/>
          </p:nvSpPr>
          <p:spPr>
            <a:xfrm>
              <a:off x="599" y="1419"/>
              <a:ext cx="4585" cy="0"/>
            </a:xfrm>
            <a:prstGeom prst="line">
              <a:avLst/>
            </a:prstGeom>
            <a:ln w="25400" cap="flat" cmpd="sng">
              <a:solidFill>
                <a:srgbClr val="000000"/>
              </a:solidFill>
              <a:prstDash val="solid"/>
              <a:headEnd type="none" w="sm" len="sm"/>
              <a:tailEnd type="none" w="sm" len="sm"/>
            </a:ln>
          </p:spPr>
        </p:sp>
        <p:sp>
          <p:nvSpPr>
            <p:cNvPr id="55316" name="Line 22"/>
            <p:cNvSpPr/>
            <p:nvPr/>
          </p:nvSpPr>
          <p:spPr>
            <a:xfrm>
              <a:off x="599" y="1865"/>
              <a:ext cx="4585" cy="0"/>
            </a:xfrm>
            <a:prstGeom prst="line">
              <a:avLst/>
            </a:prstGeom>
            <a:ln w="25400" cap="flat" cmpd="sng">
              <a:solidFill>
                <a:srgbClr val="000000"/>
              </a:solidFill>
              <a:prstDash val="solid"/>
              <a:headEnd type="none" w="sm" len="sm"/>
              <a:tailEnd type="none" w="sm" len="sm"/>
            </a:ln>
          </p:spPr>
        </p:sp>
        <p:sp>
          <p:nvSpPr>
            <p:cNvPr id="55317" name="Line 23"/>
            <p:cNvSpPr/>
            <p:nvPr/>
          </p:nvSpPr>
          <p:spPr>
            <a:xfrm>
              <a:off x="599" y="2313"/>
              <a:ext cx="4585" cy="0"/>
            </a:xfrm>
            <a:prstGeom prst="line">
              <a:avLst/>
            </a:prstGeom>
            <a:ln w="25400" cap="flat" cmpd="sng">
              <a:solidFill>
                <a:srgbClr val="000000"/>
              </a:solidFill>
              <a:prstDash val="solid"/>
              <a:headEnd type="none" w="sm" len="sm"/>
              <a:tailEnd type="none" w="sm" len="sm"/>
            </a:ln>
          </p:spPr>
        </p:sp>
        <p:sp>
          <p:nvSpPr>
            <p:cNvPr id="55318" name="Line 24"/>
            <p:cNvSpPr/>
            <p:nvPr/>
          </p:nvSpPr>
          <p:spPr>
            <a:xfrm>
              <a:off x="599" y="2747"/>
              <a:ext cx="4585" cy="0"/>
            </a:xfrm>
            <a:prstGeom prst="line">
              <a:avLst/>
            </a:prstGeom>
            <a:ln w="25400" cap="flat" cmpd="sng">
              <a:solidFill>
                <a:srgbClr val="000000"/>
              </a:solidFill>
              <a:prstDash val="solid"/>
              <a:headEnd type="none" w="sm" len="sm"/>
              <a:tailEnd type="none" w="sm" len="sm"/>
            </a:ln>
          </p:spPr>
        </p:sp>
        <p:sp>
          <p:nvSpPr>
            <p:cNvPr id="55319" name="Line 25"/>
            <p:cNvSpPr/>
            <p:nvPr/>
          </p:nvSpPr>
          <p:spPr>
            <a:xfrm>
              <a:off x="599" y="3269"/>
              <a:ext cx="4585" cy="0"/>
            </a:xfrm>
            <a:prstGeom prst="line">
              <a:avLst/>
            </a:prstGeom>
            <a:ln w="25400" cap="flat" cmpd="sng">
              <a:solidFill>
                <a:srgbClr val="000000"/>
              </a:solidFill>
              <a:prstDash val="solid"/>
              <a:headEnd type="none" w="sm" len="sm"/>
              <a:tailEnd type="none" w="sm" len="sm"/>
            </a:ln>
          </p:spPr>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p:nvPr/>
        </p:nvSpPr>
        <p:spPr>
          <a:xfrm>
            <a:off x="652463" y="1903413"/>
            <a:ext cx="7918450" cy="9794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57347" name="Rectangle 3"/>
          <p:cNvSpPr/>
          <p:nvPr/>
        </p:nvSpPr>
        <p:spPr>
          <a:xfrm>
            <a:off x="652463" y="3273425"/>
            <a:ext cx="7926387" cy="2593975"/>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p:txBody>
      </p:sp>
      <p:sp>
        <p:nvSpPr>
          <p:cNvPr id="57348" name="Rectangle 4"/>
          <p:cNvSpPr>
            <a:spLocks noGrp="1"/>
          </p:cNvSpPr>
          <p:nvPr>
            <p:ph type="title"/>
          </p:nvPr>
        </p:nvSpPr>
        <p:spPr>
          <a:xfrm>
            <a:off x="323850" y="660400"/>
            <a:ext cx="6370638" cy="608013"/>
          </a:xfrm>
          <a:ln/>
        </p:spPr>
        <p:txBody>
          <a:bodyPr vert="horz" wrap="square" lIns="92075" tIns="46038" rIns="92075" bIns="46038" anchor="t" anchorCtr="0"/>
          <a:p>
            <a:r>
              <a:rPr lang="en-US" altLang="en-US" sz="2800" dirty="0">
                <a:solidFill>
                  <a:srgbClr val="800000"/>
                </a:solidFill>
              </a:rPr>
              <a:t>Using TO_CHAR Function with Dates</a:t>
            </a:r>
            <a:endParaRPr lang="en-US" altLang="en-US" sz="2800" dirty="0">
              <a:solidFill>
                <a:srgbClr val="800000"/>
              </a:solidFill>
            </a:endParaRPr>
          </a:p>
        </p:txBody>
      </p:sp>
      <p:grpSp>
        <p:nvGrpSpPr>
          <p:cNvPr id="2" name="Group 5"/>
          <p:cNvGrpSpPr/>
          <p:nvPr/>
        </p:nvGrpSpPr>
        <p:grpSpPr>
          <a:xfrm>
            <a:off x="2200275" y="2203450"/>
            <a:ext cx="6297613" cy="3294063"/>
            <a:chOff x="1386" y="1388"/>
            <a:chExt cx="3967" cy="2075"/>
          </a:xfrm>
        </p:grpSpPr>
        <p:sp>
          <p:nvSpPr>
            <p:cNvPr id="57352" name="Rectangle 6"/>
            <p:cNvSpPr/>
            <p:nvPr/>
          </p:nvSpPr>
          <p:spPr>
            <a:xfrm>
              <a:off x="1399" y="1388"/>
              <a:ext cx="3954" cy="224"/>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57353" name="Rectangle 7"/>
            <p:cNvSpPr/>
            <p:nvPr/>
          </p:nvSpPr>
          <p:spPr>
            <a:xfrm>
              <a:off x="1386" y="2078"/>
              <a:ext cx="1710" cy="1385"/>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57350" name="Rectangle 8"/>
          <p:cNvSpPr/>
          <p:nvPr/>
        </p:nvSpPr>
        <p:spPr>
          <a:xfrm>
            <a:off x="631825" y="1706563"/>
            <a:ext cx="7346950" cy="1357312"/>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600200" algn="l"/>
              </a:tabLst>
            </a:pPr>
            <a:r>
              <a:rPr lang="en-US" altLang="en-US" sz="1800" b="1" dirty="0">
                <a:solidFill>
                  <a:srgbClr val="000000"/>
                </a:solidFill>
                <a:latin typeface="Courier New" panose="02070309020205020404" pitchFamily="49" charset="0"/>
              </a:rPr>
              <a:t>SQL&gt; SELECT	ename,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600200" algn="l"/>
              </a:tabLst>
            </a:pPr>
            <a:r>
              <a:rPr lang="en-US" altLang="en-US" sz="1800" b="1" dirty="0">
                <a:solidFill>
                  <a:srgbClr val="000000"/>
                </a:solidFill>
                <a:latin typeface="Courier New" panose="02070309020205020404" pitchFamily="49" charset="0"/>
              </a:rPr>
              <a:t>  2    	TO_CHAR(hiredate, 'fmDD Month YYYY') HIREDATE</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600200" algn="l"/>
              </a:tabLst>
            </a:pPr>
            <a:r>
              <a:rPr lang="en-US" altLang="en-US" sz="1800" b="1" dirty="0">
                <a:solidFill>
                  <a:srgbClr val="000000"/>
                </a:solidFill>
                <a:latin typeface="Courier New" panose="02070309020205020404" pitchFamily="49" charset="0"/>
              </a:rPr>
              <a:t>  3  FROM  	emp;</a:t>
            </a:r>
            <a:endParaRPr lang="en-US" altLang="en-US" sz="1800" b="1" dirty="0">
              <a:solidFill>
                <a:srgbClr val="000000"/>
              </a:solidFill>
              <a:latin typeface="Courier New" panose="02070309020205020404" pitchFamily="49" charset="0"/>
            </a:endParaRPr>
          </a:p>
        </p:txBody>
      </p:sp>
      <p:sp>
        <p:nvSpPr>
          <p:cNvPr id="57351" name="Rectangle 9"/>
          <p:cNvSpPr/>
          <p:nvPr/>
        </p:nvSpPr>
        <p:spPr>
          <a:xfrm>
            <a:off x="657225" y="3278188"/>
            <a:ext cx="7262813" cy="256857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ENAME      HIREDATE</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KING       17 November 1981</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BLAKE      1 May 1981</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CLARK      9 June 1981</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JONES      2 April 1981</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MARTIN     28 September 1981</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ALLEN      20 February 1981</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14 rows selected.</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xfrm>
            <a:off x="468313" y="511175"/>
            <a:ext cx="6119812" cy="541338"/>
          </a:xfrm>
          <a:ln/>
        </p:spPr>
        <p:txBody>
          <a:bodyPr vert="horz" wrap="square" lIns="92075" tIns="46038" rIns="92075" bIns="46038" anchor="t" anchorCtr="0"/>
          <a:p>
            <a:r>
              <a:rPr lang="en-US" altLang="en-US" sz="2800" dirty="0">
                <a:solidFill>
                  <a:srgbClr val="800000"/>
                </a:solidFill>
              </a:rPr>
              <a:t>TO_CHAR Function with Numbers</a:t>
            </a:r>
            <a:endParaRPr lang="en-US" altLang="en-US" sz="2800" dirty="0">
              <a:solidFill>
                <a:srgbClr val="800000"/>
              </a:solidFill>
            </a:endParaRPr>
          </a:p>
        </p:txBody>
      </p:sp>
      <p:sp>
        <p:nvSpPr>
          <p:cNvPr id="59395" name="Rectangle 3"/>
          <p:cNvSpPr>
            <a:spLocks noGrp="1"/>
          </p:cNvSpPr>
          <p:nvPr>
            <p:ph idx="1"/>
          </p:nvPr>
        </p:nvSpPr>
        <p:spPr>
          <a:xfrm>
            <a:off x="433388" y="1906588"/>
            <a:ext cx="8277225" cy="946150"/>
          </a:xfrm>
          <a:ln/>
        </p:spPr>
        <p:txBody>
          <a:bodyPr vert="horz" wrap="square" lIns="92075" tIns="46038" rIns="92075" bIns="46038" anchor="t" anchorCtr="0">
            <a:spAutoFit/>
          </a:bodyPr>
          <a:p>
            <a:r>
              <a:rPr lang="en-US" altLang="en-US" dirty="0"/>
              <a:t>Use these formats with the TO_CHAR function to display a number value as a character:</a:t>
            </a:r>
            <a:endParaRPr lang="en-US" altLang="en-US" dirty="0"/>
          </a:p>
        </p:txBody>
      </p:sp>
      <p:sp>
        <p:nvSpPr>
          <p:cNvPr id="59396" name="Rectangle 4"/>
          <p:cNvSpPr/>
          <p:nvPr/>
        </p:nvSpPr>
        <p:spPr>
          <a:xfrm>
            <a:off x="952500" y="1217613"/>
            <a:ext cx="7265988" cy="4841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160000"/>
              </a:lnSpc>
              <a:spcBef>
                <a:spcPct val="0"/>
              </a:spcBef>
              <a:buNone/>
              <a:tabLst>
                <a:tab pos="1200150" algn="l"/>
              </a:tabLst>
            </a:pPr>
            <a:r>
              <a:rPr lang="en-US" altLang="en-US" sz="1800" b="1" dirty="0">
                <a:solidFill>
                  <a:srgbClr val="000000"/>
                </a:solidFill>
                <a:latin typeface="Courier New" panose="02070309020205020404" pitchFamily="49" charset="0"/>
              </a:rPr>
              <a:t>TO_CHAR(</a:t>
            </a:r>
            <a:r>
              <a:rPr lang="en-US" altLang="en-US" sz="1800" b="1" i="1" dirty="0">
                <a:solidFill>
                  <a:srgbClr val="000000"/>
                </a:solidFill>
                <a:latin typeface="Courier New" panose="02070309020205020404" pitchFamily="49" charset="0"/>
              </a:rPr>
              <a:t>number, </a:t>
            </a:r>
            <a:r>
              <a:rPr lang="en-US" altLang="en-US" sz="1800" b="1" dirty="0">
                <a:solidFill>
                  <a:srgbClr val="000000"/>
                </a:solidFill>
                <a:latin typeface="Courier New" panose="02070309020205020404" pitchFamily="49" charset="0"/>
              </a:rPr>
              <a:t>'</a:t>
            </a:r>
            <a:r>
              <a:rPr lang="en-US" altLang="en-US" sz="1800" b="1" i="1" dirty="0">
                <a:solidFill>
                  <a:srgbClr val="000000"/>
                </a:solidFill>
                <a:latin typeface="Courier New" panose="02070309020205020404" pitchFamily="49" charset="0"/>
              </a:rPr>
              <a:t>fmt</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p:txBody>
      </p:sp>
      <p:sp>
        <p:nvSpPr>
          <p:cNvPr id="59397" name="Rectangle 5"/>
          <p:cNvSpPr/>
          <p:nvPr/>
        </p:nvSpPr>
        <p:spPr>
          <a:xfrm>
            <a:off x="938213" y="3219450"/>
            <a:ext cx="3633787" cy="2749550"/>
          </a:xfrm>
          <a:prstGeom prst="rect">
            <a:avLst/>
          </a:prstGeom>
          <a:solidFill>
            <a:srgbClr val="FFCC99"/>
          </a:solidFill>
          <a:ln w="254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59398" name="Rectangle 6"/>
          <p:cNvSpPr/>
          <p:nvPr/>
        </p:nvSpPr>
        <p:spPr>
          <a:xfrm>
            <a:off x="2220913" y="3219450"/>
            <a:ext cx="6022975" cy="2749550"/>
          </a:xfrm>
          <a:prstGeom prst="rect">
            <a:avLst/>
          </a:prstGeom>
          <a:solidFill>
            <a:srgbClr val="FFCC99"/>
          </a:solidFill>
          <a:ln w="254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59399" name="Rectangle 7"/>
          <p:cNvSpPr/>
          <p:nvPr/>
        </p:nvSpPr>
        <p:spPr>
          <a:xfrm>
            <a:off x="936625" y="3248025"/>
            <a:ext cx="1265238"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en-US" sz="2400" b="1" dirty="0">
                <a:solidFill>
                  <a:srgbClr val="000000"/>
                </a:solidFill>
              </a:rPr>
              <a:t>9</a:t>
            </a:r>
            <a:endParaRPr lang="en-US" altLang="en-US" sz="2400" b="1" dirty="0">
              <a:solidFill>
                <a:srgbClr val="000000"/>
              </a:solidFill>
            </a:endParaRPr>
          </a:p>
        </p:txBody>
      </p:sp>
      <p:sp>
        <p:nvSpPr>
          <p:cNvPr id="59400" name="Rectangle 8"/>
          <p:cNvSpPr/>
          <p:nvPr/>
        </p:nvSpPr>
        <p:spPr>
          <a:xfrm>
            <a:off x="936625" y="3687763"/>
            <a:ext cx="1265238"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en-US" sz="2400" b="1" dirty="0">
                <a:solidFill>
                  <a:srgbClr val="000000"/>
                </a:solidFill>
              </a:rPr>
              <a:t>0</a:t>
            </a:r>
            <a:endParaRPr lang="en-US" altLang="en-US" sz="2400" b="1" dirty="0">
              <a:solidFill>
                <a:srgbClr val="000000"/>
              </a:solidFill>
            </a:endParaRPr>
          </a:p>
        </p:txBody>
      </p:sp>
      <p:sp>
        <p:nvSpPr>
          <p:cNvPr id="59401" name="Rectangle 9"/>
          <p:cNvSpPr/>
          <p:nvPr/>
        </p:nvSpPr>
        <p:spPr>
          <a:xfrm>
            <a:off x="936625" y="4171950"/>
            <a:ext cx="1265238"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en-US" sz="2400" b="1" dirty="0">
                <a:solidFill>
                  <a:srgbClr val="000000"/>
                </a:solidFill>
              </a:rPr>
              <a:t>$</a:t>
            </a:r>
            <a:endParaRPr lang="en-US" altLang="en-US" sz="2400" b="1" dirty="0">
              <a:solidFill>
                <a:srgbClr val="000000"/>
              </a:solidFill>
            </a:endParaRPr>
          </a:p>
        </p:txBody>
      </p:sp>
      <p:sp>
        <p:nvSpPr>
          <p:cNvPr id="59402" name="Line 11"/>
          <p:cNvSpPr/>
          <p:nvPr/>
        </p:nvSpPr>
        <p:spPr>
          <a:xfrm>
            <a:off x="936625" y="3670300"/>
            <a:ext cx="7315200" cy="0"/>
          </a:xfrm>
          <a:prstGeom prst="line">
            <a:avLst/>
          </a:prstGeom>
          <a:ln w="25400" cap="flat" cmpd="sng">
            <a:solidFill>
              <a:srgbClr val="000000"/>
            </a:solidFill>
            <a:prstDash val="solid"/>
            <a:headEnd type="none" w="sm" len="sm"/>
            <a:tailEnd type="none" w="sm" len="sm"/>
          </a:ln>
        </p:spPr>
      </p:sp>
      <p:sp>
        <p:nvSpPr>
          <p:cNvPr id="59403" name="Line 12"/>
          <p:cNvSpPr/>
          <p:nvPr/>
        </p:nvSpPr>
        <p:spPr>
          <a:xfrm>
            <a:off x="936625" y="4137025"/>
            <a:ext cx="7315200" cy="0"/>
          </a:xfrm>
          <a:prstGeom prst="line">
            <a:avLst/>
          </a:prstGeom>
          <a:ln w="25400" cap="flat" cmpd="sng">
            <a:solidFill>
              <a:srgbClr val="000000"/>
            </a:solidFill>
            <a:prstDash val="solid"/>
            <a:headEnd type="none" w="sm" len="sm"/>
            <a:tailEnd type="none" w="sm" len="sm"/>
          </a:ln>
        </p:spPr>
      </p:sp>
      <p:sp>
        <p:nvSpPr>
          <p:cNvPr id="59404" name="Line 13"/>
          <p:cNvSpPr/>
          <p:nvPr/>
        </p:nvSpPr>
        <p:spPr>
          <a:xfrm>
            <a:off x="936625" y="5592763"/>
            <a:ext cx="7315200" cy="0"/>
          </a:xfrm>
          <a:prstGeom prst="line">
            <a:avLst/>
          </a:prstGeom>
          <a:ln w="25400" cap="flat" cmpd="sng">
            <a:solidFill>
              <a:srgbClr val="000000"/>
            </a:solidFill>
            <a:prstDash val="solid"/>
            <a:headEnd type="none" w="sm" len="sm"/>
            <a:tailEnd type="none" w="sm" len="sm"/>
          </a:ln>
        </p:spPr>
      </p:sp>
      <p:sp>
        <p:nvSpPr>
          <p:cNvPr id="59405" name="Rectangle 14"/>
          <p:cNvSpPr/>
          <p:nvPr/>
        </p:nvSpPr>
        <p:spPr>
          <a:xfrm>
            <a:off x="936625" y="5099050"/>
            <a:ext cx="1265238"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en-US" sz="2400" b="1" dirty="0">
                <a:solidFill>
                  <a:srgbClr val="000000"/>
                </a:solidFill>
              </a:rPr>
              <a:t>.</a:t>
            </a:r>
            <a:endParaRPr lang="en-US" altLang="en-US" sz="2400" b="1" dirty="0">
              <a:solidFill>
                <a:srgbClr val="000000"/>
              </a:solidFill>
            </a:endParaRPr>
          </a:p>
        </p:txBody>
      </p:sp>
      <p:sp>
        <p:nvSpPr>
          <p:cNvPr id="59406" name="Rectangle 15"/>
          <p:cNvSpPr/>
          <p:nvPr/>
        </p:nvSpPr>
        <p:spPr>
          <a:xfrm>
            <a:off x="936625" y="5524500"/>
            <a:ext cx="1265238"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None/>
            </a:pPr>
            <a:r>
              <a:rPr lang="en-US" altLang="en-US" sz="2400" b="1" dirty="0">
                <a:solidFill>
                  <a:srgbClr val="000000"/>
                </a:solidFill>
              </a:rPr>
              <a:t>,</a:t>
            </a:r>
            <a:endParaRPr lang="en-US" altLang="en-US" sz="2400" b="1" dirty="0">
              <a:solidFill>
                <a:srgbClr val="000000"/>
              </a:solidFill>
            </a:endParaRPr>
          </a:p>
        </p:txBody>
      </p:sp>
      <p:sp>
        <p:nvSpPr>
          <p:cNvPr id="59407" name="Line 16"/>
          <p:cNvSpPr/>
          <p:nvPr/>
        </p:nvSpPr>
        <p:spPr>
          <a:xfrm>
            <a:off x="936625" y="4624388"/>
            <a:ext cx="7315200" cy="0"/>
          </a:xfrm>
          <a:prstGeom prst="line">
            <a:avLst/>
          </a:prstGeom>
          <a:ln w="25400" cap="flat" cmpd="sng">
            <a:solidFill>
              <a:srgbClr val="000000"/>
            </a:solidFill>
            <a:prstDash val="solid"/>
            <a:headEnd type="none" w="sm" len="sm"/>
            <a:tailEnd type="none" w="sm" len="sm"/>
          </a:ln>
        </p:spPr>
      </p:sp>
      <p:sp>
        <p:nvSpPr>
          <p:cNvPr id="59408" name="Line 17"/>
          <p:cNvSpPr/>
          <p:nvPr/>
        </p:nvSpPr>
        <p:spPr>
          <a:xfrm>
            <a:off x="936625" y="5132388"/>
            <a:ext cx="7315200" cy="0"/>
          </a:xfrm>
          <a:prstGeom prst="line">
            <a:avLst/>
          </a:prstGeom>
          <a:ln w="25400" cap="flat" cmpd="sng">
            <a:solidFill>
              <a:srgbClr val="000000"/>
            </a:solidFill>
            <a:prstDash val="solid"/>
            <a:headEnd type="none" w="sm" len="sm"/>
            <a:tailEnd type="none" w="sm" len="sm"/>
          </a:ln>
        </p:spPr>
      </p:sp>
      <p:sp>
        <p:nvSpPr>
          <p:cNvPr id="59409" name="Rectangle 18"/>
          <p:cNvSpPr/>
          <p:nvPr/>
        </p:nvSpPr>
        <p:spPr>
          <a:xfrm>
            <a:off x="2293938" y="3248025"/>
            <a:ext cx="5956300"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Represents a number</a:t>
            </a:r>
            <a:endParaRPr lang="en-US" altLang="en-US" sz="2400" b="1" dirty="0">
              <a:solidFill>
                <a:srgbClr val="000000"/>
              </a:solidFill>
            </a:endParaRPr>
          </a:p>
        </p:txBody>
      </p:sp>
      <p:sp>
        <p:nvSpPr>
          <p:cNvPr id="59410" name="Rectangle 19"/>
          <p:cNvSpPr/>
          <p:nvPr/>
        </p:nvSpPr>
        <p:spPr>
          <a:xfrm>
            <a:off x="2293938" y="3687763"/>
            <a:ext cx="5956300"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Forces a zero to be displayed</a:t>
            </a:r>
            <a:endParaRPr lang="en-US" altLang="en-US" sz="2400" b="1" dirty="0">
              <a:solidFill>
                <a:srgbClr val="000000"/>
              </a:solidFill>
            </a:endParaRPr>
          </a:p>
        </p:txBody>
      </p:sp>
      <p:sp>
        <p:nvSpPr>
          <p:cNvPr id="59411" name="Rectangle 20"/>
          <p:cNvSpPr/>
          <p:nvPr/>
        </p:nvSpPr>
        <p:spPr>
          <a:xfrm>
            <a:off x="2293938" y="4171950"/>
            <a:ext cx="5956300"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Places a floating dollar sign</a:t>
            </a:r>
            <a:endParaRPr lang="en-US" altLang="en-US" sz="2400" b="1" dirty="0">
              <a:solidFill>
                <a:srgbClr val="000000"/>
              </a:solidFill>
            </a:endParaRPr>
          </a:p>
        </p:txBody>
      </p:sp>
      <p:sp>
        <p:nvSpPr>
          <p:cNvPr id="59412" name="Rectangle 22"/>
          <p:cNvSpPr/>
          <p:nvPr/>
        </p:nvSpPr>
        <p:spPr>
          <a:xfrm>
            <a:off x="2293938" y="5099050"/>
            <a:ext cx="5956300"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Prints a decimal point</a:t>
            </a:r>
            <a:endParaRPr lang="en-US" altLang="en-US" sz="2400" b="1" dirty="0">
              <a:solidFill>
                <a:srgbClr val="000000"/>
              </a:solidFill>
            </a:endParaRPr>
          </a:p>
        </p:txBody>
      </p:sp>
      <p:sp>
        <p:nvSpPr>
          <p:cNvPr id="59413" name="Rectangle 23"/>
          <p:cNvSpPr/>
          <p:nvPr/>
        </p:nvSpPr>
        <p:spPr>
          <a:xfrm>
            <a:off x="2293938" y="5586413"/>
            <a:ext cx="5956300" cy="4572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400" b="1" dirty="0">
                <a:solidFill>
                  <a:srgbClr val="000000"/>
                </a:solidFill>
              </a:rPr>
              <a:t>Prints a thousand indicator</a:t>
            </a:r>
            <a:endParaRPr lang="en-US" altLang="en-US" sz="2400" b="1" dirty="0">
              <a:solidFill>
                <a:srgbClr val="000000"/>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p:nvPr/>
        </p:nvSpPr>
        <p:spPr>
          <a:xfrm>
            <a:off x="936625" y="2281238"/>
            <a:ext cx="7308850" cy="1116012"/>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61443" name="Rectangle 3"/>
          <p:cNvSpPr/>
          <p:nvPr/>
        </p:nvSpPr>
        <p:spPr>
          <a:xfrm>
            <a:off x="949325" y="3867150"/>
            <a:ext cx="7316788" cy="860425"/>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p:txBody>
      </p:sp>
      <p:sp>
        <p:nvSpPr>
          <p:cNvPr id="61444" name="Rectangle 4"/>
          <p:cNvSpPr>
            <a:spLocks noGrp="1"/>
          </p:cNvSpPr>
          <p:nvPr>
            <p:ph type="title"/>
          </p:nvPr>
        </p:nvSpPr>
        <p:spPr>
          <a:xfrm>
            <a:off x="446088" y="549275"/>
            <a:ext cx="7726362" cy="450850"/>
          </a:xfrm>
          <a:ln/>
        </p:spPr>
        <p:txBody>
          <a:bodyPr vert="horz" wrap="square" lIns="92075" tIns="46038" rIns="92075" bIns="46038" anchor="t" anchorCtr="0"/>
          <a:p>
            <a:r>
              <a:rPr lang="en-US" altLang="en-US" sz="2800" dirty="0">
                <a:solidFill>
                  <a:srgbClr val="800000"/>
                </a:solidFill>
              </a:rPr>
              <a:t>Using TO_CHAR Function with Numbers</a:t>
            </a:r>
            <a:endParaRPr lang="en-US" altLang="en-US" sz="2800" dirty="0">
              <a:solidFill>
                <a:srgbClr val="800000"/>
              </a:solidFill>
            </a:endParaRPr>
          </a:p>
        </p:txBody>
      </p:sp>
      <p:grpSp>
        <p:nvGrpSpPr>
          <p:cNvPr id="2" name="Group 5"/>
          <p:cNvGrpSpPr/>
          <p:nvPr/>
        </p:nvGrpSpPr>
        <p:grpSpPr>
          <a:xfrm>
            <a:off x="1019175" y="2401888"/>
            <a:ext cx="4860925" cy="2311400"/>
            <a:chOff x="642" y="1513"/>
            <a:chExt cx="3062" cy="1456"/>
          </a:xfrm>
        </p:grpSpPr>
        <p:sp>
          <p:nvSpPr>
            <p:cNvPr id="61448" name="Rectangle 6"/>
            <p:cNvSpPr/>
            <p:nvPr/>
          </p:nvSpPr>
          <p:spPr>
            <a:xfrm>
              <a:off x="1704" y="1513"/>
              <a:ext cx="2000" cy="224"/>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61449" name="Rectangle 7"/>
            <p:cNvSpPr/>
            <p:nvPr/>
          </p:nvSpPr>
          <p:spPr>
            <a:xfrm>
              <a:off x="642" y="2454"/>
              <a:ext cx="847" cy="515"/>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61446" name="Rectangle 8"/>
          <p:cNvSpPr/>
          <p:nvPr/>
        </p:nvSpPr>
        <p:spPr>
          <a:xfrm>
            <a:off x="915988" y="2149475"/>
            <a:ext cx="7334250" cy="1436688"/>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SQL&gt; SELECT	TO_CHAR(sal,'$99,999') SALARY</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3  WHERE	ename = 'SCOTT';</a:t>
            </a:r>
            <a:endParaRPr lang="en-US" altLang="en-US" sz="1800" b="1" dirty="0">
              <a:solidFill>
                <a:srgbClr val="000000"/>
              </a:solidFill>
              <a:latin typeface="Courier New" panose="02070309020205020404" pitchFamily="49" charset="0"/>
            </a:endParaRPr>
          </a:p>
        </p:txBody>
      </p:sp>
      <p:sp>
        <p:nvSpPr>
          <p:cNvPr id="61447" name="Rectangle 9"/>
          <p:cNvSpPr/>
          <p:nvPr/>
        </p:nvSpPr>
        <p:spPr>
          <a:xfrm>
            <a:off x="962025" y="3851275"/>
            <a:ext cx="7262813" cy="8350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SALARY</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$3,000</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xfrm>
            <a:off x="395288" y="549275"/>
            <a:ext cx="6602412" cy="549275"/>
          </a:xfrm>
          <a:ln/>
        </p:spPr>
        <p:txBody>
          <a:bodyPr vert="horz" wrap="square" lIns="92075" tIns="46038" rIns="92075" bIns="46038" anchor="t" anchorCtr="0"/>
          <a:p>
            <a:r>
              <a:rPr lang="en-US" altLang="en-US" sz="2800" dirty="0">
                <a:solidFill>
                  <a:srgbClr val="800000"/>
                </a:solidFill>
              </a:rPr>
              <a:t>TO_NUMBER and TO_DATE Functions </a:t>
            </a:r>
            <a:endParaRPr lang="en-US" altLang="en-US" sz="2800" dirty="0">
              <a:solidFill>
                <a:srgbClr val="800000"/>
              </a:solidFill>
            </a:endParaRPr>
          </a:p>
        </p:txBody>
      </p:sp>
      <p:sp>
        <p:nvSpPr>
          <p:cNvPr id="63491" name="Rectangle 3"/>
          <p:cNvSpPr>
            <a:spLocks noGrp="1"/>
          </p:cNvSpPr>
          <p:nvPr>
            <p:ph idx="1"/>
          </p:nvPr>
        </p:nvSpPr>
        <p:spPr>
          <a:xfrm>
            <a:off x="468313" y="1341438"/>
            <a:ext cx="7385050" cy="822325"/>
          </a:xfrm>
          <a:ln/>
        </p:spPr>
        <p:txBody>
          <a:bodyPr vert="horz" wrap="square" lIns="92075" tIns="46038" rIns="92075" bIns="46038" anchor="t" anchorCtr="0">
            <a:spAutoFit/>
          </a:bodyPr>
          <a:p>
            <a:pPr lvl="1"/>
            <a:r>
              <a:rPr lang="en-US" altLang="en-US" dirty="0"/>
              <a:t>Convert a character string to a number format using the </a:t>
            </a:r>
            <a:r>
              <a:rPr lang="en-US" altLang="en-US" dirty="0">
                <a:solidFill>
                  <a:schemeClr val="accent2"/>
                </a:solidFill>
              </a:rPr>
              <a:t>TO_NUMBER</a:t>
            </a:r>
            <a:r>
              <a:rPr lang="en-US" altLang="en-US" dirty="0"/>
              <a:t> function</a:t>
            </a:r>
            <a:endParaRPr lang="en-US" altLang="en-US" dirty="0"/>
          </a:p>
        </p:txBody>
      </p:sp>
      <p:sp>
        <p:nvSpPr>
          <p:cNvPr id="63492" name="Rectangle 4"/>
          <p:cNvSpPr/>
          <p:nvPr/>
        </p:nvSpPr>
        <p:spPr>
          <a:xfrm>
            <a:off x="971550" y="2298700"/>
            <a:ext cx="7116763" cy="482600"/>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160000"/>
              </a:lnSpc>
              <a:spcBef>
                <a:spcPct val="0"/>
              </a:spcBef>
              <a:buNone/>
              <a:tabLst>
                <a:tab pos="1200150" algn="l"/>
              </a:tabLst>
            </a:pPr>
            <a:r>
              <a:rPr lang="en-US" altLang="en-US" sz="1800" b="1" dirty="0">
                <a:solidFill>
                  <a:srgbClr val="000000"/>
                </a:solidFill>
                <a:latin typeface="Courier New" panose="02070309020205020404" pitchFamily="49" charset="0"/>
              </a:rPr>
              <a:t>TO_NUMBER(</a:t>
            </a:r>
            <a:r>
              <a:rPr lang="en-US" altLang="en-US" sz="1800" b="1" i="1" dirty="0">
                <a:solidFill>
                  <a:srgbClr val="000000"/>
                </a:solidFill>
                <a:latin typeface="Courier New" panose="02070309020205020404" pitchFamily="49" charset="0"/>
              </a:rPr>
              <a:t>char</a:t>
            </a:r>
            <a:r>
              <a:rPr lang="en-US" altLang="en-US" sz="1800" b="1" dirty="0">
                <a:solidFill>
                  <a:srgbClr val="000000"/>
                </a:solidFill>
                <a:latin typeface="Courier New" panose="02070309020205020404" pitchFamily="49" charset="0"/>
              </a:rPr>
              <a:t>[</a:t>
            </a:r>
            <a:r>
              <a:rPr lang="en-US" altLang="en-US" sz="1800" b="1" i="1" dirty="0">
                <a:solidFill>
                  <a:srgbClr val="000000"/>
                </a:solidFill>
                <a:latin typeface="Courier New" panose="02070309020205020404" pitchFamily="49" charset="0"/>
              </a:rPr>
              <a:t>, </a:t>
            </a:r>
            <a:r>
              <a:rPr lang="en-US" altLang="en-US" sz="1800" b="1" dirty="0">
                <a:solidFill>
                  <a:srgbClr val="000000"/>
                </a:solidFill>
                <a:latin typeface="Courier New" panose="02070309020205020404" pitchFamily="49" charset="0"/>
              </a:rPr>
              <a:t>'</a:t>
            </a:r>
            <a:r>
              <a:rPr lang="en-US" altLang="en-US" sz="1800" b="1" i="1" dirty="0">
                <a:solidFill>
                  <a:srgbClr val="000000"/>
                </a:solidFill>
                <a:latin typeface="Courier New" panose="02070309020205020404" pitchFamily="49" charset="0"/>
              </a:rPr>
              <a:t>fmt</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p:txBody>
      </p:sp>
      <p:sp>
        <p:nvSpPr>
          <p:cNvPr id="63493" name="Rectangle 5"/>
          <p:cNvSpPr/>
          <p:nvPr/>
        </p:nvSpPr>
        <p:spPr>
          <a:xfrm>
            <a:off x="755650" y="2997200"/>
            <a:ext cx="7385050" cy="8223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742950" lvl="1" indent="-285750"/>
            <a:r>
              <a:rPr lang="en-US" altLang="en-US" dirty="0"/>
              <a:t>Convert a character string to a date format using the </a:t>
            </a:r>
            <a:r>
              <a:rPr lang="en-US" altLang="en-US" dirty="0">
                <a:solidFill>
                  <a:schemeClr val="accent2"/>
                </a:solidFill>
              </a:rPr>
              <a:t>TO_DATE</a:t>
            </a:r>
            <a:r>
              <a:rPr lang="en-US" altLang="en-US" dirty="0"/>
              <a:t> function</a:t>
            </a:r>
            <a:endParaRPr lang="en-US" altLang="en-US" dirty="0"/>
          </a:p>
        </p:txBody>
      </p:sp>
      <p:sp>
        <p:nvSpPr>
          <p:cNvPr id="63494" name="Rectangle 6"/>
          <p:cNvSpPr/>
          <p:nvPr/>
        </p:nvSpPr>
        <p:spPr>
          <a:xfrm>
            <a:off x="1049338" y="3933825"/>
            <a:ext cx="7078662" cy="531813"/>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160000"/>
              </a:lnSpc>
              <a:spcBef>
                <a:spcPct val="0"/>
              </a:spcBef>
              <a:buNone/>
              <a:tabLst>
                <a:tab pos="1200150" algn="l"/>
              </a:tabLst>
            </a:pPr>
            <a:r>
              <a:rPr lang="en-US" altLang="en-US" sz="1800" b="1" dirty="0">
                <a:solidFill>
                  <a:srgbClr val="000000"/>
                </a:solidFill>
                <a:latin typeface="Courier New" panose="02070309020205020404" pitchFamily="49" charset="0"/>
              </a:rPr>
              <a:t>TO_DATE(</a:t>
            </a:r>
            <a:r>
              <a:rPr lang="en-US" altLang="en-US" sz="1800" b="1" i="1" dirty="0">
                <a:solidFill>
                  <a:srgbClr val="000000"/>
                </a:solidFill>
                <a:latin typeface="Courier New" panose="02070309020205020404" pitchFamily="49" charset="0"/>
              </a:rPr>
              <a:t>char</a:t>
            </a:r>
            <a:r>
              <a:rPr lang="en-US" altLang="en-US" sz="1800" b="1" dirty="0">
                <a:solidFill>
                  <a:srgbClr val="000000"/>
                </a:solidFill>
                <a:latin typeface="Courier New" panose="02070309020205020404" pitchFamily="49" charset="0"/>
              </a:rPr>
              <a:t>[, '</a:t>
            </a:r>
            <a:r>
              <a:rPr lang="en-US" altLang="en-US" sz="1800" b="1" i="1" dirty="0">
                <a:solidFill>
                  <a:srgbClr val="000000"/>
                </a:solidFill>
                <a:latin typeface="Courier New" panose="02070309020205020404" pitchFamily="49" charset="0"/>
              </a:rPr>
              <a:t>fmt</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p:txBody>
      </p:sp>
      <p:sp>
        <p:nvSpPr>
          <p:cNvPr id="63495" name="Rectangle 7"/>
          <p:cNvSpPr/>
          <p:nvPr/>
        </p:nvSpPr>
        <p:spPr>
          <a:xfrm>
            <a:off x="936625" y="4787900"/>
            <a:ext cx="7596188" cy="1116013"/>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63496" name="Rectangle 8"/>
          <p:cNvSpPr/>
          <p:nvPr/>
        </p:nvSpPr>
        <p:spPr>
          <a:xfrm>
            <a:off x="915988" y="4656138"/>
            <a:ext cx="7616825" cy="1436687"/>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SQL&gt; SELECT	* from emp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2  WHERE	hiredate = TO_DATE(‘Oct 20,09‘, ‘mon dd,yy‘);</a:t>
            </a:r>
            <a:endParaRPr lang="en-US" altLang="en-US" sz="1800" b="1" dirty="0">
              <a:solidFill>
                <a:srgbClr val="000000"/>
              </a:solidFill>
              <a:latin typeface="Courier New" panose="02070309020205020404" pitchFamily="49"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360363" y="620713"/>
            <a:ext cx="3706812" cy="536575"/>
          </a:xfrm>
          <a:ln/>
        </p:spPr>
        <p:txBody>
          <a:bodyPr vert="horz" wrap="square" lIns="92075" tIns="46038" rIns="92075" bIns="46038" anchor="t" anchorCtr="0"/>
          <a:p>
            <a:r>
              <a:rPr lang="en-US" altLang="en-US" sz="2800" dirty="0">
                <a:solidFill>
                  <a:srgbClr val="800000"/>
                </a:solidFill>
              </a:rPr>
              <a:t>Single-Row Functions</a:t>
            </a:r>
            <a:endParaRPr lang="en-US" altLang="en-US" sz="2800" dirty="0">
              <a:solidFill>
                <a:srgbClr val="800000"/>
              </a:solidFill>
            </a:endParaRPr>
          </a:p>
        </p:txBody>
      </p:sp>
      <p:sp>
        <p:nvSpPr>
          <p:cNvPr id="10243" name="Rectangle 3"/>
          <p:cNvSpPr>
            <a:spLocks noGrp="1"/>
          </p:cNvSpPr>
          <p:nvPr>
            <p:ph idx="1"/>
          </p:nvPr>
        </p:nvSpPr>
        <p:spPr>
          <a:xfrm>
            <a:off x="860425" y="1422400"/>
            <a:ext cx="7385050" cy="2647950"/>
          </a:xfrm>
          <a:ln/>
        </p:spPr>
        <p:txBody>
          <a:bodyPr vert="horz" wrap="square" lIns="92075" tIns="46038" rIns="92075" bIns="46038" anchor="t" anchorCtr="0">
            <a:spAutoFit/>
          </a:bodyPr>
          <a:p>
            <a:pPr lvl="1"/>
            <a:r>
              <a:rPr lang="en-US" altLang="en-US" dirty="0"/>
              <a:t>Manipulate data items</a:t>
            </a:r>
            <a:endParaRPr lang="en-US" altLang="en-US" dirty="0"/>
          </a:p>
          <a:p>
            <a:pPr lvl="1"/>
            <a:r>
              <a:rPr lang="en-US" altLang="en-US" dirty="0"/>
              <a:t>Accept arguments and return one value</a:t>
            </a:r>
            <a:endParaRPr lang="en-US" altLang="en-US" dirty="0"/>
          </a:p>
          <a:p>
            <a:pPr lvl="1"/>
            <a:r>
              <a:rPr lang="en-US" altLang="en-US" dirty="0"/>
              <a:t>Act on each row returned</a:t>
            </a:r>
            <a:endParaRPr lang="en-US" altLang="en-US" dirty="0"/>
          </a:p>
          <a:p>
            <a:pPr lvl="1"/>
            <a:r>
              <a:rPr lang="en-US" altLang="en-US" dirty="0"/>
              <a:t>Return one result per row</a:t>
            </a:r>
            <a:endParaRPr lang="en-US" altLang="en-US" dirty="0"/>
          </a:p>
          <a:p>
            <a:pPr lvl="1"/>
            <a:r>
              <a:rPr lang="en-US" altLang="en-US" dirty="0"/>
              <a:t>May modify the datatype</a:t>
            </a:r>
            <a:endParaRPr lang="en-US" altLang="en-US" dirty="0"/>
          </a:p>
          <a:p>
            <a:pPr lvl="1"/>
            <a:r>
              <a:rPr lang="en-US" altLang="en-US" dirty="0"/>
              <a:t>Can be nested</a:t>
            </a:r>
            <a:endParaRPr lang="en-US" altLang="en-US" dirty="0"/>
          </a:p>
        </p:txBody>
      </p:sp>
      <p:sp>
        <p:nvSpPr>
          <p:cNvPr id="10244" name="Rectangle 4"/>
          <p:cNvSpPr/>
          <p:nvPr/>
        </p:nvSpPr>
        <p:spPr>
          <a:xfrm>
            <a:off x="882650" y="4978400"/>
            <a:ext cx="7237413" cy="366713"/>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en-US" sz="1800" b="1" i="1" dirty="0">
                <a:solidFill>
                  <a:srgbClr val="000000"/>
                </a:solidFill>
                <a:latin typeface="Courier New" panose="02070309020205020404" pitchFamily="49" charset="0"/>
              </a:rPr>
              <a:t>function_name </a:t>
            </a:r>
            <a:r>
              <a:rPr lang="en-US" altLang="en-US" sz="1800" b="1" dirty="0">
                <a:solidFill>
                  <a:srgbClr val="000000"/>
                </a:solidFill>
                <a:latin typeface="Courier New" panose="02070309020205020404" pitchFamily="49" charset="0"/>
              </a:rPr>
              <a:t>(</a:t>
            </a:r>
            <a:r>
              <a:rPr lang="en-US" altLang="en-US" sz="1800" b="1" i="1" dirty="0">
                <a:solidFill>
                  <a:srgbClr val="000000"/>
                </a:solidFill>
                <a:latin typeface="Courier New" panose="02070309020205020404" pitchFamily="49" charset="0"/>
              </a:rPr>
              <a:t>column</a:t>
            </a:r>
            <a:r>
              <a:rPr lang="en-US" altLang="en-US" sz="1800" b="1" dirty="0">
                <a:solidFill>
                  <a:srgbClr val="000000"/>
                </a:solidFill>
                <a:latin typeface="Courier New" panose="02070309020205020404" pitchFamily="49" charset="0"/>
              </a:rPr>
              <a:t>|</a:t>
            </a:r>
            <a:r>
              <a:rPr lang="en-US" altLang="en-US" sz="1800" b="1" i="1" dirty="0">
                <a:solidFill>
                  <a:srgbClr val="000000"/>
                </a:solidFill>
                <a:latin typeface="Courier New" panose="02070309020205020404" pitchFamily="49" charset="0"/>
              </a:rPr>
              <a:t>expression</a:t>
            </a:r>
            <a:r>
              <a:rPr lang="en-US" altLang="en-US" sz="1800" b="1" dirty="0">
                <a:solidFill>
                  <a:srgbClr val="000000"/>
                </a:solidFill>
                <a:latin typeface="Courier New" panose="02070309020205020404" pitchFamily="49" charset="0"/>
              </a:rPr>
              <a:t>, [</a:t>
            </a:r>
            <a:r>
              <a:rPr lang="en-US" altLang="en-US" sz="1800" b="1" i="1" dirty="0">
                <a:solidFill>
                  <a:srgbClr val="000000"/>
                </a:solidFill>
                <a:latin typeface="Courier New" panose="02070309020205020404" pitchFamily="49" charset="0"/>
              </a:rPr>
              <a:t>arg1, arg2,...</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4"/>
          <p:cNvSpPr>
            <a:spLocks noGrp="1"/>
          </p:cNvSpPr>
          <p:nvPr>
            <p:ph type="title"/>
          </p:nvPr>
        </p:nvSpPr>
        <p:spPr>
          <a:xfrm>
            <a:off x="323850" y="661988"/>
            <a:ext cx="3778250" cy="463550"/>
          </a:xfrm>
          <a:ln/>
        </p:spPr>
        <p:txBody>
          <a:bodyPr vert="horz" wrap="square" lIns="92075" tIns="46038" rIns="92075" bIns="46038" anchor="t" anchorCtr="0"/>
          <a:p>
            <a:r>
              <a:rPr lang="en-US" altLang="en-US" sz="2800" dirty="0">
                <a:solidFill>
                  <a:srgbClr val="800000"/>
                </a:solidFill>
              </a:rPr>
              <a:t>General Functions</a:t>
            </a:r>
            <a:endParaRPr lang="en-US" altLang="en-US" sz="2800" dirty="0">
              <a:solidFill>
                <a:srgbClr val="800000"/>
              </a:solidFill>
            </a:endParaRPr>
          </a:p>
        </p:txBody>
      </p:sp>
      <p:sp>
        <p:nvSpPr>
          <p:cNvPr id="8" name="Rectangle 3"/>
          <p:cNvSpPr txBox="1">
            <a:spLocks noChangeArrowheads="1"/>
          </p:cNvSpPr>
          <p:nvPr/>
        </p:nvSpPr>
        <p:spPr bwMode="auto">
          <a:xfrm>
            <a:off x="357188" y="1428750"/>
            <a:ext cx="8358188" cy="4786313"/>
          </a:xfrm>
          <a:prstGeom prst="rect">
            <a:avLst/>
          </a:prstGeom>
          <a:noFill/>
          <a:ln w="9525">
            <a:noFill/>
            <a:miter lim="800000"/>
          </a:ln>
        </p:spPr>
        <p:txBody>
          <a:bodyPr/>
          <a:lstStyle/>
          <a:p>
            <a:pPr marL="393700" marR="0" indent="-393700" defTabSz="914400">
              <a:spcBef>
                <a:spcPct val="20000"/>
              </a:spcBef>
              <a:buClrTx/>
              <a:buSzTx/>
              <a:buFontTx/>
              <a:buChar char="•"/>
              <a:defRPr/>
            </a:pPr>
            <a:r>
              <a:rPr kumimoji="0" lang="en-US" sz="2800" kern="0" cap="none" spc="0" normalizeH="0" baseline="0" noProof="0" dirty="0">
                <a:solidFill>
                  <a:schemeClr val="accent2"/>
                </a:solidFill>
                <a:latin typeface="Courier New" panose="02070309020205020404" pitchFamily="49" charset="0"/>
                <a:ea typeface="+mn-ea"/>
                <a:cs typeface="+mn-cs"/>
              </a:rPr>
              <a:t>GREATEST(</a:t>
            </a:r>
            <a:r>
              <a:rPr kumimoji="0" lang="en-US" sz="2800" kern="0" cap="none" spc="0" normalizeH="0" baseline="0" noProof="0" dirty="0" err="1">
                <a:solidFill>
                  <a:schemeClr val="accent2"/>
                </a:solidFill>
                <a:latin typeface="Courier New" panose="02070309020205020404" pitchFamily="49" charset="0"/>
                <a:ea typeface="+mn-ea"/>
                <a:cs typeface="+mn-cs"/>
              </a:rPr>
              <a:t>expr_list</a:t>
            </a:r>
            <a:r>
              <a:rPr kumimoji="0" lang="en-US" sz="2800" kern="0" cap="none" spc="0" normalizeH="0" baseline="0" noProof="0" dirty="0">
                <a:solidFill>
                  <a:schemeClr val="accent2"/>
                </a:solidFill>
                <a:latin typeface="Courier New" panose="02070309020205020404" pitchFamily="49" charset="0"/>
                <a:ea typeface="+mn-ea"/>
                <a:cs typeface="+mn-cs"/>
              </a:rPr>
              <a:t>)</a:t>
            </a:r>
            <a:endParaRPr kumimoji="0" lang="en-US" sz="2800" kern="0" cap="none" spc="0" normalizeH="0" baseline="0" noProof="0" dirty="0">
              <a:solidFill>
                <a:schemeClr val="accent2"/>
              </a:solidFill>
              <a:latin typeface="Courier New" panose="02070309020205020404" pitchFamily="49" charset="0"/>
              <a:ea typeface="+mn-ea"/>
              <a:cs typeface="+mn-cs"/>
            </a:endParaRPr>
          </a:p>
          <a:p>
            <a:pPr marL="393700" marR="0" indent="-393700" defTabSz="914400">
              <a:spcBef>
                <a:spcPct val="20000"/>
              </a:spcBef>
              <a:buClrTx/>
              <a:buSzTx/>
              <a:buFontTx/>
              <a:buChar char="•"/>
              <a:defRPr/>
            </a:pPr>
            <a:r>
              <a:rPr kumimoji="0" lang="en-US" sz="2800" kern="0" cap="none" spc="0" normalizeH="0" baseline="0" noProof="0" dirty="0">
                <a:solidFill>
                  <a:schemeClr val="accent2"/>
                </a:solidFill>
                <a:latin typeface="Courier New" panose="02070309020205020404" pitchFamily="49" charset="0"/>
                <a:ea typeface="+mn-ea"/>
                <a:cs typeface="+mn-cs"/>
              </a:rPr>
              <a:t>LEAST(</a:t>
            </a:r>
            <a:r>
              <a:rPr kumimoji="0" lang="en-US" sz="2800" kern="0" cap="none" spc="0" normalizeH="0" baseline="0" noProof="0" dirty="0" err="1">
                <a:solidFill>
                  <a:schemeClr val="accent2"/>
                </a:solidFill>
                <a:latin typeface="Courier New" panose="02070309020205020404" pitchFamily="49" charset="0"/>
                <a:ea typeface="+mn-ea"/>
                <a:cs typeface="+mn-cs"/>
              </a:rPr>
              <a:t>expr_list</a:t>
            </a:r>
            <a:r>
              <a:rPr kumimoji="0" lang="en-US" sz="2800" kern="0" cap="none" spc="0" normalizeH="0" baseline="0" noProof="0" dirty="0">
                <a:solidFill>
                  <a:schemeClr val="accent2"/>
                </a:solidFill>
                <a:latin typeface="Courier New" panose="02070309020205020404" pitchFamily="49" charset="0"/>
                <a:ea typeface="+mn-ea"/>
                <a:cs typeface="+mn-cs"/>
              </a:rPr>
              <a:t>)</a:t>
            </a:r>
            <a:endParaRPr kumimoji="0" lang="en-US" sz="2800" kern="0" cap="none" spc="0" normalizeH="0" baseline="0" noProof="0" dirty="0">
              <a:latin typeface="+mn-lt"/>
              <a:ea typeface="+mn-ea"/>
              <a:cs typeface="+mn-cs"/>
            </a:endParaRPr>
          </a:p>
          <a:p>
            <a:pPr marR="0" algn="just" defTabSz="914400">
              <a:spcBef>
                <a:spcPct val="20000"/>
              </a:spcBef>
              <a:buClrTx/>
              <a:buSzTx/>
              <a:buFont typeface="Arial" panose="020B0604020202020204" pitchFamily="34" charset="0"/>
              <a:buNone/>
              <a:defRPr/>
            </a:pPr>
            <a:r>
              <a:rPr kumimoji="0" lang="en-US" sz="2800" kern="0" cap="none" spc="0" normalizeH="0" baseline="0" noProof="0" dirty="0">
                <a:latin typeface="+mn-lt"/>
                <a:ea typeface="+mn-ea"/>
                <a:cs typeface="+mn-cs"/>
              </a:rPr>
              <a:t>The following functions work with any data type and pertain to using nulls.</a:t>
            </a:r>
            <a:endParaRPr kumimoji="0" lang="en-US" sz="2800" kern="0" cap="none" spc="0" normalizeH="0" baseline="0" noProof="0" dirty="0">
              <a:latin typeface="+mn-lt"/>
              <a:ea typeface="+mn-ea"/>
              <a:cs typeface="+mn-cs"/>
            </a:endParaRPr>
          </a:p>
          <a:p>
            <a:pPr marL="393700" marR="0" indent="-393700" defTabSz="914400">
              <a:spcBef>
                <a:spcPct val="20000"/>
              </a:spcBef>
              <a:buClrTx/>
              <a:buSzTx/>
              <a:buFontTx/>
              <a:buChar char="•"/>
              <a:defRPr/>
            </a:pPr>
            <a:r>
              <a:rPr kumimoji="0" lang="en-US" sz="2800" kern="0" cap="none" spc="0" normalizeH="0" baseline="0" noProof="0" dirty="0">
                <a:solidFill>
                  <a:schemeClr val="accent2"/>
                </a:solidFill>
                <a:latin typeface="Courier New" panose="02070309020205020404" pitchFamily="49" charset="0"/>
                <a:ea typeface="+mn-ea"/>
                <a:cs typeface="+mn-cs"/>
              </a:rPr>
              <a:t>NVL (expr1, expr2)</a:t>
            </a:r>
            <a:endParaRPr kumimoji="0" lang="en-US" sz="2800" kern="0" cap="none" spc="0" normalizeH="0" baseline="0" noProof="0" dirty="0">
              <a:solidFill>
                <a:schemeClr val="accent2"/>
              </a:solidFill>
              <a:latin typeface="Courier New" panose="02070309020205020404" pitchFamily="49" charset="0"/>
              <a:ea typeface="+mn-ea"/>
              <a:cs typeface="+mn-cs"/>
            </a:endParaRPr>
          </a:p>
          <a:p>
            <a:pPr marL="393700" marR="0" indent="-393700" defTabSz="914400">
              <a:spcBef>
                <a:spcPct val="20000"/>
              </a:spcBef>
              <a:buClrTx/>
              <a:buSzTx/>
              <a:buFontTx/>
              <a:buChar char="•"/>
              <a:defRPr/>
            </a:pPr>
            <a:r>
              <a:rPr kumimoji="0" lang="en-US" sz="2800" kern="0" cap="none" spc="0" normalizeH="0" baseline="0" noProof="0" dirty="0">
                <a:solidFill>
                  <a:schemeClr val="accent2"/>
                </a:solidFill>
                <a:latin typeface="Courier New" panose="02070309020205020404" pitchFamily="49" charset="0"/>
                <a:ea typeface="+mn-ea"/>
                <a:cs typeface="+mn-cs"/>
              </a:rPr>
              <a:t>NVL2 (expr1, expr2, expr3)</a:t>
            </a:r>
            <a:endParaRPr kumimoji="0" lang="en-US" sz="2800" kern="0" cap="none" spc="0" normalizeH="0" baseline="0" noProof="0" dirty="0">
              <a:solidFill>
                <a:schemeClr val="accent2"/>
              </a:solidFill>
              <a:latin typeface="Courier New" panose="02070309020205020404" pitchFamily="49" charset="0"/>
              <a:ea typeface="+mn-ea"/>
              <a:cs typeface="+mn-cs"/>
            </a:endParaRPr>
          </a:p>
          <a:p>
            <a:pPr marL="393700" marR="0" indent="-393700" defTabSz="914400">
              <a:spcBef>
                <a:spcPct val="20000"/>
              </a:spcBef>
              <a:buClrTx/>
              <a:buSzTx/>
              <a:buFontTx/>
              <a:buChar char="•"/>
              <a:defRPr/>
            </a:pPr>
            <a:r>
              <a:rPr kumimoji="0" lang="en-US" sz="2800" kern="0" cap="none" spc="0" normalizeH="0" baseline="0" noProof="0" dirty="0">
                <a:solidFill>
                  <a:schemeClr val="accent2"/>
                </a:solidFill>
                <a:latin typeface="Courier New" panose="02070309020205020404" pitchFamily="49" charset="0"/>
                <a:ea typeface="+mn-ea"/>
                <a:cs typeface="+mn-cs"/>
              </a:rPr>
              <a:t>NULLIF (expr1, expr2)</a:t>
            </a:r>
            <a:endParaRPr kumimoji="0" lang="en-US" sz="2800" kern="0" cap="none" spc="0" normalizeH="0" baseline="0" noProof="0" dirty="0">
              <a:solidFill>
                <a:schemeClr val="accent2"/>
              </a:solidFill>
              <a:latin typeface="Courier New" panose="02070309020205020404" pitchFamily="49" charset="0"/>
              <a:ea typeface="+mn-ea"/>
              <a:cs typeface="+mn-cs"/>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4"/>
          <p:cNvSpPr>
            <a:spLocks noGrp="1"/>
          </p:cNvSpPr>
          <p:nvPr>
            <p:ph type="title"/>
          </p:nvPr>
        </p:nvSpPr>
        <p:spPr>
          <a:xfrm>
            <a:off x="323850" y="661988"/>
            <a:ext cx="3778250" cy="463550"/>
          </a:xfrm>
          <a:ln/>
        </p:spPr>
        <p:txBody>
          <a:bodyPr vert="horz" wrap="square" lIns="92075" tIns="46038" rIns="92075" bIns="46038" anchor="t" anchorCtr="0"/>
          <a:p>
            <a:r>
              <a:rPr lang="en-US" altLang="en-US" sz="2800" dirty="0">
                <a:solidFill>
                  <a:srgbClr val="800000"/>
                </a:solidFill>
              </a:rPr>
              <a:t>NVL Function</a:t>
            </a:r>
            <a:endParaRPr lang="en-US" altLang="en-US" sz="2800" dirty="0">
              <a:solidFill>
                <a:srgbClr val="800000"/>
              </a:solidFill>
            </a:endParaRPr>
          </a:p>
        </p:txBody>
      </p:sp>
      <p:sp>
        <p:nvSpPr>
          <p:cNvPr id="67587" name="Rectangle 3"/>
          <p:cNvSpPr txBox="1"/>
          <p:nvPr/>
        </p:nvSpPr>
        <p:spPr>
          <a:xfrm>
            <a:off x="357188" y="1428750"/>
            <a:ext cx="8358187" cy="4786313"/>
          </a:xfrm>
          <a:prstGeom prst="rect">
            <a:avLst/>
          </a:prstGeom>
          <a:noFill/>
          <a:ln w="9525">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pPr>
            <a:r>
              <a:rPr lang="en-US" altLang="en-US" dirty="0"/>
              <a:t> Converts a null to some other value.</a:t>
            </a:r>
            <a:endParaRPr lang="en-US" altLang="en-US" dirty="0"/>
          </a:p>
          <a:p>
            <a:pPr marL="0" lvl="0" indent="0" eaLnBrk="1" hangingPunct="1">
              <a:spcBef>
                <a:spcPct val="0"/>
              </a:spcBef>
            </a:pPr>
            <a:r>
              <a:rPr lang="en-US" altLang="en-US" dirty="0"/>
              <a:t> Data types that can be used are date, character, and number.</a:t>
            </a:r>
            <a:endParaRPr lang="en-US" altLang="en-US" dirty="0"/>
          </a:p>
          <a:p>
            <a:pPr marL="0" lvl="0" indent="0" eaLnBrk="1" hangingPunct="1">
              <a:spcBef>
                <a:spcPct val="0"/>
              </a:spcBef>
            </a:pPr>
            <a:r>
              <a:rPr lang="en-US" altLang="en-US" dirty="0"/>
              <a:t> Data types must match:</a:t>
            </a:r>
            <a:endParaRPr lang="en-US" altLang="en-US" dirty="0"/>
          </a:p>
          <a:p>
            <a:pPr marL="457200" lvl="1" indent="0" eaLnBrk="1" hangingPunct="1">
              <a:spcBef>
                <a:spcPct val="0"/>
              </a:spcBef>
              <a:buFont typeface="Arial" panose="020B0604020202020204" pitchFamily="34" charset="0"/>
              <a:buChar char="•"/>
            </a:pPr>
            <a:r>
              <a:rPr lang="en-US" altLang="en-US" sz="2800" dirty="0">
                <a:solidFill>
                  <a:schemeClr val="accent2"/>
                </a:solidFill>
                <a:latin typeface="Courier New" panose="02070309020205020404" pitchFamily="49" charset="0"/>
              </a:rPr>
              <a:t> NVL(commission_pct,0)</a:t>
            </a:r>
            <a:endParaRPr lang="en-US" altLang="en-US" sz="2800" dirty="0">
              <a:solidFill>
                <a:schemeClr val="accent2"/>
              </a:solidFill>
              <a:latin typeface="Courier New" panose="02070309020205020404" pitchFamily="49" charset="0"/>
            </a:endParaRPr>
          </a:p>
          <a:p>
            <a:pPr marL="457200" lvl="1" indent="0" eaLnBrk="1" hangingPunct="1">
              <a:spcBef>
                <a:spcPct val="0"/>
              </a:spcBef>
              <a:buFont typeface="Arial" panose="020B0604020202020204" pitchFamily="34" charset="0"/>
              <a:buChar char="•"/>
            </a:pPr>
            <a:r>
              <a:rPr lang="en-US" altLang="en-US" sz="2800" dirty="0">
                <a:solidFill>
                  <a:schemeClr val="accent2"/>
                </a:solidFill>
                <a:latin typeface="Courier New" panose="02070309020205020404" pitchFamily="49" charset="0"/>
              </a:rPr>
              <a:t> NVL(hire_date,'01-JAN-97')</a:t>
            </a:r>
            <a:endParaRPr lang="en-US" altLang="en-US" sz="2800" dirty="0">
              <a:solidFill>
                <a:schemeClr val="accent2"/>
              </a:solidFill>
              <a:latin typeface="Courier New" panose="02070309020205020404" pitchFamily="49" charset="0"/>
            </a:endParaRPr>
          </a:p>
          <a:p>
            <a:pPr marL="457200" lvl="1" indent="0" eaLnBrk="1" hangingPunct="1">
              <a:spcBef>
                <a:spcPct val="0"/>
              </a:spcBef>
              <a:buFont typeface="Arial" panose="020B0604020202020204" pitchFamily="34" charset="0"/>
              <a:buChar char="•"/>
            </a:pPr>
            <a:r>
              <a:rPr lang="en-US" altLang="en-US" sz="2800" dirty="0">
                <a:solidFill>
                  <a:schemeClr val="accent2"/>
                </a:solidFill>
                <a:latin typeface="Courier New" panose="02070309020205020404" pitchFamily="49" charset="0"/>
              </a:rPr>
              <a:t> NVL(job_id,'No Job Yet')</a:t>
            </a:r>
            <a:endParaRPr lang="en-US" altLang="en-US" sz="2800" dirty="0">
              <a:solidFill>
                <a:schemeClr val="accent2"/>
              </a:solidFill>
              <a:latin typeface="Courier New" panose="02070309020205020404" pitchFamily="49"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4"/>
          <p:cNvSpPr>
            <a:spLocks noGrp="1"/>
          </p:cNvSpPr>
          <p:nvPr>
            <p:ph type="title"/>
          </p:nvPr>
        </p:nvSpPr>
        <p:spPr>
          <a:xfrm>
            <a:off x="323850" y="661988"/>
            <a:ext cx="3778250" cy="463550"/>
          </a:xfrm>
          <a:ln/>
        </p:spPr>
        <p:txBody>
          <a:bodyPr vert="horz" wrap="square" lIns="92075" tIns="46038" rIns="92075" bIns="46038" anchor="t" anchorCtr="0"/>
          <a:p>
            <a:r>
              <a:rPr lang="en-US" altLang="en-US" sz="2800" dirty="0">
                <a:solidFill>
                  <a:srgbClr val="800000"/>
                </a:solidFill>
              </a:rPr>
              <a:t>NVL2 Function</a:t>
            </a:r>
            <a:endParaRPr lang="en-US" altLang="en-US" sz="2800" dirty="0">
              <a:solidFill>
                <a:srgbClr val="800000"/>
              </a:solidFill>
            </a:endParaRPr>
          </a:p>
        </p:txBody>
      </p:sp>
      <p:sp>
        <p:nvSpPr>
          <p:cNvPr id="8" name="Rectangle 3"/>
          <p:cNvSpPr txBox="1">
            <a:spLocks noChangeArrowheads="1"/>
          </p:cNvSpPr>
          <p:nvPr/>
        </p:nvSpPr>
        <p:spPr bwMode="auto">
          <a:xfrm>
            <a:off x="357188" y="1428750"/>
            <a:ext cx="8358188" cy="4786313"/>
          </a:xfrm>
          <a:prstGeom prst="rect">
            <a:avLst/>
          </a:prstGeom>
          <a:noFill/>
          <a:ln w="9525">
            <a:noFill/>
            <a:miter lim="800000"/>
          </a:ln>
        </p:spPr>
        <p:txBody>
          <a:bodyPr/>
          <a:lstStyle/>
          <a:p>
            <a:pPr marR="0" defTabSz="914400" eaLnBrk="1" hangingPunct="1">
              <a:buClrTx/>
              <a:buSzTx/>
              <a:buFont typeface="Arial" panose="020B0604020202020204" pitchFamily="34" charset="0"/>
              <a:buChar char="•"/>
              <a:defRPr/>
            </a:pPr>
            <a:r>
              <a:rPr kumimoji="0" lang="en-US" sz="2800" kern="1200" cap="none" spc="0" normalizeH="0" baseline="0" noProof="0" dirty="0">
                <a:latin typeface="Arial" panose="020B0604020202020204" pitchFamily="34" charset="0"/>
                <a:ea typeface="+mn-ea"/>
                <a:cs typeface="+mn-cs"/>
              </a:rPr>
              <a:t> It provides alternate values both for NULL and NOT NULL cases. </a:t>
            </a:r>
            <a:endParaRPr kumimoji="0" lang="en-US" sz="2800" kern="1200" cap="none" spc="0" normalizeH="0" baseline="0" noProof="0" dirty="0">
              <a:latin typeface="Arial" panose="020B0604020202020204" pitchFamily="34" charset="0"/>
              <a:ea typeface="+mn-ea"/>
              <a:cs typeface="+mn-cs"/>
            </a:endParaRPr>
          </a:p>
          <a:p>
            <a:pPr marR="0" defTabSz="914400" eaLnBrk="1" hangingPunct="1">
              <a:buClrTx/>
              <a:buSzTx/>
              <a:buFontTx/>
              <a:buNone/>
              <a:defRPr/>
            </a:pPr>
            <a:endParaRPr kumimoji="0" lang="en-US" sz="2800" kern="1200" cap="none" spc="0" normalizeH="0" baseline="0" noProof="0" dirty="0">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800" b="0" i="0" u="none" strike="noStrike" kern="0" cap="none" spc="0" normalizeH="0" baseline="0" noProof="0" dirty="0">
                <a:ln>
                  <a:noFill/>
                </a:ln>
                <a:solidFill>
                  <a:schemeClr val="accent2"/>
                </a:solidFill>
                <a:effectLst/>
                <a:uLnTx/>
                <a:uFillTx/>
                <a:latin typeface="Courier New" panose="02070309020205020404" pitchFamily="49" charset="0"/>
                <a:ea typeface="+mn-ea"/>
                <a:cs typeface="+mn-cs"/>
              </a:rPr>
              <a:t> NVL2 (expr1, expr2 NOT NULL case, expr3 NULL case)</a:t>
            </a:r>
            <a:endParaRPr kumimoji="0" lang="en-US" sz="2800" b="0" i="0" u="none" strike="noStrike" kern="0" cap="none" spc="0" normalizeH="0" baseline="0" noProof="0" dirty="0">
              <a:ln>
                <a:noFill/>
              </a:ln>
              <a:solidFill>
                <a:schemeClr val="accent2"/>
              </a:solidFill>
              <a:effectLst/>
              <a:uLnTx/>
              <a:uFillTx/>
              <a:latin typeface="Courier New" panose="02070309020205020404" pitchFamily="49" charset="0"/>
              <a:ea typeface="+mn-ea"/>
              <a:cs typeface="+mn-cs"/>
            </a:endParaRPr>
          </a:p>
          <a:p>
            <a:pPr marR="0" defTabSz="914400" eaLnBrk="1" hangingPunct="1">
              <a:buClrTx/>
              <a:buSzTx/>
              <a:buFont typeface="Arial" panose="020B0604020202020204" pitchFamily="34" charset="0"/>
              <a:buChar char="•"/>
              <a:defRPr/>
            </a:pPr>
            <a:endParaRPr kumimoji="0" lang="en-US" sz="2800" kern="1200" cap="none" spc="0" normalizeH="0" baseline="0" noProof="0" dirty="0">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accent2"/>
                </a:solidFill>
                <a:effectLst/>
                <a:uLnTx/>
                <a:uFillTx/>
                <a:latin typeface="Courier New" panose="02070309020205020404" pitchFamily="49" charset="0"/>
                <a:ea typeface="+mn-ea"/>
                <a:cs typeface="+mn-cs"/>
              </a:rPr>
              <a:t> NVL2(</a:t>
            </a:r>
            <a:r>
              <a:rPr kumimoji="0" lang="en-US" sz="2800" b="0" i="0" u="none" strike="noStrike" kern="1200" cap="none" spc="0" normalizeH="0" baseline="0" noProof="0" dirty="0" err="1">
                <a:ln>
                  <a:noFill/>
                </a:ln>
                <a:solidFill>
                  <a:schemeClr val="accent2"/>
                </a:solidFill>
                <a:effectLst/>
                <a:uLnTx/>
                <a:uFillTx/>
                <a:latin typeface="Courier New" panose="02070309020205020404" pitchFamily="49" charset="0"/>
                <a:ea typeface="+mn-ea"/>
                <a:cs typeface="+mn-cs"/>
              </a:rPr>
              <a:t>comm,sal+comm</a:t>
            </a:r>
            <a:r>
              <a:rPr kumimoji="0" lang="en-US" sz="2800" b="0" i="0" u="none" strike="noStrike" kern="1200" cap="none" spc="0" normalizeH="0" baseline="0" noProof="0" dirty="0">
                <a:ln>
                  <a:noFill/>
                </a:ln>
                <a:solidFill>
                  <a:schemeClr val="accent2"/>
                </a:solidFill>
                <a:effectLst/>
                <a:uLnTx/>
                <a:uFillTx/>
                <a:latin typeface="Courier New" panose="02070309020205020404" pitchFamily="49" charset="0"/>
                <a:ea typeface="+mn-ea"/>
                <a:cs typeface="+mn-cs"/>
              </a:rPr>
              <a:t>, </a:t>
            </a:r>
            <a:r>
              <a:rPr kumimoji="0" lang="en-US" sz="2800" b="0" i="0" u="none" strike="noStrike" kern="1200" cap="none" spc="0" normalizeH="0" baseline="0" noProof="0" dirty="0" err="1">
                <a:ln>
                  <a:noFill/>
                </a:ln>
                <a:solidFill>
                  <a:schemeClr val="accent2"/>
                </a:solidFill>
                <a:effectLst/>
                <a:uLnTx/>
                <a:uFillTx/>
                <a:latin typeface="Courier New" panose="02070309020205020404" pitchFamily="49" charset="0"/>
                <a:ea typeface="+mn-ea"/>
                <a:cs typeface="+mn-cs"/>
              </a:rPr>
              <a:t>sal</a:t>
            </a:r>
            <a:r>
              <a:rPr kumimoji="0" lang="en-US" sz="2800" b="0" i="0" u="none" strike="noStrike" kern="1200" cap="none" spc="0" normalizeH="0" baseline="0" noProof="0" dirty="0">
                <a:ln>
                  <a:noFill/>
                </a:ln>
                <a:solidFill>
                  <a:schemeClr val="accent2"/>
                </a:solidFill>
                <a:effectLst/>
                <a:uLnTx/>
                <a:uFillTx/>
                <a:latin typeface="Courier New" panose="02070309020205020404" pitchFamily="49" charset="0"/>
                <a:ea typeface="+mn-ea"/>
                <a:cs typeface="+mn-cs"/>
              </a:rPr>
              <a:t>)</a:t>
            </a:r>
            <a:endParaRPr kumimoji="0" lang="en-US" sz="2800" b="0" i="0" u="none" strike="noStrike" kern="1200" cap="none" spc="0" normalizeH="0" baseline="0" noProof="0" dirty="0">
              <a:ln>
                <a:noFill/>
              </a:ln>
              <a:solidFill>
                <a:schemeClr val="accent2"/>
              </a:solidFill>
              <a:effectLst/>
              <a:uLnTx/>
              <a:uFillTx/>
              <a:latin typeface="Courier New" panose="02070309020205020404" pitchFamily="49" charset="0"/>
              <a:ea typeface="+mn-ea"/>
              <a:cs typeface="+mn-cs"/>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4"/>
          <p:cNvSpPr>
            <a:spLocks noGrp="1"/>
          </p:cNvSpPr>
          <p:nvPr>
            <p:ph type="title"/>
          </p:nvPr>
        </p:nvSpPr>
        <p:spPr>
          <a:xfrm>
            <a:off x="323850" y="661988"/>
            <a:ext cx="3778250" cy="463550"/>
          </a:xfrm>
          <a:ln/>
        </p:spPr>
        <p:txBody>
          <a:bodyPr vert="horz" wrap="square" lIns="92075" tIns="46038" rIns="92075" bIns="46038" anchor="t" anchorCtr="0"/>
          <a:p>
            <a:r>
              <a:rPr lang="en-US" altLang="en-US" sz="2800" dirty="0">
                <a:solidFill>
                  <a:srgbClr val="800000"/>
                </a:solidFill>
              </a:rPr>
              <a:t>NVLIF Function</a:t>
            </a:r>
            <a:endParaRPr lang="en-US" altLang="en-US" sz="2800" dirty="0">
              <a:solidFill>
                <a:srgbClr val="800000"/>
              </a:solidFill>
            </a:endParaRPr>
          </a:p>
        </p:txBody>
      </p:sp>
      <p:sp>
        <p:nvSpPr>
          <p:cNvPr id="8" name="Rectangle 3"/>
          <p:cNvSpPr txBox="1">
            <a:spLocks noChangeArrowheads="1"/>
          </p:cNvSpPr>
          <p:nvPr/>
        </p:nvSpPr>
        <p:spPr bwMode="auto">
          <a:xfrm>
            <a:off x="357188" y="1428750"/>
            <a:ext cx="8358188" cy="4786313"/>
          </a:xfrm>
          <a:prstGeom prst="rect">
            <a:avLst/>
          </a:prstGeom>
          <a:noFill/>
          <a:ln w="9525">
            <a:noFill/>
            <a:miter lim="800000"/>
          </a:ln>
        </p:spPr>
        <p:txBody>
          <a:bodyPr/>
          <a:lstStyle/>
          <a:p>
            <a:pPr marR="0" defTabSz="914400" eaLnBrk="1" hangingPunct="1">
              <a:buClrTx/>
              <a:buSzTx/>
              <a:buFontTx/>
              <a:buNone/>
              <a:defRPr/>
            </a:pPr>
            <a:endParaRPr kumimoji="0" lang="en-US" sz="2800" kern="1200" cap="none" spc="0" normalizeH="0" baseline="0" noProof="0" dirty="0">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800" b="0" i="0" u="none" strike="noStrike" kern="0" cap="none" spc="0" normalizeH="0" baseline="0" noProof="0" dirty="0">
                <a:ln>
                  <a:noFill/>
                </a:ln>
                <a:solidFill>
                  <a:schemeClr val="accent2"/>
                </a:solidFill>
                <a:effectLst/>
                <a:uLnTx/>
                <a:uFillTx/>
                <a:latin typeface="Courier New" panose="02070309020205020404" pitchFamily="49" charset="0"/>
                <a:ea typeface="+mn-ea"/>
                <a:cs typeface="+mn-cs"/>
              </a:rPr>
              <a:t> NULLIF (expr1, expr2)</a:t>
            </a:r>
            <a:endParaRPr kumimoji="0" lang="en-US" sz="2800" b="0" i="0" u="none" strike="noStrike" kern="0" cap="none" spc="0" normalizeH="0" baseline="0" noProof="0" dirty="0">
              <a:ln>
                <a:noFill/>
              </a:ln>
              <a:solidFill>
                <a:schemeClr val="accent2"/>
              </a:solidFill>
              <a:effectLst/>
              <a:uLnTx/>
              <a:uFillTx/>
              <a:latin typeface="Courier New" panose="02070309020205020404" pitchFamily="49" charset="0"/>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dirty="0">
              <a:ln>
                <a:noFill/>
              </a:ln>
              <a:solidFill>
                <a:schemeClr val="accent2"/>
              </a:solidFill>
              <a:effectLst/>
              <a:uLnTx/>
              <a:uFillTx/>
              <a:latin typeface="Courier New" panose="02070309020205020404" pitchFamily="49" charset="0"/>
              <a:ea typeface="+mn-ea"/>
              <a:cs typeface="+mn-cs"/>
            </a:endParaRPr>
          </a:p>
          <a:p>
            <a:pPr marR="0" defTabSz="914400" eaLnBrk="1" hangingPunct="1">
              <a:buClrTx/>
              <a:buSzTx/>
              <a:buFont typeface="Arial" panose="020B0604020202020204" pitchFamily="34" charset="0"/>
              <a:buChar char="•"/>
              <a:defRPr/>
            </a:pPr>
            <a:r>
              <a:rPr kumimoji="0" lang="en-US" sz="2800" kern="1200" cap="none" spc="0" normalizeH="0" baseline="0" noProof="0" dirty="0">
                <a:latin typeface="Arial" panose="020B0604020202020204" pitchFamily="34" charset="0"/>
                <a:ea typeface="+mn-ea"/>
                <a:cs typeface="+mn-cs"/>
              </a:rPr>
              <a:t> It returns NULL if both expr1 and expr2 are same.</a:t>
            </a:r>
            <a:endParaRPr kumimoji="0" lang="en-US" sz="2800" kern="1200" cap="none" spc="0" normalizeH="0" baseline="0" noProof="0" dirty="0">
              <a:latin typeface="Arial" panose="020B0604020202020204" pitchFamily="34" charset="0"/>
              <a:ea typeface="+mn-ea"/>
              <a:cs typeface="+mn-cs"/>
            </a:endParaRPr>
          </a:p>
          <a:p>
            <a:pPr marR="0" defTabSz="914400" eaLnBrk="1" hangingPunct="1">
              <a:buClrTx/>
              <a:buSzTx/>
              <a:buFont typeface="Arial" panose="020B0604020202020204" pitchFamily="34" charset="0"/>
              <a:buChar char="•"/>
              <a:defRPr/>
            </a:pPr>
            <a:endPar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R="0" defTabSz="914400" eaLnBrk="1" hangingPunct="1">
              <a:buClrTx/>
              <a:buSzTx/>
              <a:buFont typeface="Arial" panose="020B0604020202020204" pitchFamily="34" charset="0"/>
              <a:buChar char="•"/>
              <a:defRPr/>
            </a:pPr>
            <a:r>
              <a:rPr kumimoji="0" lang="en-US" sz="2800" b="1" kern="1200" cap="none" spc="0" normalizeH="0" baseline="0" noProof="0" dirty="0">
                <a:solidFill>
                  <a:srgbClr val="000000"/>
                </a:solidFill>
                <a:latin typeface="Courier New" panose="02070309020205020404" pitchFamily="49" charset="0"/>
                <a:ea typeface="+mn-ea"/>
                <a:cs typeface="+mn-cs"/>
              </a:rPr>
              <a:t> select name, job NULLIF(LENGTH(</a:t>
            </a:r>
            <a:r>
              <a:rPr kumimoji="0" lang="en-US" sz="2800" b="1" kern="1200" cap="none" spc="0" normalizeH="0" baseline="0" noProof="0" dirty="0" err="1">
                <a:solidFill>
                  <a:srgbClr val="000000"/>
                </a:solidFill>
                <a:latin typeface="Courier New" panose="02070309020205020404" pitchFamily="49" charset="0"/>
                <a:ea typeface="+mn-ea"/>
                <a:cs typeface="+mn-cs"/>
              </a:rPr>
              <a:t>ename</a:t>
            </a:r>
            <a:r>
              <a:rPr kumimoji="0" lang="en-US" sz="2800" b="1" kern="1200" cap="none" spc="0" normalizeH="0" baseline="0" noProof="0" dirty="0">
                <a:solidFill>
                  <a:srgbClr val="000000"/>
                </a:solidFill>
                <a:latin typeface="Courier New" panose="02070309020205020404" pitchFamily="49" charset="0"/>
                <a:ea typeface="+mn-ea"/>
                <a:cs typeface="+mn-cs"/>
              </a:rPr>
              <a:t>), LENGTH(job)) result</a:t>
            </a:r>
            <a:r>
              <a:rPr kumimoji="0" lang="en-US" sz="2800" kern="1200" cap="none" spc="0" normalizeH="0" baseline="0" noProof="0" dirty="0">
                <a:latin typeface="Arial" panose="020B0604020202020204" pitchFamily="34" charset="0"/>
                <a:ea typeface="+mn-ea"/>
                <a:cs typeface="+mn-cs"/>
              </a:rPr>
              <a:t>  from </a:t>
            </a:r>
            <a:r>
              <a:rPr kumimoji="0" lang="en-US" sz="2800" kern="1200" cap="none" spc="0" normalizeH="0" baseline="0" noProof="0" dirty="0" err="1">
                <a:latin typeface="Arial" panose="020B0604020202020204" pitchFamily="34" charset="0"/>
                <a:ea typeface="+mn-ea"/>
                <a:cs typeface="+mn-cs"/>
              </a:rPr>
              <a:t>emp</a:t>
            </a:r>
            <a:r>
              <a:rPr kumimoji="0" lang="en-US" sz="2800" kern="1200" cap="none" spc="0" normalizeH="0" baseline="0" noProof="0" dirty="0">
                <a:latin typeface="Arial" panose="020B0604020202020204" pitchFamily="34" charset="0"/>
                <a:ea typeface="+mn-ea"/>
                <a:cs typeface="+mn-cs"/>
              </a:rPr>
              <a:t>;</a:t>
            </a:r>
            <a:endParaRPr kumimoji="0" lang="en-US" sz="2800" kern="1200" cap="none" spc="0" normalizeH="0" baseline="0" noProof="0" dirty="0">
              <a:latin typeface="Arial" panose="020B0604020202020204" pitchFamily="34" charset="0"/>
              <a:ea typeface="+mn-ea"/>
              <a:cs typeface="+mn-cs"/>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xfrm>
            <a:off x="323850" y="660400"/>
            <a:ext cx="5748338" cy="536575"/>
          </a:xfrm>
          <a:ln/>
        </p:spPr>
        <p:txBody>
          <a:bodyPr vert="horz" wrap="square" lIns="92075" tIns="46038" rIns="92075" bIns="46038" anchor="t" anchorCtr="0"/>
          <a:p>
            <a:r>
              <a:rPr lang="en-US" altLang="en-US" sz="2800" dirty="0">
                <a:solidFill>
                  <a:srgbClr val="800000"/>
                </a:solidFill>
              </a:rPr>
              <a:t>Conditional Expressions </a:t>
            </a:r>
            <a:endParaRPr lang="en-US" altLang="en-US" sz="2800" dirty="0">
              <a:solidFill>
                <a:srgbClr val="800000"/>
              </a:solidFill>
            </a:endParaRPr>
          </a:p>
        </p:txBody>
      </p:sp>
      <p:sp>
        <p:nvSpPr>
          <p:cNvPr id="73731" name="Rectangle 3"/>
          <p:cNvSpPr>
            <a:spLocks noGrp="1"/>
          </p:cNvSpPr>
          <p:nvPr>
            <p:ph idx="1"/>
          </p:nvPr>
        </p:nvSpPr>
        <p:spPr>
          <a:xfrm>
            <a:off x="433388" y="1524000"/>
            <a:ext cx="8277225" cy="2703513"/>
          </a:xfrm>
          <a:ln/>
        </p:spPr>
        <p:txBody>
          <a:bodyPr vert="horz" wrap="square" lIns="92075" tIns="46038" rIns="92075" bIns="46038" anchor="t" anchorCtr="0">
            <a:spAutoFit/>
          </a:bodyPr>
          <a:p>
            <a:r>
              <a:rPr lang="en-US" altLang="en-US" sz="3200" dirty="0"/>
              <a:t>Provide the use of IF-THEN-ELSE logic within a SQL statement</a:t>
            </a:r>
            <a:endParaRPr lang="en-US" altLang="en-US" sz="3200" dirty="0"/>
          </a:p>
          <a:p>
            <a:r>
              <a:rPr lang="en-US" altLang="en-US" sz="3200" dirty="0"/>
              <a:t>Use two methods:</a:t>
            </a:r>
            <a:endParaRPr lang="en-US" altLang="en-US" sz="3200" dirty="0"/>
          </a:p>
          <a:p>
            <a:pPr lvl="1"/>
            <a:r>
              <a:rPr lang="en-US" altLang="en-US" sz="2800" dirty="0">
                <a:solidFill>
                  <a:schemeClr val="accent2"/>
                </a:solidFill>
                <a:latin typeface="Courier New" panose="02070309020205020404" pitchFamily="49" charset="0"/>
              </a:rPr>
              <a:t>DECODE</a:t>
            </a:r>
            <a:r>
              <a:rPr lang="en-US" altLang="en-US" sz="2800" dirty="0">
                <a:solidFill>
                  <a:schemeClr val="accent2"/>
                </a:solidFill>
              </a:rPr>
              <a:t> function</a:t>
            </a:r>
            <a:endParaRPr lang="en-US" altLang="en-US" sz="2800" dirty="0">
              <a:solidFill>
                <a:schemeClr val="accent2"/>
              </a:solidFill>
            </a:endParaRPr>
          </a:p>
          <a:p>
            <a:pPr lvl="1"/>
            <a:r>
              <a:rPr lang="en-US" altLang="en-US" sz="2800" dirty="0">
                <a:solidFill>
                  <a:schemeClr val="accent2"/>
                </a:solidFill>
                <a:latin typeface="Courier New" panose="02070309020205020404" pitchFamily="49" charset="0"/>
              </a:rPr>
              <a:t>CASE</a:t>
            </a:r>
            <a:r>
              <a:rPr lang="en-US" altLang="en-US" sz="2800" dirty="0">
                <a:solidFill>
                  <a:schemeClr val="accent2"/>
                </a:solidFill>
              </a:rPr>
              <a:t> expression</a:t>
            </a:r>
            <a:endParaRPr lang="en-US" altLang="en-US" sz="2800" dirty="0">
              <a:solidFill>
                <a:schemeClr val="accent2"/>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type="title"/>
          </p:nvPr>
        </p:nvSpPr>
        <p:spPr>
          <a:xfrm>
            <a:off x="323850" y="660400"/>
            <a:ext cx="3275013" cy="536575"/>
          </a:xfrm>
          <a:ln/>
        </p:spPr>
        <p:txBody>
          <a:bodyPr vert="horz" wrap="square" lIns="92075" tIns="46038" rIns="92075" bIns="46038" anchor="t" anchorCtr="0"/>
          <a:p>
            <a:r>
              <a:rPr lang="en-US" altLang="en-US" sz="2800" dirty="0">
                <a:solidFill>
                  <a:srgbClr val="800000"/>
                </a:solidFill>
              </a:rPr>
              <a:t>DECODE Function</a:t>
            </a:r>
            <a:endParaRPr lang="en-US" altLang="en-US" sz="2800" dirty="0">
              <a:solidFill>
                <a:srgbClr val="800000"/>
              </a:solidFill>
            </a:endParaRPr>
          </a:p>
        </p:txBody>
      </p:sp>
      <p:sp>
        <p:nvSpPr>
          <p:cNvPr id="75779" name="Rectangle 3"/>
          <p:cNvSpPr>
            <a:spLocks noGrp="1"/>
          </p:cNvSpPr>
          <p:nvPr>
            <p:ph idx="1"/>
          </p:nvPr>
        </p:nvSpPr>
        <p:spPr>
          <a:xfrm>
            <a:off x="433388" y="1524000"/>
            <a:ext cx="8277225" cy="946150"/>
          </a:xfrm>
          <a:ln/>
        </p:spPr>
        <p:txBody>
          <a:bodyPr vert="horz" wrap="square" lIns="92075" tIns="46038" rIns="92075" bIns="46038" anchor="t" anchorCtr="0">
            <a:spAutoFit/>
          </a:bodyPr>
          <a:p>
            <a:r>
              <a:rPr lang="en-US" altLang="en-US" dirty="0"/>
              <a:t>Facilitates conditional inquiries by doing the work of a </a:t>
            </a:r>
            <a:r>
              <a:rPr lang="en-US" altLang="en-US" dirty="0">
                <a:solidFill>
                  <a:schemeClr val="accent2"/>
                </a:solidFill>
              </a:rPr>
              <a:t>CASE</a:t>
            </a:r>
            <a:r>
              <a:rPr lang="en-US" altLang="en-US" dirty="0"/>
              <a:t> or </a:t>
            </a:r>
            <a:r>
              <a:rPr lang="en-US" altLang="en-US" dirty="0">
                <a:solidFill>
                  <a:schemeClr val="accent2"/>
                </a:solidFill>
              </a:rPr>
              <a:t>IF-THEN-ELSE</a:t>
            </a:r>
            <a:r>
              <a:rPr lang="en-US" altLang="en-US" dirty="0"/>
              <a:t> statement</a:t>
            </a:r>
            <a:endParaRPr lang="en-US" altLang="en-US" dirty="0"/>
          </a:p>
        </p:txBody>
      </p:sp>
      <p:sp>
        <p:nvSpPr>
          <p:cNvPr id="75780" name="Rectangle 4"/>
          <p:cNvSpPr/>
          <p:nvPr/>
        </p:nvSpPr>
        <p:spPr>
          <a:xfrm>
            <a:off x="949325" y="3289300"/>
            <a:ext cx="7267575" cy="1060450"/>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105000"/>
              </a:lnSpc>
              <a:spcBef>
                <a:spcPct val="0"/>
              </a:spcBef>
              <a:buNone/>
              <a:tabLst>
                <a:tab pos="1200150" algn="l"/>
              </a:tabLst>
            </a:pPr>
            <a:r>
              <a:rPr lang="en-US" altLang="en-US" sz="1800" b="1" dirty="0">
                <a:solidFill>
                  <a:srgbClr val="000000"/>
                </a:solidFill>
                <a:latin typeface="Courier New" panose="02070309020205020404" pitchFamily="49" charset="0"/>
              </a:rPr>
              <a:t>DECODE(</a:t>
            </a:r>
            <a:r>
              <a:rPr lang="en-US" altLang="en-US" sz="1800" b="1" i="1" dirty="0">
                <a:solidFill>
                  <a:srgbClr val="000000"/>
                </a:solidFill>
                <a:latin typeface="Courier New" panose="02070309020205020404" pitchFamily="49" charset="0"/>
              </a:rPr>
              <a:t>col/expression, search1, result1 </a:t>
            </a:r>
            <a:endParaRPr lang="en-US" altLang="en-US" sz="1800" b="1" i="1" dirty="0">
              <a:solidFill>
                <a:srgbClr val="000000"/>
              </a:solidFill>
              <a:latin typeface="Courier New" panose="02070309020205020404" pitchFamily="49" charset="0"/>
            </a:endParaRPr>
          </a:p>
          <a:p>
            <a:pPr marL="0" lvl="0" indent="0" defTabSz="914400">
              <a:lnSpc>
                <a:spcPct val="105000"/>
              </a:lnSpc>
              <a:spcBef>
                <a:spcPct val="0"/>
              </a:spcBef>
              <a:buNone/>
              <a:tabLst>
                <a:tab pos="1200150" algn="l"/>
              </a:tabLst>
            </a:pPr>
            <a:r>
              <a:rPr lang="en-US" altLang="en-US" sz="1800" b="1" i="1" dirty="0">
                <a:solidFill>
                  <a:srgbClr val="000000"/>
                </a:solidFill>
                <a:latin typeface="Courier New" panose="02070309020205020404" pitchFamily="49" charset="0"/>
              </a:rPr>
              <a:t>      			   </a:t>
            </a:r>
            <a:r>
              <a:rPr lang="en-US" altLang="en-US" sz="1800" b="1" dirty="0">
                <a:solidFill>
                  <a:srgbClr val="000000"/>
                </a:solidFill>
                <a:latin typeface="Courier New" panose="02070309020205020404" pitchFamily="49" charset="0"/>
              </a:rPr>
              <a:t>[</a:t>
            </a:r>
            <a:r>
              <a:rPr lang="en-US" altLang="en-US" sz="1800" b="1" i="1" dirty="0">
                <a:solidFill>
                  <a:srgbClr val="000000"/>
                </a:solidFill>
                <a:latin typeface="Courier New" panose="02070309020205020404" pitchFamily="49" charset="0"/>
              </a:rPr>
              <a:t>, search2, result2,...,</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lnSpc>
                <a:spcPct val="105000"/>
              </a:lnSpc>
              <a:spcBef>
                <a:spcPct val="0"/>
              </a:spcBef>
              <a:buNone/>
              <a:tabLst>
                <a:tab pos="1200150" algn="l"/>
              </a:tabLst>
            </a:pPr>
            <a:r>
              <a:rPr lang="en-US" altLang="en-US" sz="1800" b="1" i="1" dirty="0">
                <a:solidFill>
                  <a:srgbClr val="000000"/>
                </a:solidFill>
                <a:latin typeface="Courier New" panose="02070309020205020404" pitchFamily="49" charset="0"/>
              </a:rPr>
              <a:t>      			   </a:t>
            </a:r>
            <a:r>
              <a:rPr lang="en-US" altLang="en-US" sz="1800" b="1" dirty="0">
                <a:solidFill>
                  <a:srgbClr val="000000"/>
                </a:solidFill>
                <a:latin typeface="Courier New" panose="02070309020205020404" pitchFamily="49" charset="0"/>
              </a:rPr>
              <a:t>[</a:t>
            </a:r>
            <a:r>
              <a:rPr lang="en-US" altLang="en-US" sz="1800" b="1" i="1" dirty="0">
                <a:solidFill>
                  <a:srgbClr val="000000"/>
                </a:solidFill>
                <a:latin typeface="Courier New" panose="02070309020205020404" pitchFamily="49" charset="0"/>
              </a:rPr>
              <a:t>, default</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p:nvPr/>
        </p:nvSpPr>
        <p:spPr>
          <a:xfrm>
            <a:off x="949325" y="1778000"/>
            <a:ext cx="7292975" cy="2119313"/>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77827" name="Rectangle 3"/>
          <p:cNvSpPr/>
          <p:nvPr/>
        </p:nvSpPr>
        <p:spPr>
          <a:xfrm>
            <a:off x="954088" y="4076700"/>
            <a:ext cx="7291387" cy="1851025"/>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p:txBody>
      </p:sp>
      <p:sp>
        <p:nvSpPr>
          <p:cNvPr id="77828" name="Rectangle 4"/>
          <p:cNvSpPr>
            <a:spLocks noGrp="1"/>
          </p:cNvSpPr>
          <p:nvPr>
            <p:ph type="title"/>
          </p:nvPr>
        </p:nvSpPr>
        <p:spPr>
          <a:xfrm>
            <a:off x="290513" y="661988"/>
            <a:ext cx="5002212" cy="463550"/>
          </a:xfrm>
          <a:ln/>
        </p:spPr>
        <p:txBody>
          <a:bodyPr vert="horz" wrap="square" lIns="92075" tIns="46038" rIns="92075" bIns="46038" anchor="t" anchorCtr="0"/>
          <a:p>
            <a:r>
              <a:rPr lang="en-US" altLang="en-US" sz="2800" dirty="0">
                <a:solidFill>
                  <a:srgbClr val="800000"/>
                </a:solidFill>
              </a:rPr>
              <a:t>Using the DECODE Function</a:t>
            </a:r>
            <a:endParaRPr lang="en-US" altLang="en-US" sz="2800" dirty="0">
              <a:solidFill>
                <a:srgbClr val="800000"/>
              </a:solidFill>
            </a:endParaRPr>
          </a:p>
        </p:txBody>
      </p:sp>
      <p:grpSp>
        <p:nvGrpSpPr>
          <p:cNvPr id="2" name="Group 5"/>
          <p:cNvGrpSpPr/>
          <p:nvPr/>
        </p:nvGrpSpPr>
        <p:grpSpPr>
          <a:xfrm>
            <a:off x="2608263" y="2111375"/>
            <a:ext cx="4638675" cy="3365500"/>
            <a:chOff x="1643" y="1330"/>
            <a:chExt cx="2922" cy="2120"/>
          </a:xfrm>
        </p:grpSpPr>
        <p:sp>
          <p:nvSpPr>
            <p:cNvPr id="77832" name="Rectangle 6"/>
            <p:cNvSpPr/>
            <p:nvPr/>
          </p:nvSpPr>
          <p:spPr>
            <a:xfrm>
              <a:off x="1643" y="1330"/>
              <a:ext cx="2922" cy="868"/>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77833" name="Rectangle 7"/>
            <p:cNvSpPr/>
            <p:nvPr/>
          </p:nvSpPr>
          <p:spPr>
            <a:xfrm>
              <a:off x="2370" y="2581"/>
              <a:ext cx="1327" cy="86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77830" name="Rectangle 8"/>
          <p:cNvSpPr/>
          <p:nvPr/>
        </p:nvSpPr>
        <p:spPr>
          <a:xfrm>
            <a:off x="931863" y="1736725"/>
            <a:ext cx="7318375" cy="2144713"/>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SQL&gt; SELECT job, 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2         DECODE(job, 'ANALYST',  SAL*1.1,</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3                     'CLERK',   SAL*1.15,</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4                     'MANAGER', SAL*1.20,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5                                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6                REVISED_SALARY</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7  FROM   emp;</a:t>
            </a:r>
            <a:endParaRPr lang="en-US" altLang="en-US" sz="1800" b="1" dirty="0">
              <a:solidFill>
                <a:srgbClr val="000000"/>
              </a:solidFill>
              <a:latin typeface="Courier New" panose="02070309020205020404" pitchFamily="49" charset="0"/>
            </a:endParaRPr>
          </a:p>
        </p:txBody>
      </p:sp>
      <p:sp>
        <p:nvSpPr>
          <p:cNvPr id="77831" name="Rectangle 9"/>
          <p:cNvSpPr/>
          <p:nvPr/>
        </p:nvSpPr>
        <p:spPr>
          <a:xfrm>
            <a:off x="958850" y="4060825"/>
            <a:ext cx="7265988" cy="18256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JOB             SAL REVISED_SALARY</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 --------------</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PRESIDENT      5000           5000</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MANAGER        2850           3420</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MANAGER        2450           2940</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14 rows selected.</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xfrm>
            <a:off x="323850" y="660400"/>
            <a:ext cx="5748338" cy="536575"/>
          </a:xfrm>
          <a:ln/>
        </p:spPr>
        <p:txBody>
          <a:bodyPr vert="horz" wrap="square" lIns="92075" tIns="46038" rIns="92075" bIns="46038" anchor="t" anchorCtr="0"/>
          <a:p>
            <a:r>
              <a:rPr lang="en-US" altLang="en-US" sz="2800" dirty="0">
                <a:solidFill>
                  <a:srgbClr val="800000"/>
                </a:solidFill>
              </a:rPr>
              <a:t>The CASE Expression</a:t>
            </a:r>
            <a:endParaRPr lang="en-US" altLang="en-US" sz="2800" dirty="0">
              <a:solidFill>
                <a:srgbClr val="800000"/>
              </a:solidFill>
            </a:endParaRPr>
          </a:p>
        </p:txBody>
      </p:sp>
      <p:sp>
        <p:nvSpPr>
          <p:cNvPr id="79875" name="Rectangle 3"/>
          <p:cNvSpPr>
            <a:spLocks noGrp="1"/>
          </p:cNvSpPr>
          <p:nvPr>
            <p:ph idx="1"/>
          </p:nvPr>
        </p:nvSpPr>
        <p:spPr>
          <a:xfrm>
            <a:off x="433388" y="1524000"/>
            <a:ext cx="8277225" cy="652463"/>
          </a:xfrm>
          <a:ln/>
        </p:spPr>
        <p:txBody>
          <a:bodyPr vert="horz" wrap="square" lIns="92075" tIns="46038" rIns="92075" bIns="46038" anchor="t" anchorCtr="0">
            <a:spAutoFit/>
          </a:bodyPr>
          <a:p>
            <a:pPr>
              <a:lnSpc>
                <a:spcPct val="65000"/>
              </a:lnSpc>
            </a:pPr>
            <a:r>
              <a:rPr lang="en-US" altLang="en-US" dirty="0"/>
              <a:t>Facilitates conditional inquiries by doing the work of an IF-THEN-ELSE statement:</a:t>
            </a:r>
            <a:endParaRPr lang="en-US" altLang="en-US" dirty="0"/>
          </a:p>
        </p:txBody>
      </p:sp>
      <p:sp>
        <p:nvSpPr>
          <p:cNvPr id="79876" name="Rectangle 4"/>
          <p:cNvSpPr/>
          <p:nvPr/>
        </p:nvSpPr>
        <p:spPr>
          <a:xfrm>
            <a:off x="949325" y="2143125"/>
            <a:ext cx="7267575" cy="1589088"/>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eaLnBrk="1" hangingPunct="1">
              <a:lnSpc>
                <a:spcPct val="105000"/>
              </a:lnSpc>
              <a:spcBef>
                <a:spcPct val="0"/>
              </a:spcBef>
              <a:buNone/>
              <a:tabLst>
                <a:tab pos="1200150" algn="l"/>
              </a:tabLst>
            </a:pPr>
            <a:r>
              <a:rPr lang="en-US" altLang="en-US" sz="1800" b="1" dirty="0">
                <a:solidFill>
                  <a:srgbClr val="000000"/>
                </a:solidFill>
                <a:latin typeface="Courier New" panose="02070309020205020404" pitchFamily="49" charset="0"/>
              </a:rPr>
              <a:t>CASE </a:t>
            </a:r>
            <a:r>
              <a:rPr lang="en-US" altLang="en-US" sz="1800" b="1" i="1" dirty="0">
                <a:solidFill>
                  <a:srgbClr val="000000"/>
                </a:solidFill>
                <a:latin typeface="Courier New" panose="02070309020205020404" pitchFamily="49" charset="0"/>
              </a:rPr>
              <a:t>expr</a:t>
            </a:r>
            <a:r>
              <a:rPr lang="en-US" altLang="en-US" sz="1800" b="1" dirty="0">
                <a:solidFill>
                  <a:srgbClr val="000000"/>
                </a:solidFill>
                <a:latin typeface="Courier New" panose="02070309020205020404" pitchFamily="49" charset="0"/>
              </a:rPr>
              <a:t> WHEN </a:t>
            </a:r>
            <a:r>
              <a:rPr lang="en-US" altLang="en-US" sz="1800" b="1" i="1" dirty="0">
                <a:solidFill>
                  <a:srgbClr val="000000"/>
                </a:solidFill>
                <a:latin typeface="Courier New" panose="02070309020205020404" pitchFamily="49" charset="0"/>
              </a:rPr>
              <a:t>comparison_expr1</a:t>
            </a:r>
            <a:r>
              <a:rPr lang="en-US" altLang="en-US" sz="1800" b="1" dirty="0">
                <a:solidFill>
                  <a:srgbClr val="000000"/>
                </a:solidFill>
                <a:latin typeface="Courier New" panose="02070309020205020404" pitchFamily="49" charset="0"/>
              </a:rPr>
              <a:t> THEN </a:t>
            </a:r>
            <a:r>
              <a:rPr lang="en-US" altLang="en-US" sz="1800" b="1" i="1" dirty="0">
                <a:solidFill>
                  <a:srgbClr val="000000"/>
                </a:solidFill>
                <a:latin typeface="Courier New" panose="02070309020205020404" pitchFamily="49" charset="0"/>
              </a:rPr>
              <a:t>return_expr1</a:t>
            </a:r>
            <a:endParaRPr lang="en-US" altLang="en-US" sz="1800" b="1" i="1" dirty="0">
              <a:solidFill>
                <a:srgbClr val="000000"/>
              </a:solidFill>
              <a:latin typeface="Courier New" panose="02070309020205020404" pitchFamily="49" charset="0"/>
            </a:endParaRPr>
          </a:p>
          <a:p>
            <a:pPr marL="0" lvl="0" indent="0" defTabSz="914400" eaLnBrk="1" hangingPunct="1">
              <a:lnSpc>
                <a:spcPct val="105000"/>
              </a:lnSpc>
              <a:spcBef>
                <a:spcPct val="0"/>
              </a:spcBef>
              <a:buNone/>
              <a:tabLst>
                <a:tab pos="1200150" algn="l"/>
              </a:tabLst>
            </a:pPr>
            <a:r>
              <a:rPr lang="en-US" altLang="en-US" sz="1800" b="1" i="1" dirty="0">
                <a:solidFill>
                  <a:srgbClr val="000000"/>
                </a:solidFill>
                <a:latin typeface="Courier New" panose="02070309020205020404" pitchFamily="49" charset="0"/>
              </a:rPr>
              <a:t>         </a:t>
            </a:r>
            <a:r>
              <a:rPr lang="en-US" altLang="en-US" sz="1800" b="1" dirty="0">
                <a:solidFill>
                  <a:srgbClr val="000000"/>
                </a:solidFill>
                <a:latin typeface="Courier New" panose="02070309020205020404" pitchFamily="49" charset="0"/>
              </a:rPr>
              <a:t>[WHEN</a:t>
            </a:r>
            <a:r>
              <a:rPr lang="en-US" altLang="en-US" sz="1800" b="1" i="1" dirty="0">
                <a:solidFill>
                  <a:srgbClr val="000000"/>
                </a:solidFill>
                <a:latin typeface="Courier New" panose="02070309020205020404" pitchFamily="49" charset="0"/>
              </a:rPr>
              <a:t> comparison_expr2 </a:t>
            </a:r>
            <a:r>
              <a:rPr lang="en-US" altLang="en-US" sz="1800" b="1" dirty="0">
                <a:solidFill>
                  <a:srgbClr val="000000"/>
                </a:solidFill>
                <a:latin typeface="Courier New" panose="02070309020205020404" pitchFamily="49" charset="0"/>
              </a:rPr>
              <a:t>THEN</a:t>
            </a:r>
            <a:r>
              <a:rPr lang="en-US" altLang="en-US" sz="1800" b="1" i="1" dirty="0">
                <a:solidFill>
                  <a:srgbClr val="000000"/>
                </a:solidFill>
                <a:latin typeface="Courier New" panose="02070309020205020404" pitchFamily="49" charset="0"/>
              </a:rPr>
              <a:t> return_expr2</a:t>
            </a:r>
            <a:endParaRPr lang="en-US" altLang="en-US" sz="1800" b="1" i="1" dirty="0">
              <a:solidFill>
                <a:srgbClr val="000000"/>
              </a:solidFill>
              <a:latin typeface="Courier New" panose="02070309020205020404" pitchFamily="49" charset="0"/>
            </a:endParaRPr>
          </a:p>
          <a:p>
            <a:pPr marL="0" lvl="0" indent="0" defTabSz="914400" eaLnBrk="1" hangingPunct="1">
              <a:lnSpc>
                <a:spcPct val="105000"/>
              </a:lnSpc>
              <a:spcBef>
                <a:spcPct val="0"/>
              </a:spcBef>
              <a:buNone/>
              <a:tabLst>
                <a:tab pos="1200150" algn="l"/>
              </a:tabLst>
            </a:pPr>
            <a:r>
              <a:rPr lang="en-US" altLang="en-US" sz="1800" b="1" dirty="0">
                <a:solidFill>
                  <a:srgbClr val="000000"/>
                </a:solidFill>
                <a:latin typeface="Courier New" panose="02070309020205020404" pitchFamily="49" charset="0"/>
              </a:rPr>
              <a:t>          WHEN</a:t>
            </a:r>
            <a:r>
              <a:rPr lang="en-US" altLang="en-US" sz="1800" b="1" i="1" dirty="0">
                <a:solidFill>
                  <a:srgbClr val="000000"/>
                </a:solidFill>
                <a:latin typeface="Courier New" panose="02070309020205020404" pitchFamily="49" charset="0"/>
              </a:rPr>
              <a:t> comparison_exprn </a:t>
            </a:r>
            <a:r>
              <a:rPr lang="en-US" altLang="en-US" sz="1800" b="1" dirty="0">
                <a:solidFill>
                  <a:srgbClr val="000000"/>
                </a:solidFill>
                <a:latin typeface="Courier New" panose="02070309020205020404" pitchFamily="49" charset="0"/>
              </a:rPr>
              <a:t>THEN</a:t>
            </a:r>
            <a:r>
              <a:rPr lang="en-US" altLang="en-US" sz="1800" b="1" i="1" dirty="0">
                <a:solidFill>
                  <a:srgbClr val="000000"/>
                </a:solidFill>
                <a:latin typeface="Courier New" panose="02070309020205020404" pitchFamily="49" charset="0"/>
              </a:rPr>
              <a:t> return_exprn</a:t>
            </a:r>
            <a:endParaRPr lang="en-US" altLang="en-US" sz="1800" b="1" i="1" dirty="0">
              <a:solidFill>
                <a:srgbClr val="000000"/>
              </a:solidFill>
              <a:latin typeface="Courier New" panose="02070309020205020404" pitchFamily="49" charset="0"/>
            </a:endParaRPr>
          </a:p>
          <a:p>
            <a:pPr marL="0" lvl="0" indent="0" defTabSz="914400" eaLnBrk="1" hangingPunct="1">
              <a:lnSpc>
                <a:spcPct val="105000"/>
              </a:lnSpc>
              <a:spcBef>
                <a:spcPct val="0"/>
              </a:spcBef>
              <a:buNone/>
              <a:tabLst>
                <a:tab pos="1200150" algn="l"/>
              </a:tabLst>
            </a:pPr>
            <a:r>
              <a:rPr lang="en-US" altLang="en-US" sz="1800" b="1" dirty="0">
                <a:solidFill>
                  <a:srgbClr val="000000"/>
                </a:solidFill>
                <a:latin typeface="Courier New" panose="02070309020205020404" pitchFamily="49" charset="0"/>
              </a:rPr>
              <a:t>          ELSE </a:t>
            </a:r>
            <a:r>
              <a:rPr lang="en-US" altLang="en-US" sz="1800" b="1" i="1" dirty="0">
                <a:solidFill>
                  <a:srgbClr val="000000"/>
                </a:solidFill>
                <a:latin typeface="Courier New" panose="02070309020205020404" pitchFamily="49" charset="0"/>
              </a:rPr>
              <a:t>else_expr</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eaLnBrk="1" hangingPunct="1">
              <a:lnSpc>
                <a:spcPct val="105000"/>
              </a:lnSpc>
              <a:spcBef>
                <a:spcPct val="0"/>
              </a:spcBef>
              <a:buNone/>
              <a:tabLst>
                <a:tab pos="1200150" algn="l"/>
              </a:tabLst>
            </a:pPr>
            <a:r>
              <a:rPr lang="en-US" altLang="en-US" sz="1800" b="1" dirty="0">
                <a:solidFill>
                  <a:srgbClr val="000000"/>
                </a:solidFill>
                <a:latin typeface="Courier New" panose="02070309020205020404" pitchFamily="49" charset="0"/>
              </a:rPr>
              <a:t>END</a:t>
            </a:r>
            <a:endParaRPr lang="en-US" altLang="en-US" sz="1800" b="1" dirty="0">
              <a:solidFill>
                <a:srgbClr val="000000"/>
              </a:solidFill>
              <a:latin typeface="Courier New" panose="02070309020205020404" pitchFamily="49" charset="0"/>
            </a:endParaRPr>
          </a:p>
        </p:txBody>
      </p:sp>
      <p:sp>
        <p:nvSpPr>
          <p:cNvPr id="79877" name="Rectangle 20"/>
          <p:cNvSpPr/>
          <p:nvPr/>
        </p:nvSpPr>
        <p:spPr>
          <a:xfrm>
            <a:off x="949325" y="4130675"/>
            <a:ext cx="7053263" cy="1581150"/>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outerShdw>
          </a:effectLst>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79878" name="Rectangle 21"/>
          <p:cNvSpPr/>
          <p:nvPr/>
        </p:nvSpPr>
        <p:spPr>
          <a:xfrm>
            <a:off x="962025" y="4178300"/>
            <a:ext cx="6413500" cy="15367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eaLnBrk="1" hangingPunct="1">
              <a:lnSpc>
                <a:spcPct val="105000"/>
              </a:lnSpc>
              <a:spcBef>
                <a:spcPct val="0"/>
              </a:spcBef>
              <a:buNone/>
              <a:tabLst>
                <a:tab pos="1200150" algn="l"/>
              </a:tabLst>
            </a:pPr>
            <a:r>
              <a:rPr lang="en-US" altLang="en-US" sz="1600" b="1" dirty="0">
                <a:solidFill>
                  <a:srgbClr val="000000"/>
                </a:solidFill>
                <a:latin typeface="Courier New" panose="02070309020205020404" pitchFamily="49" charset="0"/>
              </a:rPr>
              <a:t>SELECT ename, job, sal,</a:t>
            </a:r>
            <a:endParaRPr lang="en-US" altLang="en-US" sz="1600" b="1" dirty="0">
              <a:solidFill>
                <a:srgbClr val="000000"/>
              </a:solidFill>
              <a:latin typeface="Courier New" panose="02070309020205020404" pitchFamily="49" charset="0"/>
            </a:endParaRPr>
          </a:p>
          <a:p>
            <a:pPr marL="0" lvl="0" indent="0" defTabSz="914400" eaLnBrk="1" hangingPunct="1">
              <a:lnSpc>
                <a:spcPct val="105000"/>
              </a:lnSpc>
              <a:spcBef>
                <a:spcPct val="0"/>
              </a:spcBef>
              <a:buNone/>
              <a:tabLst>
                <a:tab pos="1200150" algn="l"/>
              </a:tabLst>
            </a:pPr>
            <a:r>
              <a:rPr lang="en-US" altLang="en-US" sz="1600" b="1" dirty="0">
                <a:solidFill>
                  <a:srgbClr val="000000"/>
                </a:solidFill>
                <a:latin typeface="Courier New" panose="02070309020205020404" pitchFamily="49" charset="0"/>
              </a:rPr>
              <a:t>       CASE job    WHEN ‘CLERK'  THEN  1.10*sal</a:t>
            </a:r>
            <a:endParaRPr lang="en-US" altLang="en-US" sz="1600" b="1" dirty="0">
              <a:solidFill>
                <a:srgbClr val="000000"/>
              </a:solidFill>
              <a:latin typeface="Courier New" panose="02070309020205020404" pitchFamily="49" charset="0"/>
            </a:endParaRPr>
          </a:p>
          <a:p>
            <a:pPr marL="0" lvl="0" indent="0" defTabSz="914400" eaLnBrk="1" hangingPunct="1">
              <a:lnSpc>
                <a:spcPct val="105000"/>
              </a:lnSpc>
              <a:spcBef>
                <a:spcPct val="0"/>
              </a:spcBef>
              <a:buNone/>
              <a:tabLst>
                <a:tab pos="1200150" algn="l"/>
              </a:tabLst>
            </a:pPr>
            <a:r>
              <a:rPr lang="en-US" altLang="en-US" sz="1600" b="1" dirty="0">
                <a:solidFill>
                  <a:srgbClr val="000000"/>
                </a:solidFill>
                <a:latin typeface="Courier New" panose="02070309020205020404" pitchFamily="49" charset="0"/>
              </a:rPr>
              <a:t>                   WHEN 'SALESMAN' THEN  1.15*sal</a:t>
            </a:r>
            <a:endParaRPr lang="en-US" altLang="en-US" sz="1600" b="1" dirty="0">
              <a:solidFill>
                <a:srgbClr val="000000"/>
              </a:solidFill>
              <a:latin typeface="Courier New" panose="02070309020205020404" pitchFamily="49" charset="0"/>
            </a:endParaRPr>
          </a:p>
          <a:p>
            <a:pPr marL="0" lvl="0" indent="0" defTabSz="914400" eaLnBrk="1" hangingPunct="1">
              <a:lnSpc>
                <a:spcPct val="105000"/>
              </a:lnSpc>
              <a:spcBef>
                <a:spcPct val="0"/>
              </a:spcBef>
              <a:buNone/>
              <a:tabLst>
                <a:tab pos="1200150" algn="l"/>
              </a:tabLst>
            </a:pPr>
            <a:r>
              <a:rPr lang="en-US" altLang="en-US" sz="1600" b="1" dirty="0">
                <a:solidFill>
                  <a:srgbClr val="000000"/>
                </a:solidFill>
                <a:latin typeface="Courier New" panose="02070309020205020404" pitchFamily="49" charset="0"/>
              </a:rPr>
              <a:t>                   WHEN ‘MANAGER'   THEN  1.20*sal</a:t>
            </a:r>
            <a:endParaRPr lang="en-US" altLang="en-US" sz="1600" b="1" dirty="0">
              <a:solidFill>
                <a:srgbClr val="000000"/>
              </a:solidFill>
              <a:latin typeface="Courier New" panose="02070309020205020404" pitchFamily="49" charset="0"/>
            </a:endParaRPr>
          </a:p>
          <a:p>
            <a:pPr marL="0" lvl="0" indent="0" defTabSz="914400" eaLnBrk="1" hangingPunct="1">
              <a:lnSpc>
                <a:spcPct val="105000"/>
              </a:lnSpc>
              <a:spcBef>
                <a:spcPct val="0"/>
              </a:spcBef>
              <a:buNone/>
              <a:tabLst>
                <a:tab pos="1200150" algn="l"/>
              </a:tabLst>
            </a:pPr>
            <a:r>
              <a:rPr lang="en-US" altLang="en-US" sz="1600" b="1" dirty="0">
                <a:solidFill>
                  <a:srgbClr val="000000"/>
                </a:solidFill>
                <a:latin typeface="Courier New" panose="02070309020205020404" pitchFamily="49" charset="0"/>
              </a:rPr>
              <a:t>       ELSE      sal END     "REVISED_SALARY"</a:t>
            </a:r>
            <a:endParaRPr lang="en-US" altLang="en-US" sz="1600" b="1" dirty="0">
              <a:solidFill>
                <a:srgbClr val="000000"/>
              </a:solidFill>
              <a:latin typeface="Courier New" panose="02070309020205020404" pitchFamily="49" charset="0"/>
            </a:endParaRPr>
          </a:p>
          <a:p>
            <a:pPr marL="0" lvl="0" indent="0" defTabSz="914400" eaLnBrk="1" hangingPunct="1">
              <a:lnSpc>
                <a:spcPct val="105000"/>
              </a:lnSpc>
              <a:spcBef>
                <a:spcPct val="0"/>
              </a:spcBef>
              <a:buNone/>
              <a:tabLst>
                <a:tab pos="1200150" algn="l"/>
              </a:tabLst>
            </a:pPr>
            <a:r>
              <a:rPr lang="en-US" altLang="en-US" sz="1600" b="1" dirty="0">
                <a:solidFill>
                  <a:srgbClr val="000000"/>
                </a:solidFill>
                <a:latin typeface="Courier New" panose="02070309020205020404" pitchFamily="49" charset="0"/>
              </a:rPr>
              <a:t>FROM   emp;</a:t>
            </a:r>
            <a:endParaRPr lang="en-US" altLang="en-US" sz="1600" b="1" dirty="0">
              <a:solidFill>
                <a:srgbClr val="000000"/>
              </a:solidFill>
              <a:latin typeface="Courier New" panose="02070309020205020404" pitchFamily="49" charset="0"/>
            </a:endParaRPr>
          </a:p>
        </p:txBody>
      </p:sp>
      <p:sp>
        <p:nvSpPr>
          <p:cNvPr id="79879" name="Rectangle 25"/>
          <p:cNvSpPr/>
          <p:nvPr/>
        </p:nvSpPr>
        <p:spPr>
          <a:xfrm>
            <a:off x="1874838" y="4441825"/>
            <a:ext cx="5668962" cy="1038225"/>
          </a:xfrm>
          <a:prstGeom prst="rect">
            <a:avLst/>
          </a:prstGeom>
          <a:noFill/>
          <a:ln w="2540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Freeform 2"/>
          <p:cNvSpPr/>
          <p:nvPr/>
        </p:nvSpPr>
        <p:spPr>
          <a:xfrm>
            <a:off x="1512888" y="4381500"/>
            <a:ext cx="5634037" cy="1543050"/>
          </a:xfrm>
          <a:custGeom>
            <a:avLst/>
            <a:gdLst>
              <a:gd name="txL" fmla="*/ 0 w 3549"/>
              <a:gd name="txT" fmla="*/ 0 h 972"/>
              <a:gd name="txR" fmla="*/ 3549 w 3549"/>
              <a:gd name="txB" fmla="*/ 972 h 972"/>
            </a:gdLst>
            <a:ahLst/>
            <a:cxnLst>
              <a:cxn ang="0">
                <a:pos x="0" y="0"/>
              </a:cxn>
              <a:cxn ang="0">
                <a:pos x="0" y="2147483646"/>
              </a:cxn>
              <a:cxn ang="0">
                <a:pos x="2147483646" y="2147483646"/>
              </a:cxn>
              <a:cxn ang="0">
                <a:pos x="2147483646" y="0"/>
              </a:cxn>
            </a:cxnLst>
            <a:rect l="txL" t="txT" r="txR" b="txB"/>
            <a:pathLst>
              <a:path w="3549" h="972">
                <a:moveTo>
                  <a:pt x="0" y="0"/>
                </a:moveTo>
                <a:lnTo>
                  <a:pt x="0" y="971"/>
                </a:lnTo>
                <a:lnTo>
                  <a:pt x="3548" y="971"/>
                </a:lnTo>
                <a:lnTo>
                  <a:pt x="3548" y="0"/>
                </a:lnTo>
              </a:path>
            </a:pathLst>
          </a:custGeom>
          <a:noFill/>
          <a:ln w="50800" cap="rnd" cmpd="sng">
            <a:solidFill>
              <a:srgbClr val="FFCC00">
                <a:alpha val="100000"/>
              </a:srgbClr>
            </a:solidFill>
            <a:prstDash val="solid"/>
            <a:round/>
            <a:headEnd type="stealth" w="med" len="lg"/>
            <a:tailEnd type="stealth" w="med" len="lg"/>
          </a:ln>
        </p:spPr>
        <p:txBody>
          <a:bodyPr/>
          <a:p>
            <a:endParaRPr lang="en-US"/>
          </a:p>
        </p:txBody>
      </p:sp>
      <p:sp>
        <p:nvSpPr>
          <p:cNvPr id="81923" name="Rectangle 3"/>
          <p:cNvSpPr>
            <a:spLocks noGrp="1"/>
          </p:cNvSpPr>
          <p:nvPr>
            <p:ph type="title"/>
          </p:nvPr>
        </p:nvSpPr>
        <p:spPr>
          <a:xfrm>
            <a:off x="323850" y="660400"/>
            <a:ext cx="3275013" cy="536575"/>
          </a:xfrm>
          <a:ln/>
        </p:spPr>
        <p:txBody>
          <a:bodyPr vert="horz" wrap="square" lIns="92075" tIns="46038" rIns="92075" bIns="46038" anchor="t" anchorCtr="0"/>
          <a:p>
            <a:r>
              <a:rPr lang="en-US" altLang="en-US" sz="2800" dirty="0">
                <a:solidFill>
                  <a:srgbClr val="800000"/>
                </a:solidFill>
              </a:rPr>
              <a:t>Nesting Functions</a:t>
            </a:r>
            <a:endParaRPr lang="en-US" altLang="en-US" sz="2800" dirty="0">
              <a:solidFill>
                <a:srgbClr val="800000"/>
              </a:solidFill>
            </a:endParaRPr>
          </a:p>
        </p:txBody>
      </p:sp>
      <p:sp>
        <p:nvSpPr>
          <p:cNvPr id="81924" name="Rectangle 4"/>
          <p:cNvSpPr>
            <a:spLocks noGrp="1"/>
          </p:cNvSpPr>
          <p:nvPr>
            <p:ph idx="1"/>
          </p:nvPr>
        </p:nvSpPr>
        <p:spPr>
          <a:xfrm>
            <a:off x="433388" y="1524000"/>
            <a:ext cx="8277225" cy="1260475"/>
          </a:xfrm>
          <a:ln/>
        </p:spPr>
        <p:txBody>
          <a:bodyPr vert="horz" wrap="square" lIns="92075" tIns="46038" rIns="92075" bIns="46038" anchor="t" anchorCtr="0">
            <a:spAutoFit/>
          </a:bodyPr>
          <a:p>
            <a:pPr lvl="1"/>
            <a:r>
              <a:rPr lang="en-US" altLang="en-US" dirty="0"/>
              <a:t>Single-row functions can be nested to any level.</a:t>
            </a:r>
            <a:endParaRPr lang="en-US" altLang="en-US" dirty="0"/>
          </a:p>
          <a:p>
            <a:pPr lvl="1"/>
            <a:r>
              <a:rPr lang="en-US" altLang="en-US" dirty="0"/>
              <a:t>Nested functions are evaluated from deepest level to the least-deep level.</a:t>
            </a:r>
            <a:endParaRPr lang="en-US" altLang="en-US" dirty="0"/>
          </a:p>
        </p:txBody>
      </p:sp>
      <p:sp>
        <p:nvSpPr>
          <p:cNvPr id="81925" name="Rectangle 5"/>
          <p:cNvSpPr/>
          <p:nvPr/>
        </p:nvSpPr>
        <p:spPr>
          <a:xfrm>
            <a:off x="942975" y="3681413"/>
            <a:ext cx="7300913" cy="681037"/>
          </a:xfrm>
          <a:prstGeom prst="rect">
            <a:avLst/>
          </a:prstGeom>
          <a:gradFill rotWithShape="0">
            <a:gsLst>
              <a:gs pos="0">
                <a:srgbClr val="0066CC"/>
              </a:gs>
              <a:gs pos="100000">
                <a:srgbClr val="005CB7"/>
              </a:gs>
            </a:gsLst>
            <a:lin ang="2700000" scaled="1"/>
            <a:tileRect/>
          </a:gra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81926" name="Rectangle 6"/>
          <p:cNvSpPr/>
          <p:nvPr/>
        </p:nvSpPr>
        <p:spPr>
          <a:xfrm>
            <a:off x="1239838" y="3849688"/>
            <a:ext cx="6584950" cy="3714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ts val="2200"/>
              </a:lnSpc>
              <a:spcBef>
                <a:spcPct val="50000"/>
              </a:spcBef>
              <a:buNone/>
              <a:tabLst>
                <a:tab pos="1200150" algn="l"/>
              </a:tabLst>
            </a:pPr>
            <a:r>
              <a:rPr lang="en-US" altLang="en-US" b="1" dirty="0">
                <a:solidFill>
                  <a:srgbClr val="FFCC00"/>
                </a:solidFill>
                <a:latin typeface="Courier New" panose="02070309020205020404" pitchFamily="49" charset="0"/>
              </a:rPr>
              <a:t>F3</a:t>
            </a:r>
            <a:r>
              <a:rPr lang="en-US" altLang="en-US" b="1" dirty="0">
                <a:solidFill>
                  <a:srgbClr val="8CF4EA"/>
                </a:solidFill>
                <a:latin typeface="Courier New" panose="02070309020205020404" pitchFamily="49" charset="0"/>
              </a:rPr>
              <a:t>(F2</a:t>
            </a:r>
            <a:r>
              <a:rPr lang="en-US" altLang="en-US" b="1" dirty="0">
                <a:solidFill>
                  <a:srgbClr val="FFFFFF"/>
                </a:solidFill>
                <a:latin typeface="Courier New" panose="02070309020205020404" pitchFamily="49" charset="0"/>
              </a:rPr>
              <a:t>(F1(col,arg1)</a:t>
            </a:r>
            <a:r>
              <a:rPr lang="en-US" altLang="en-US" b="1" dirty="0">
                <a:solidFill>
                  <a:srgbClr val="8CF4EA"/>
                </a:solidFill>
                <a:latin typeface="Courier New" panose="02070309020205020404" pitchFamily="49" charset="0"/>
              </a:rPr>
              <a:t>,arg2)</a:t>
            </a:r>
            <a:r>
              <a:rPr lang="en-US" altLang="en-US" b="1" dirty="0">
                <a:solidFill>
                  <a:srgbClr val="FAFD00"/>
                </a:solidFill>
                <a:latin typeface="Courier New" panose="02070309020205020404" pitchFamily="49" charset="0"/>
              </a:rPr>
              <a:t>,</a:t>
            </a:r>
            <a:r>
              <a:rPr lang="en-US" altLang="en-US" b="1" dirty="0">
                <a:solidFill>
                  <a:srgbClr val="FFCC00"/>
                </a:solidFill>
                <a:latin typeface="Courier New" panose="02070309020205020404" pitchFamily="49" charset="0"/>
              </a:rPr>
              <a:t>arg3)</a:t>
            </a:r>
            <a:endParaRPr lang="en-US" altLang="en-US" b="1" dirty="0">
              <a:solidFill>
                <a:srgbClr val="FFCC00"/>
              </a:solidFill>
              <a:latin typeface="Courier New" panose="02070309020205020404" pitchFamily="49" charset="0"/>
            </a:endParaRPr>
          </a:p>
        </p:txBody>
      </p:sp>
      <p:sp>
        <p:nvSpPr>
          <p:cNvPr id="81927" name="Rectangle 7"/>
          <p:cNvSpPr/>
          <p:nvPr/>
        </p:nvSpPr>
        <p:spPr>
          <a:xfrm>
            <a:off x="2724150" y="4524375"/>
            <a:ext cx="2214563" cy="3968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000" b="1" dirty="0">
                <a:latin typeface="Helvetica" charset="0"/>
              </a:rPr>
              <a:t>Step 1 = Result 1</a:t>
            </a:r>
            <a:endParaRPr lang="en-US" altLang="en-US" sz="2000" b="1" dirty="0">
              <a:latin typeface="Helvetica" charset="0"/>
            </a:endParaRPr>
          </a:p>
        </p:txBody>
      </p:sp>
      <p:sp>
        <p:nvSpPr>
          <p:cNvPr id="81928" name="Rectangle 8"/>
          <p:cNvSpPr/>
          <p:nvPr/>
        </p:nvSpPr>
        <p:spPr>
          <a:xfrm>
            <a:off x="2724150" y="5000625"/>
            <a:ext cx="2214563" cy="3968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000" b="1" dirty="0">
                <a:solidFill>
                  <a:schemeClr val="tx2"/>
                </a:solidFill>
                <a:latin typeface="Helvetica" charset="0"/>
              </a:rPr>
              <a:t>Step 2 = Result 2</a:t>
            </a:r>
            <a:endParaRPr lang="en-US" altLang="en-US" sz="2000" b="1" dirty="0">
              <a:solidFill>
                <a:schemeClr val="tx2"/>
              </a:solidFill>
              <a:latin typeface="Helvetica" charset="0"/>
            </a:endParaRPr>
          </a:p>
        </p:txBody>
      </p:sp>
      <p:sp>
        <p:nvSpPr>
          <p:cNvPr id="81929" name="Rectangle 9"/>
          <p:cNvSpPr/>
          <p:nvPr/>
        </p:nvSpPr>
        <p:spPr>
          <a:xfrm>
            <a:off x="2724150" y="5492750"/>
            <a:ext cx="2214563" cy="3968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en-US" sz="2000" b="1" dirty="0">
                <a:solidFill>
                  <a:srgbClr val="FFCC00"/>
                </a:solidFill>
                <a:latin typeface="Helvetica" charset="0"/>
              </a:rPr>
              <a:t>Step 3 = Result 3</a:t>
            </a:r>
            <a:endParaRPr lang="en-US" altLang="en-US" sz="2000" b="1" dirty="0">
              <a:solidFill>
                <a:srgbClr val="FFCC00"/>
              </a:solidFill>
              <a:latin typeface="Helvetica" charset="0"/>
            </a:endParaRPr>
          </a:p>
        </p:txBody>
      </p:sp>
      <p:sp>
        <p:nvSpPr>
          <p:cNvPr id="81930" name="Freeform 10"/>
          <p:cNvSpPr/>
          <p:nvPr/>
        </p:nvSpPr>
        <p:spPr>
          <a:xfrm>
            <a:off x="2120900" y="4360863"/>
            <a:ext cx="3810000" cy="1055687"/>
          </a:xfrm>
          <a:custGeom>
            <a:avLst/>
            <a:gdLst>
              <a:gd name="txL" fmla="*/ 0 w 2400"/>
              <a:gd name="txT" fmla="*/ 0 h 665"/>
              <a:gd name="txR" fmla="*/ 2400 w 2400"/>
              <a:gd name="txB" fmla="*/ 665 h 665"/>
            </a:gdLst>
            <a:ahLst/>
            <a:cxnLst>
              <a:cxn ang="0">
                <a:pos x="0" y="0"/>
              </a:cxn>
              <a:cxn ang="0">
                <a:pos x="0" y="2147483646"/>
              </a:cxn>
              <a:cxn ang="0">
                <a:pos x="2147483646" y="2147483646"/>
              </a:cxn>
              <a:cxn ang="0">
                <a:pos x="2147483646" y="0"/>
              </a:cxn>
            </a:cxnLst>
            <a:rect l="txL" t="txT" r="txR" b="txB"/>
            <a:pathLst>
              <a:path w="2400" h="665">
                <a:moveTo>
                  <a:pt x="0" y="0"/>
                </a:moveTo>
                <a:lnTo>
                  <a:pt x="0" y="664"/>
                </a:lnTo>
                <a:lnTo>
                  <a:pt x="2399" y="664"/>
                </a:lnTo>
                <a:lnTo>
                  <a:pt x="2399" y="0"/>
                </a:lnTo>
              </a:path>
            </a:pathLst>
          </a:custGeom>
          <a:noFill/>
          <a:ln w="50800" cap="rnd" cmpd="sng">
            <a:solidFill>
              <a:schemeClr val="hlink">
                <a:alpha val="100000"/>
              </a:schemeClr>
            </a:solidFill>
            <a:prstDash val="solid"/>
            <a:round/>
            <a:headEnd type="stealth" w="med" len="lg"/>
            <a:tailEnd type="stealth" w="med" len="lg"/>
          </a:ln>
        </p:spPr>
        <p:txBody>
          <a:bodyPr/>
          <a:p>
            <a:endParaRPr lang="en-US"/>
          </a:p>
        </p:txBody>
      </p:sp>
      <p:sp>
        <p:nvSpPr>
          <p:cNvPr id="81931" name="Freeform 11"/>
          <p:cNvSpPr/>
          <p:nvPr/>
        </p:nvSpPr>
        <p:spPr>
          <a:xfrm>
            <a:off x="2586038" y="4379913"/>
            <a:ext cx="2473325" cy="569912"/>
          </a:xfrm>
          <a:custGeom>
            <a:avLst/>
            <a:gdLst>
              <a:gd name="txL" fmla="*/ 0 w 1558"/>
              <a:gd name="txT" fmla="*/ 0 h 359"/>
              <a:gd name="txR" fmla="*/ 1558 w 1558"/>
              <a:gd name="txB" fmla="*/ 359 h 359"/>
            </a:gdLst>
            <a:ahLst/>
            <a:cxnLst>
              <a:cxn ang="0">
                <a:pos x="0" y="0"/>
              </a:cxn>
              <a:cxn ang="0">
                <a:pos x="0" y="2147483646"/>
              </a:cxn>
              <a:cxn ang="0">
                <a:pos x="2147483646" y="2147483646"/>
              </a:cxn>
              <a:cxn ang="0">
                <a:pos x="2147483646" y="0"/>
              </a:cxn>
            </a:cxnLst>
            <a:rect l="txL" t="txT" r="txR" b="txB"/>
            <a:pathLst>
              <a:path w="1558" h="359">
                <a:moveTo>
                  <a:pt x="0" y="0"/>
                </a:moveTo>
                <a:lnTo>
                  <a:pt x="0" y="358"/>
                </a:lnTo>
                <a:lnTo>
                  <a:pt x="1557" y="358"/>
                </a:lnTo>
                <a:lnTo>
                  <a:pt x="1557" y="0"/>
                </a:lnTo>
              </a:path>
            </a:pathLst>
          </a:custGeom>
          <a:noFill/>
          <a:ln w="50800" cap="rnd" cmpd="sng">
            <a:solidFill>
              <a:schemeClr val="accent1">
                <a:alpha val="100000"/>
              </a:schemeClr>
            </a:solidFill>
            <a:prstDash val="solid"/>
            <a:round/>
            <a:headEnd type="stealth" w="med" len="lg"/>
            <a:tailEnd type="stealth" w="med" len="lg"/>
          </a:ln>
        </p:spPr>
        <p:txBody>
          <a:bodyPr/>
          <a:p>
            <a:endParaRPr 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p:nvPr/>
        </p:nvSpPr>
        <p:spPr>
          <a:xfrm>
            <a:off x="949325" y="2090738"/>
            <a:ext cx="7288213" cy="1211262"/>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115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115000"/>
              </a:lnSpc>
              <a:spcBef>
                <a:spcPct val="0"/>
              </a:spcBef>
              <a:buNone/>
              <a:tabLst>
                <a:tab pos="1200150" algn="l"/>
              </a:tabLst>
            </a:pPr>
            <a:endParaRPr lang="en-US" altLang="en-US" sz="1800" b="1" dirty="0">
              <a:solidFill>
                <a:srgbClr val="000000"/>
              </a:solidFill>
              <a:latin typeface="Courier New" panose="02070309020205020404" pitchFamily="49" charset="0"/>
            </a:endParaRPr>
          </a:p>
        </p:txBody>
      </p:sp>
      <p:sp>
        <p:nvSpPr>
          <p:cNvPr id="83971" name="Rectangle 3"/>
          <p:cNvSpPr/>
          <p:nvPr/>
        </p:nvSpPr>
        <p:spPr>
          <a:xfrm>
            <a:off x="949325" y="3859213"/>
            <a:ext cx="7288213" cy="860425"/>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endParaRPr lang="en-US" altLang="en-US" sz="1800" b="1" dirty="0">
              <a:solidFill>
                <a:srgbClr val="000000"/>
              </a:solidFill>
              <a:latin typeface="Courier New" panose="02070309020205020404" pitchFamily="49" charset="0"/>
            </a:endParaRPr>
          </a:p>
        </p:txBody>
      </p:sp>
      <p:sp>
        <p:nvSpPr>
          <p:cNvPr id="83972" name="Rectangle 4"/>
          <p:cNvSpPr>
            <a:spLocks noGrp="1"/>
          </p:cNvSpPr>
          <p:nvPr>
            <p:ph type="title"/>
          </p:nvPr>
        </p:nvSpPr>
        <p:spPr>
          <a:xfrm>
            <a:off x="323850" y="661988"/>
            <a:ext cx="3275013" cy="463550"/>
          </a:xfrm>
          <a:ln/>
        </p:spPr>
        <p:txBody>
          <a:bodyPr vert="horz" wrap="square" lIns="92075" tIns="46038" rIns="92075" bIns="46038" anchor="t" anchorCtr="0"/>
          <a:p>
            <a:r>
              <a:rPr lang="en-US" altLang="en-US" sz="2800" dirty="0">
                <a:solidFill>
                  <a:srgbClr val="800000"/>
                </a:solidFill>
              </a:rPr>
              <a:t>Nesting Functions</a:t>
            </a:r>
            <a:endParaRPr lang="en-US" altLang="en-US" sz="2800" dirty="0">
              <a:solidFill>
                <a:srgbClr val="800000"/>
              </a:solidFill>
            </a:endParaRPr>
          </a:p>
        </p:txBody>
      </p:sp>
      <p:grpSp>
        <p:nvGrpSpPr>
          <p:cNvPr id="2" name="Group 5"/>
          <p:cNvGrpSpPr/>
          <p:nvPr/>
        </p:nvGrpSpPr>
        <p:grpSpPr>
          <a:xfrm>
            <a:off x="2516188" y="2360613"/>
            <a:ext cx="4545012" cy="1868487"/>
            <a:chOff x="1585" y="1487"/>
            <a:chExt cx="2863" cy="1177"/>
          </a:xfrm>
        </p:grpSpPr>
        <p:sp>
          <p:nvSpPr>
            <p:cNvPr id="83976" name="Rectangle 6"/>
            <p:cNvSpPr/>
            <p:nvPr/>
          </p:nvSpPr>
          <p:spPr>
            <a:xfrm>
              <a:off x="1801" y="1487"/>
              <a:ext cx="2647" cy="233"/>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83977" name="Rectangle 7"/>
            <p:cNvSpPr/>
            <p:nvPr/>
          </p:nvSpPr>
          <p:spPr>
            <a:xfrm>
              <a:off x="1585" y="2463"/>
              <a:ext cx="2583" cy="201"/>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83974" name="Rectangle 8"/>
          <p:cNvSpPr/>
          <p:nvPr/>
        </p:nvSpPr>
        <p:spPr>
          <a:xfrm>
            <a:off x="936625" y="1963738"/>
            <a:ext cx="7313613" cy="1465262"/>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SQL&gt; SELECT	ename,</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2	     NVL(TO_CHAR(mgr),'No Manager')</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3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4  WHERE	mgr IS NULL;</a:t>
            </a:r>
            <a:endParaRPr lang="en-US" altLang="en-US" sz="1800" b="1" dirty="0">
              <a:solidFill>
                <a:srgbClr val="000000"/>
              </a:solidFill>
              <a:latin typeface="Courier New" panose="02070309020205020404" pitchFamily="49" charset="0"/>
            </a:endParaRPr>
          </a:p>
        </p:txBody>
      </p:sp>
      <p:sp>
        <p:nvSpPr>
          <p:cNvPr id="83975" name="Rectangle 9"/>
          <p:cNvSpPr/>
          <p:nvPr/>
        </p:nvSpPr>
        <p:spPr>
          <a:xfrm>
            <a:off x="962025" y="3871913"/>
            <a:ext cx="7262813" cy="8350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ENAME      NVL(TO_CHAR(MGR),'NOMANAGER')</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KING       No Manager</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Line 2"/>
          <p:cNvSpPr/>
          <p:nvPr/>
        </p:nvSpPr>
        <p:spPr>
          <a:xfrm flipV="1">
            <a:off x="4589463" y="2171700"/>
            <a:ext cx="0" cy="1419225"/>
          </a:xfrm>
          <a:prstGeom prst="line">
            <a:avLst/>
          </a:prstGeom>
          <a:ln w="50800" cap="flat" cmpd="sng">
            <a:solidFill>
              <a:srgbClr val="FFCC00"/>
            </a:solidFill>
            <a:prstDash val="solid"/>
            <a:headEnd type="none" w="sm" len="sm"/>
            <a:tailEnd type="none" w="sm" len="sm"/>
          </a:ln>
          <a:effectLst>
            <a:outerShdw dist="53882" dir="2699999" algn="ctr" rotWithShape="0">
              <a:srgbClr val="000000">
                <a:alpha val="50000"/>
              </a:srgbClr>
            </a:outerShdw>
          </a:effectLst>
        </p:spPr>
      </p:sp>
      <p:sp>
        <p:nvSpPr>
          <p:cNvPr id="12291" name="Line 3"/>
          <p:cNvSpPr/>
          <p:nvPr/>
        </p:nvSpPr>
        <p:spPr>
          <a:xfrm flipH="1" flipV="1">
            <a:off x="2647950" y="3087688"/>
            <a:ext cx="1960563" cy="503237"/>
          </a:xfrm>
          <a:prstGeom prst="line">
            <a:avLst/>
          </a:prstGeom>
          <a:ln w="50800" cap="flat" cmpd="sng">
            <a:solidFill>
              <a:srgbClr val="FFCC00"/>
            </a:solidFill>
            <a:prstDash val="solid"/>
            <a:headEnd type="none" w="sm" len="sm"/>
            <a:tailEnd type="none" w="sm" len="sm"/>
          </a:ln>
          <a:effectLst>
            <a:outerShdw dist="53882" dir="2699999" algn="ctr" rotWithShape="0">
              <a:srgbClr val="000000">
                <a:alpha val="50000"/>
              </a:srgbClr>
            </a:outerShdw>
          </a:effectLst>
        </p:spPr>
      </p:sp>
      <p:sp>
        <p:nvSpPr>
          <p:cNvPr id="12292" name="Line 4"/>
          <p:cNvSpPr/>
          <p:nvPr/>
        </p:nvSpPr>
        <p:spPr>
          <a:xfrm flipV="1">
            <a:off x="4608513" y="3070225"/>
            <a:ext cx="2012950" cy="520700"/>
          </a:xfrm>
          <a:prstGeom prst="line">
            <a:avLst/>
          </a:prstGeom>
          <a:ln w="50800" cap="flat" cmpd="sng">
            <a:solidFill>
              <a:srgbClr val="FFCC00"/>
            </a:solidFill>
            <a:prstDash val="solid"/>
            <a:headEnd type="none" w="sm" len="sm"/>
            <a:tailEnd type="none" w="sm" len="sm"/>
          </a:ln>
          <a:effectLst>
            <a:outerShdw dist="53882" dir="2699999" algn="ctr" rotWithShape="0">
              <a:srgbClr val="000000">
                <a:alpha val="50000"/>
              </a:srgbClr>
            </a:outerShdw>
          </a:effectLst>
        </p:spPr>
      </p:sp>
      <p:sp>
        <p:nvSpPr>
          <p:cNvPr id="12293" name="Line 5"/>
          <p:cNvSpPr/>
          <p:nvPr/>
        </p:nvSpPr>
        <p:spPr>
          <a:xfrm flipH="1">
            <a:off x="2863850" y="3590925"/>
            <a:ext cx="1744663" cy="1598613"/>
          </a:xfrm>
          <a:prstGeom prst="line">
            <a:avLst/>
          </a:prstGeom>
          <a:ln w="50800" cap="flat" cmpd="sng">
            <a:solidFill>
              <a:srgbClr val="FFCC00"/>
            </a:solidFill>
            <a:prstDash val="solid"/>
            <a:headEnd type="none" w="sm" len="sm"/>
            <a:tailEnd type="none" w="sm" len="sm"/>
          </a:ln>
          <a:effectLst>
            <a:outerShdw dist="53882" dir="2699999" algn="ctr" rotWithShape="0">
              <a:srgbClr val="000000">
                <a:alpha val="50000"/>
              </a:srgbClr>
            </a:outerShdw>
          </a:effectLst>
        </p:spPr>
      </p:sp>
      <p:sp>
        <p:nvSpPr>
          <p:cNvPr id="12294" name="Line 6"/>
          <p:cNvSpPr/>
          <p:nvPr/>
        </p:nvSpPr>
        <p:spPr>
          <a:xfrm>
            <a:off x="4608513" y="3590925"/>
            <a:ext cx="1671637" cy="1652588"/>
          </a:xfrm>
          <a:prstGeom prst="line">
            <a:avLst/>
          </a:prstGeom>
          <a:ln w="50800" cap="flat" cmpd="sng">
            <a:solidFill>
              <a:srgbClr val="FFCC00"/>
            </a:solidFill>
            <a:prstDash val="solid"/>
            <a:headEnd type="none" w="sm" len="sm"/>
            <a:tailEnd type="none" w="sm" len="sm"/>
          </a:ln>
          <a:effectLst>
            <a:outerShdw dist="53882" dir="2699999" algn="ctr" rotWithShape="0">
              <a:srgbClr val="000000">
                <a:alpha val="50000"/>
              </a:srgbClr>
            </a:outerShdw>
          </a:effectLst>
        </p:spPr>
      </p:sp>
      <p:sp>
        <p:nvSpPr>
          <p:cNvPr id="12295" name="Rectangle 7"/>
          <p:cNvSpPr>
            <a:spLocks noGrp="1"/>
          </p:cNvSpPr>
          <p:nvPr>
            <p:ph type="title"/>
          </p:nvPr>
        </p:nvSpPr>
        <p:spPr>
          <a:xfrm>
            <a:off x="323850" y="660400"/>
            <a:ext cx="3778250" cy="536575"/>
          </a:xfrm>
          <a:ln/>
        </p:spPr>
        <p:txBody>
          <a:bodyPr vert="horz" wrap="square" lIns="92075" tIns="46038" rIns="92075" bIns="46038" anchor="t" anchorCtr="0"/>
          <a:p>
            <a:r>
              <a:rPr lang="en-US" altLang="en-US" sz="2800" dirty="0">
                <a:solidFill>
                  <a:srgbClr val="800000"/>
                </a:solidFill>
              </a:rPr>
              <a:t>Single-Row Functions</a:t>
            </a:r>
            <a:endParaRPr lang="en-US" altLang="en-US" sz="2800" dirty="0">
              <a:solidFill>
                <a:srgbClr val="800000"/>
              </a:solidFill>
            </a:endParaRPr>
          </a:p>
        </p:txBody>
      </p:sp>
      <p:sp>
        <p:nvSpPr>
          <p:cNvPr id="122888" name="Rectangle 8"/>
          <p:cNvSpPr>
            <a:spLocks noChangeArrowheads="1"/>
          </p:cNvSpPr>
          <p:nvPr/>
        </p:nvSpPr>
        <p:spPr bwMode="blackWhite">
          <a:xfrm>
            <a:off x="2012950" y="4749800"/>
            <a:ext cx="1785938" cy="931863"/>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rPr>
              <a:t>Conversion</a:t>
            </a:r>
            <a:endPar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22889" name="Rectangle 9"/>
          <p:cNvSpPr>
            <a:spLocks noChangeArrowheads="1"/>
          </p:cNvSpPr>
          <p:nvPr/>
        </p:nvSpPr>
        <p:spPr bwMode="blackWhite">
          <a:xfrm>
            <a:off x="3740150" y="1468438"/>
            <a:ext cx="1739900" cy="911225"/>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rPr>
              <a:t>Character</a:t>
            </a:r>
            <a:endPar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22890" name="Rectangle 10"/>
          <p:cNvSpPr>
            <a:spLocks noChangeArrowheads="1"/>
          </p:cNvSpPr>
          <p:nvPr/>
        </p:nvSpPr>
        <p:spPr bwMode="blackWhite">
          <a:xfrm>
            <a:off x="6216650" y="2655888"/>
            <a:ext cx="1739900" cy="91122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ln>
          <a:effectLst/>
        </p:spPr>
        <p:txBody>
          <a:bodyPr wrap="none" lIns="122238" tIns="61913" rIns="122238" bIns="61913" anchor="ctr"/>
          <a:lstStyle/>
          <a:p>
            <a:pPr marL="0" marR="0" lvl="0" indent="0" algn="ctr" defTabSz="1621155"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rPr>
              <a:t>Number</a:t>
            </a:r>
            <a:endPar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22891" name="Rectangle 11"/>
          <p:cNvSpPr>
            <a:spLocks noChangeArrowheads="1"/>
          </p:cNvSpPr>
          <p:nvPr/>
        </p:nvSpPr>
        <p:spPr bwMode="blackWhite">
          <a:xfrm>
            <a:off x="5360988" y="4770438"/>
            <a:ext cx="1739900" cy="9112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rPr>
              <a:t>Date</a:t>
            </a:r>
            <a:endPar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22892" name="Rectangle 12"/>
          <p:cNvSpPr>
            <a:spLocks noChangeArrowheads="1"/>
          </p:cNvSpPr>
          <p:nvPr/>
        </p:nvSpPr>
        <p:spPr bwMode="blackWhite">
          <a:xfrm>
            <a:off x="1227138" y="2655888"/>
            <a:ext cx="1739900" cy="911225"/>
          </a:xfrm>
          <a:prstGeom prst="rect">
            <a:avLst/>
          </a:prstGeom>
          <a:gradFill rotWithShape="0">
            <a:gsLst>
              <a:gs pos="0">
                <a:srgbClr val="FF6699"/>
              </a:gs>
              <a:gs pos="100000">
                <a:srgbClr val="FF6699">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rPr>
              <a:t>General</a:t>
            </a:r>
            <a:endPar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22893" name="Rectangle 13"/>
          <p:cNvSpPr>
            <a:spLocks noChangeArrowheads="1"/>
          </p:cNvSpPr>
          <p:nvPr/>
        </p:nvSpPr>
        <p:spPr bwMode="blackWhite">
          <a:xfrm>
            <a:off x="3533775" y="3108325"/>
            <a:ext cx="2152650" cy="93186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rPr>
              <a:t>Single-row </a:t>
            </a:r>
            <a:endPar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rPr>
              <a:t>functions</a:t>
            </a:r>
            <a:endParaRPr kumimoji="0" lang="en-US" sz="2400" b="1" i="0" u="none" strike="noStrike" kern="1200" cap="none" spc="0" normalizeH="0" baseline="0" noProof="0">
              <a:ln>
                <a:noFill/>
              </a:ln>
              <a:solidFill>
                <a:srgbClr val="FFFFCC"/>
              </a:solidFill>
              <a:effectLst>
                <a:outerShdw blurRad="38100" dist="38100" dir="2700000" algn="tl">
                  <a:srgbClr val="000000"/>
                </a:outerShdw>
              </a:effectLst>
              <a:uLnTx/>
              <a:uFillTx/>
              <a:latin typeface="Arial" panose="020B0604020202020204" pitchFamily="34" charset="0"/>
              <a:ea typeface="+mn-ea"/>
              <a:cs typeface="+mn-cs"/>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323850" y="660400"/>
            <a:ext cx="3417888" cy="536575"/>
          </a:xfrm>
          <a:ln/>
        </p:spPr>
        <p:txBody>
          <a:bodyPr vert="horz" wrap="square" lIns="92075" tIns="46038" rIns="92075" bIns="46038" anchor="t" anchorCtr="0"/>
          <a:p>
            <a:r>
              <a:rPr lang="en-US" altLang="en-US" sz="2800" dirty="0">
                <a:solidFill>
                  <a:srgbClr val="800000"/>
                </a:solidFill>
              </a:rPr>
              <a:t>Character Functions</a:t>
            </a:r>
            <a:endParaRPr lang="en-US" altLang="en-US" sz="2800" dirty="0">
              <a:solidFill>
                <a:srgbClr val="800000"/>
              </a:solidFill>
            </a:endParaRPr>
          </a:p>
        </p:txBody>
      </p:sp>
      <p:sp>
        <p:nvSpPr>
          <p:cNvPr id="124931" name="Rectangle 3"/>
          <p:cNvSpPr>
            <a:spLocks noChangeArrowheads="1"/>
          </p:cNvSpPr>
          <p:nvPr/>
        </p:nvSpPr>
        <p:spPr bwMode="blackWhite">
          <a:xfrm>
            <a:off x="3416300" y="1290638"/>
            <a:ext cx="2311400" cy="931863"/>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99CCFF"/>
                </a:solidFill>
                <a:effectLst>
                  <a:outerShdw blurRad="38100" dist="38100" dir="2700000" algn="tl">
                    <a:srgbClr val="000000"/>
                  </a:outerShdw>
                </a:effectLst>
                <a:uLnTx/>
                <a:uFillTx/>
                <a:latin typeface="Arial" panose="020B0604020202020204" pitchFamily="34" charset="0"/>
                <a:ea typeface="+mn-ea"/>
                <a:cs typeface="+mn-cs"/>
              </a:rPr>
              <a:t>Character</a:t>
            </a:r>
            <a:endParaRPr kumimoji="0" lang="en-US" sz="2400" b="1" i="0" u="none" strike="noStrike" kern="1200" cap="none" spc="0" normalizeH="0" baseline="0" noProof="0">
              <a:ln>
                <a:noFill/>
              </a:ln>
              <a:solidFill>
                <a:srgbClr val="99CCFF"/>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99CCFF"/>
                </a:solidFill>
                <a:effectLst>
                  <a:outerShdw blurRad="38100" dist="38100" dir="2700000" algn="tl">
                    <a:srgbClr val="000000"/>
                  </a:outerShdw>
                </a:effectLst>
                <a:uLnTx/>
                <a:uFillTx/>
                <a:latin typeface="Arial" panose="020B0604020202020204" pitchFamily="34" charset="0"/>
                <a:ea typeface="+mn-ea"/>
                <a:cs typeface="+mn-cs"/>
              </a:rPr>
              <a:t>functions</a:t>
            </a:r>
            <a:endParaRPr kumimoji="0" lang="en-US" sz="2400" b="1" i="0" u="none" strike="noStrike" kern="1200" cap="none" spc="0" normalizeH="0" baseline="0" noProof="0">
              <a:ln>
                <a:noFill/>
              </a:ln>
              <a:solidFill>
                <a:srgbClr val="99CCFF"/>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24932" name="Rectangle 4"/>
          <p:cNvSpPr>
            <a:spLocks noChangeArrowheads="1"/>
          </p:cNvSpPr>
          <p:nvPr/>
        </p:nvSpPr>
        <p:spPr bwMode="auto">
          <a:xfrm>
            <a:off x="1565275" y="3860800"/>
            <a:ext cx="1403350" cy="1335088"/>
          </a:xfrm>
          <a:prstGeom prst="rect">
            <a:avLst/>
          </a:prstGeom>
          <a:noFill/>
          <a:ln w="9525">
            <a:noFill/>
            <a:miter lim="800000"/>
          </a:ln>
          <a:effectLst/>
        </p:spPr>
        <p:txBody>
          <a:bodyPr wrap="none" lIns="92075" tIns="46038" rIns="92075" bIns="46038">
            <a:spAutoFit/>
          </a:bodyPr>
          <a:lstStyle/>
          <a:p>
            <a:pPr marL="0" marR="0" lvl="0" indent="0" algn="l" defTabSz="822325" rtl="0" eaLnBrk="0" fontAlgn="base" latinLnBrk="0" hangingPunct="0">
              <a:lnSpc>
                <a:spcPct val="90000"/>
              </a:lnSpc>
              <a:spcBef>
                <a:spcPct val="3500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LOWER</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a:p>
            <a:pPr marL="0" marR="0" lvl="0" indent="0" algn="l" defTabSz="822325" rtl="0" eaLnBrk="0" fontAlgn="base" latinLnBrk="0" hangingPunct="0">
              <a:lnSpc>
                <a:spcPct val="90000"/>
              </a:lnSpc>
              <a:spcBef>
                <a:spcPct val="3500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UPPER</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a:p>
            <a:pPr marL="0" marR="0" lvl="0" indent="0" algn="l" defTabSz="822325" rtl="0" eaLnBrk="0" fontAlgn="base" latinLnBrk="0" hangingPunct="0">
              <a:lnSpc>
                <a:spcPct val="90000"/>
              </a:lnSpc>
              <a:spcBef>
                <a:spcPct val="3500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INITCAP</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124933" name="Rectangle 5"/>
          <p:cNvSpPr>
            <a:spLocks noChangeArrowheads="1"/>
          </p:cNvSpPr>
          <p:nvPr/>
        </p:nvSpPr>
        <p:spPr bwMode="auto">
          <a:xfrm>
            <a:off x="4811713" y="3860800"/>
            <a:ext cx="1481138" cy="2733675"/>
          </a:xfrm>
          <a:prstGeom prst="rect">
            <a:avLst/>
          </a:prstGeom>
          <a:noFill/>
          <a:ln w="9525">
            <a:noFill/>
            <a:miter lim="800000"/>
          </a:ln>
          <a:effectLst/>
        </p:spPr>
        <p:txBody>
          <a:bodyPr wrap="none" lIns="92075" tIns="46038" rIns="92075" bIns="46038">
            <a:spAutoFit/>
          </a:bodyPr>
          <a:lstStyle/>
          <a:p>
            <a:pPr marL="0" marR="0" lvl="0" indent="0" algn="l" defTabSz="822325" rtl="0" eaLnBrk="0" fontAlgn="base" latinLnBrk="0" hangingPunct="0">
              <a:lnSpc>
                <a:spcPct val="90000"/>
              </a:lnSpc>
              <a:spcBef>
                <a:spcPct val="3500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CONCAT</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a:p>
            <a:pPr marL="0" marR="0" lvl="0" indent="0" algn="l" defTabSz="822325" rtl="0" eaLnBrk="0" fontAlgn="base" latinLnBrk="0" hangingPunct="0">
              <a:lnSpc>
                <a:spcPct val="90000"/>
              </a:lnSpc>
              <a:spcBef>
                <a:spcPct val="3500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SUBSTR</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a:p>
            <a:pPr marL="0" marR="0" lvl="0" indent="0" algn="l" defTabSz="822325" rtl="0" eaLnBrk="0" fontAlgn="base" latinLnBrk="0" hangingPunct="0">
              <a:lnSpc>
                <a:spcPct val="90000"/>
              </a:lnSpc>
              <a:spcBef>
                <a:spcPct val="3500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LENGTH</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a:p>
            <a:pPr marL="0" marR="0" lvl="0" indent="0" algn="l" defTabSz="822325" rtl="0" eaLnBrk="0" fontAlgn="base" latinLnBrk="0" hangingPunct="0">
              <a:lnSpc>
                <a:spcPct val="90000"/>
              </a:lnSpc>
              <a:spcBef>
                <a:spcPct val="3500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INSTR</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a:p>
            <a:pPr marL="0" marR="0" lvl="0" indent="0" algn="l" defTabSz="822325" rtl="0" eaLnBrk="0" fontAlgn="base" latinLnBrk="0" hangingPunct="0">
              <a:lnSpc>
                <a:spcPct val="90000"/>
              </a:lnSpc>
              <a:spcBef>
                <a:spcPct val="3500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LPAD</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a:p>
            <a:pPr marL="0" marR="0" lvl="0" indent="0" algn="l" defTabSz="822325" rtl="0" eaLnBrk="0" fontAlgn="base" latinLnBrk="0" hangingPunct="0">
              <a:lnSpc>
                <a:spcPct val="90000"/>
              </a:lnSpc>
              <a:spcBef>
                <a:spcPct val="3500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RPAD</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14342" name="Line 6"/>
          <p:cNvSpPr/>
          <p:nvPr/>
        </p:nvSpPr>
        <p:spPr>
          <a:xfrm flipV="1">
            <a:off x="4572000" y="2233613"/>
            <a:ext cx="0" cy="320675"/>
          </a:xfrm>
          <a:prstGeom prst="line">
            <a:avLst/>
          </a:prstGeom>
          <a:ln w="50800" cap="flat" cmpd="sng">
            <a:solidFill>
              <a:srgbClr val="FFCC00"/>
            </a:solidFill>
            <a:prstDash val="solid"/>
            <a:headEnd type="none" w="sm" len="sm"/>
            <a:tailEnd type="none" w="sm" len="sm"/>
          </a:ln>
          <a:effectLst>
            <a:outerShdw dist="53882" dir="2699999" algn="ctr" rotWithShape="0">
              <a:srgbClr val="000000">
                <a:alpha val="50000"/>
              </a:srgbClr>
            </a:outerShdw>
          </a:effectLst>
        </p:spPr>
      </p:sp>
      <p:sp>
        <p:nvSpPr>
          <p:cNvPr id="14343" name="Freeform 7"/>
          <p:cNvSpPr/>
          <p:nvPr/>
        </p:nvSpPr>
        <p:spPr>
          <a:xfrm>
            <a:off x="2613025" y="2573338"/>
            <a:ext cx="3848100" cy="534987"/>
          </a:xfrm>
          <a:custGeom>
            <a:avLst/>
            <a:gdLst/>
            <a:ahLst/>
            <a:cxnLst>
              <a:cxn ang="0">
                <a:pos x="0" y="2147483646"/>
              </a:cxn>
              <a:cxn ang="0">
                <a:pos x="0" y="0"/>
              </a:cxn>
              <a:cxn ang="0">
                <a:pos x="2147483646" y="0"/>
              </a:cxn>
              <a:cxn ang="0">
                <a:pos x="2147483646" y="2147483646"/>
              </a:cxn>
              <a:cxn ang="0">
                <a:pos x="2147483646" y="2147483646"/>
              </a:cxn>
            </a:cxnLst>
            <a:pathLst>
              <a:path w="2424" h="337">
                <a:moveTo>
                  <a:pt x="0" y="316"/>
                </a:moveTo>
                <a:lnTo>
                  <a:pt x="0" y="0"/>
                </a:lnTo>
                <a:lnTo>
                  <a:pt x="2423" y="0"/>
                </a:lnTo>
                <a:lnTo>
                  <a:pt x="2423" y="148"/>
                </a:lnTo>
                <a:lnTo>
                  <a:pt x="2423" y="336"/>
                </a:lnTo>
              </a:path>
            </a:pathLst>
          </a:custGeom>
          <a:noFill/>
          <a:ln w="50800" cap="rnd" cmpd="sng">
            <a:solidFill>
              <a:srgbClr val="FFCC00">
                <a:alpha val="100000"/>
              </a:srgbClr>
            </a:solidFill>
            <a:prstDash val="solid"/>
            <a:round/>
            <a:headEnd type="none" w="sm" len="sm"/>
            <a:tailEnd type="none" w="sm" len="sm"/>
          </a:ln>
          <a:effectLst>
            <a:outerShdw dist="53882" dir="2699999" algn="ctr" rotWithShape="0">
              <a:srgbClr val="000000">
                <a:alpha val="50000"/>
              </a:srgbClr>
            </a:outerShdw>
          </a:effectLst>
        </p:spPr>
        <p:txBody>
          <a:bodyPr/>
          <a:p>
            <a:endParaRPr lang="en-US"/>
          </a:p>
        </p:txBody>
      </p:sp>
      <p:sp>
        <p:nvSpPr>
          <p:cNvPr id="124936" name="Rectangle 8"/>
          <p:cNvSpPr>
            <a:spLocks noChangeArrowheads="1"/>
          </p:cNvSpPr>
          <p:nvPr/>
        </p:nvSpPr>
        <p:spPr bwMode="blackWhite">
          <a:xfrm>
            <a:off x="704850" y="2854325"/>
            <a:ext cx="3754438" cy="920750"/>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mn-ea"/>
                <a:cs typeface="+mn-cs"/>
              </a:rPr>
              <a:t>Case conversion </a:t>
            </a:r>
            <a:endParaRPr kumimoji="0" 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mn-ea"/>
                <a:cs typeface="+mn-cs"/>
              </a:rPr>
              <a:t>functions</a:t>
            </a:r>
            <a:endParaRPr kumimoji="0" 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24937" name="Rectangle 9"/>
          <p:cNvSpPr>
            <a:spLocks noChangeArrowheads="1"/>
          </p:cNvSpPr>
          <p:nvPr/>
        </p:nvSpPr>
        <p:spPr bwMode="blackWhite">
          <a:xfrm>
            <a:off x="4654550" y="2840038"/>
            <a:ext cx="3719513" cy="950913"/>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mn-ea"/>
                <a:cs typeface="+mn-cs"/>
              </a:rPr>
              <a:t>Character manipulation</a:t>
            </a:r>
            <a:endParaRPr kumimoji="0" 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mn-ea"/>
                <a:cs typeface="+mn-cs"/>
              </a:rPr>
              <a:t>functions</a:t>
            </a:r>
            <a:endParaRPr kumimoji="0" lang="en-US" sz="2400" b="1" i="0" u="none" strike="noStrike" kern="1200" cap="none" spc="0" normalizeH="0" baseline="0" noProof="0">
              <a:ln>
                <a:noFill/>
              </a:ln>
              <a:solidFill>
                <a:schemeClr val="accent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124938" name="Rectangle 10"/>
          <p:cNvSpPr>
            <a:spLocks noChangeArrowheads="1"/>
          </p:cNvSpPr>
          <p:nvPr/>
        </p:nvSpPr>
        <p:spPr bwMode="auto">
          <a:xfrm>
            <a:off x="6538913" y="3860800"/>
            <a:ext cx="1641475" cy="1335088"/>
          </a:xfrm>
          <a:prstGeom prst="rect">
            <a:avLst/>
          </a:prstGeom>
          <a:noFill/>
          <a:ln w="9525">
            <a:noFill/>
            <a:miter lim="800000"/>
          </a:ln>
          <a:effectLst/>
        </p:spPr>
        <p:txBody>
          <a:bodyPr wrap="none" lIns="92075" tIns="46038" rIns="92075" bIns="46038">
            <a:spAutoFit/>
          </a:bodyPr>
          <a:lstStyle/>
          <a:p>
            <a:pPr marL="0" marR="0" lvl="0" indent="0" algn="l" defTabSz="822325" rtl="0" eaLnBrk="0" fontAlgn="base" latinLnBrk="0" hangingPunct="0">
              <a:lnSpc>
                <a:spcPct val="90000"/>
              </a:lnSpc>
              <a:spcBef>
                <a:spcPct val="3500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LTRIM</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a:p>
            <a:pPr marL="0" marR="0" lvl="0" indent="0" algn="l" defTabSz="822325" rtl="0" eaLnBrk="0" fontAlgn="base" latinLnBrk="0" hangingPunct="0">
              <a:lnSpc>
                <a:spcPct val="90000"/>
              </a:lnSpc>
              <a:spcBef>
                <a:spcPct val="3500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RTRIM</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a:p>
            <a:pPr marL="0" marR="0" lvl="0" indent="0" algn="l" defTabSz="822325" rtl="0" eaLnBrk="0" fontAlgn="base" latinLnBrk="0" hangingPunct="0">
              <a:lnSpc>
                <a:spcPct val="90000"/>
              </a:lnSpc>
              <a:spcBef>
                <a:spcPct val="35000"/>
              </a:spcBef>
              <a:spcAft>
                <a:spcPct val="0"/>
              </a:spcAft>
              <a:buClrTx/>
              <a:buSzTx/>
              <a:buFontTx/>
              <a:buNone/>
              <a:defRPr/>
            </a:pPr>
            <a:r>
              <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REPLACE</a:t>
            </a: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 calcmode="lin" valueType="num">
                                      <p:cBhvr additive="base">
                                        <p:cTn id="7" dur="500" fill="hold"/>
                                        <p:tgtEl>
                                          <p:spTgt spid="124932"/>
                                        </p:tgtEl>
                                        <p:attrNameLst>
                                          <p:attrName>ppt_x</p:attrName>
                                        </p:attrNameLst>
                                      </p:cBhvr>
                                      <p:tavLst>
                                        <p:tav tm="0">
                                          <p:val>
                                            <p:strVal val="#ppt_x"/>
                                          </p:val>
                                        </p:tav>
                                        <p:tav tm="100000">
                                          <p:val>
                                            <p:strVal val="#ppt_x"/>
                                          </p:val>
                                        </p:tav>
                                      </p:tavLst>
                                    </p:anim>
                                    <p:anim calcmode="lin" valueType="num">
                                      <p:cBhvr additive="base">
                                        <p:cTn id="8"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3"/>
                                        </p:tgtEl>
                                        <p:attrNameLst>
                                          <p:attrName>style.visibility</p:attrName>
                                        </p:attrNameLst>
                                      </p:cBhvr>
                                      <p:to>
                                        <p:strVal val="visible"/>
                                      </p:to>
                                    </p:set>
                                    <p:anim calcmode="lin" valueType="num">
                                      <p:cBhvr additive="base">
                                        <p:cTn id="13" dur="500" fill="hold"/>
                                        <p:tgtEl>
                                          <p:spTgt spid="124933"/>
                                        </p:tgtEl>
                                        <p:attrNameLst>
                                          <p:attrName>ppt_x</p:attrName>
                                        </p:attrNameLst>
                                      </p:cBhvr>
                                      <p:tavLst>
                                        <p:tav tm="0">
                                          <p:val>
                                            <p:strVal val="#ppt_x"/>
                                          </p:val>
                                        </p:tav>
                                        <p:tav tm="100000">
                                          <p:val>
                                            <p:strVal val="#ppt_x"/>
                                          </p:val>
                                        </p:tav>
                                      </p:tavLst>
                                    </p:anim>
                                    <p:anim calcmode="lin" valueType="num">
                                      <p:cBhvr additive="base">
                                        <p:cTn id="14" dur="500" fill="hold"/>
                                        <p:tgtEl>
                                          <p:spTgt spid="1249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8"/>
                                        </p:tgtEl>
                                        <p:attrNameLst>
                                          <p:attrName>style.visibility</p:attrName>
                                        </p:attrNameLst>
                                      </p:cBhvr>
                                      <p:to>
                                        <p:strVal val="visible"/>
                                      </p:to>
                                    </p:set>
                                    <p:anim calcmode="lin" valueType="num">
                                      <p:cBhvr additive="base">
                                        <p:cTn id="19" dur="500" fill="hold"/>
                                        <p:tgtEl>
                                          <p:spTgt spid="124938"/>
                                        </p:tgtEl>
                                        <p:attrNameLst>
                                          <p:attrName>ppt_x</p:attrName>
                                        </p:attrNameLst>
                                      </p:cBhvr>
                                      <p:tavLst>
                                        <p:tav tm="0">
                                          <p:val>
                                            <p:strVal val="#ppt_x"/>
                                          </p:val>
                                        </p:tav>
                                        <p:tav tm="100000">
                                          <p:val>
                                            <p:strVal val="#ppt_x"/>
                                          </p:val>
                                        </p:tav>
                                      </p:tavLst>
                                    </p:anim>
                                    <p:anim calcmode="lin" valueType="num">
                                      <p:cBhvr additive="base">
                                        <p:cTn id="20" dur="500" fill="hold"/>
                                        <p:tgtEl>
                                          <p:spTgt spid="1249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p:bldP spid="124933" grpId="0"/>
      <p:bldP spid="1249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p:nvPr/>
        </p:nvSpPr>
        <p:spPr>
          <a:xfrm>
            <a:off x="960438" y="2430463"/>
            <a:ext cx="3711575" cy="465137"/>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5000"/>
              </a:lnSpc>
              <a:spcBef>
                <a:spcPct val="35000"/>
              </a:spcBef>
              <a:buNone/>
            </a:pPr>
            <a:r>
              <a:rPr lang="en-US" altLang="en-US" sz="2400" b="1" dirty="0">
                <a:solidFill>
                  <a:srgbClr val="000000"/>
                </a:solidFill>
              </a:rPr>
              <a:t>Function</a:t>
            </a:r>
            <a:endParaRPr lang="en-US" altLang="en-US" sz="2400" b="1" dirty="0">
              <a:solidFill>
                <a:srgbClr val="000000"/>
              </a:solidFill>
            </a:endParaRPr>
          </a:p>
        </p:txBody>
      </p:sp>
      <p:sp>
        <p:nvSpPr>
          <p:cNvPr id="16387" name="Rectangle 3"/>
          <p:cNvSpPr/>
          <p:nvPr/>
        </p:nvSpPr>
        <p:spPr>
          <a:xfrm>
            <a:off x="4697413" y="2430463"/>
            <a:ext cx="3540125" cy="465137"/>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5000"/>
              </a:lnSpc>
              <a:spcBef>
                <a:spcPct val="35000"/>
              </a:spcBef>
              <a:buNone/>
            </a:pPr>
            <a:r>
              <a:rPr lang="en-US" altLang="en-US" sz="2400" b="1" dirty="0">
                <a:solidFill>
                  <a:srgbClr val="000000"/>
                </a:solidFill>
              </a:rPr>
              <a:t>Result</a:t>
            </a:r>
            <a:endParaRPr lang="en-US" altLang="en-US" sz="2400" b="1" dirty="0">
              <a:solidFill>
                <a:srgbClr val="000000"/>
              </a:solidFill>
            </a:endParaRPr>
          </a:p>
        </p:txBody>
      </p:sp>
      <p:sp>
        <p:nvSpPr>
          <p:cNvPr id="16388" name="Arc 4"/>
          <p:cNvSpPr/>
          <p:nvPr/>
        </p:nvSpPr>
        <p:spPr>
          <a:xfrm>
            <a:off x="5459413" y="2408238"/>
            <a:ext cx="211137" cy="225425"/>
          </a:xfrm>
          <a:custGeom>
            <a:avLst/>
            <a:gdLst>
              <a:gd name="txL" fmla="*/ 0 w 21600"/>
              <a:gd name="txT" fmla="*/ 0 h 21600"/>
              <a:gd name="txR" fmla="*/ 21600 w 21600"/>
              <a:gd name="txB" fmla="*/ 21600 h 21600"/>
            </a:gdLst>
            <a:ahLst/>
            <a:cxnLst>
              <a:cxn ang="0">
                <a:pos x="2147483646" y="2147483646"/>
              </a:cxn>
              <a:cxn ang="0">
                <a:pos x="0" y="0"/>
              </a:cxn>
              <a:cxn ang="0">
                <a:pos x="2147483646" y="0"/>
              </a:cxn>
            </a:cxnLst>
            <a:rect l="txL" t="txT" r="txR" b="tx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9525">
            <a:noFill/>
          </a:ln>
        </p:spPr>
        <p:txBody>
          <a:bodyPr/>
          <a:p>
            <a:endParaRPr lang="en-US"/>
          </a:p>
        </p:txBody>
      </p:sp>
      <p:sp>
        <p:nvSpPr>
          <p:cNvPr id="16389" name="Rectangle 5"/>
          <p:cNvSpPr>
            <a:spLocks noGrp="1"/>
          </p:cNvSpPr>
          <p:nvPr>
            <p:ph type="title"/>
          </p:nvPr>
        </p:nvSpPr>
        <p:spPr>
          <a:xfrm>
            <a:off x="290513" y="660400"/>
            <a:ext cx="4786312" cy="536575"/>
          </a:xfrm>
          <a:ln/>
        </p:spPr>
        <p:txBody>
          <a:bodyPr vert="horz" wrap="square" lIns="92075" tIns="46038" rIns="92075" bIns="46038" anchor="t" anchorCtr="0"/>
          <a:p>
            <a:r>
              <a:rPr lang="en-US" altLang="en-US" sz="2800" dirty="0">
                <a:solidFill>
                  <a:srgbClr val="800000"/>
                </a:solidFill>
              </a:rPr>
              <a:t>Case Conversion Functions</a:t>
            </a:r>
            <a:endParaRPr lang="en-US" altLang="en-US" sz="2800" dirty="0">
              <a:solidFill>
                <a:srgbClr val="800000"/>
              </a:solidFill>
            </a:endParaRPr>
          </a:p>
        </p:txBody>
      </p:sp>
      <p:sp>
        <p:nvSpPr>
          <p:cNvPr id="16390" name="Rectangle 6"/>
          <p:cNvSpPr>
            <a:spLocks noGrp="1"/>
          </p:cNvSpPr>
          <p:nvPr>
            <p:ph idx="1"/>
          </p:nvPr>
        </p:nvSpPr>
        <p:spPr>
          <a:xfrm>
            <a:off x="433388" y="1524000"/>
            <a:ext cx="8277225" cy="519113"/>
          </a:xfrm>
          <a:ln/>
        </p:spPr>
        <p:txBody>
          <a:bodyPr vert="horz" wrap="square" lIns="92075" tIns="46038" rIns="92075" bIns="46038" anchor="t" anchorCtr="0">
            <a:spAutoFit/>
          </a:bodyPr>
          <a:p>
            <a:r>
              <a:rPr lang="en-US" altLang="en-US" dirty="0"/>
              <a:t>Convert case for character strings</a:t>
            </a:r>
            <a:endParaRPr lang="en-US" altLang="en-US" dirty="0"/>
          </a:p>
        </p:txBody>
      </p:sp>
      <p:sp>
        <p:nvSpPr>
          <p:cNvPr id="16391" name="Rectangle 7"/>
          <p:cNvSpPr/>
          <p:nvPr/>
        </p:nvSpPr>
        <p:spPr>
          <a:xfrm>
            <a:off x="965200" y="2927350"/>
            <a:ext cx="3784600" cy="1884363"/>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5000"/>
              </a:lnSpc>
              <a:spcBef>
                <a:spcPct val="35000"/>
              </a:spcBef>
              <a:buNone/>
            </a:pPr>
            <a:r>
              <a:rPr lang="en-US" altLang="en-US" sz="2400" b="1" dirty="0">
                <a:solidFill>
                  <a:srgbClr val="000000"/>
                </a:solidFill>
              </a:rPr>
              <a:t>LOWER(</a:t>
            </a:r>
            <a:r>
              <a:rPr lang="en-US" altLang="en-US" sz="2400" b="1" dirty="0">
                <a:solidFill>
                  <a:schemeClr val="bg2"/>
                </a:solidFill>
                <a:latin typeface="Courier New" panose="02070309020205020404" pitchFamily="49" charset="0"/>
              </a:rPr>
              <a:t>'</a:t>
            </a:r>
            <a:r>
              <a:rPr lang="en-US" altLang="en-US" sz="2400" b="1" dirty="0">
                <a:solidFill>
                  <a:srgbClr val="000000"/>
                </a:solidFill>
              </a:rPr>
              <a:t>SQL Course</a:t>
            </a:r>
            <a:r>
              <a:rPr lang="en-US" altLang="en-US" sz="2400" b="1" dirty="0">
                <a:solidFill>
                  <a:schemeClr val="bg2"/>
                </a:solidFill>
                <a:latin typeface="Courier New" panose="02070309020205020404" pitchFamily="49" charset="0"/>
              </a:rPr>
              <a:t>'</a:t>
            </a:r>
            <a:r>
              <a:rPr lang="en-US" altLang="en-US" sz="2400" b="1" dirty="0">
                <a:solidFill>
                  <a:srgbClr val="000000"/>
                </a:solidFill>
              </a:rPr>
              <a:t>)</a:t>
            </a:r>
            <a:endParaRPr lang="en-US" altLang="en-US" sz="2400" b="1" dirty="0">
              <a:solidFill>
                <a:srgbClr val="000000"/>
              </a:solidFill>
            </a:endParaRPr>
          </a:p>
          <a:p>
            <a:pPr marL="0" lvl="0" indent="0">
              <a:lnSpc>
                <a:spcPct val="95000"/>
              </a:lnSpc>
              <a:spcBef>
                <a:spcPct val="35000"/>
              </a:spcBef>
              <a:buNone/>
            </a:pPr>
            <a:r>
              <a:rPr lang="en-US" altLang="en-US" sz="2400" b="1" dirty="0">
                <a:solidFill>
                  <a:srgbClr val="000000"/>
                </a:solidFill>
              </a:rPr>
              <a:t>UPPER(</a:t>
            </a:r>
            <a:r>
              <a:rPr lang="en-US" altLang="en-US" sz="2400" b="1" dirty="0">
                <a:solidFill>
                  <a:schemeClr val="bg2"/>
                </a:solidFill>
                <a:latin typeface="Courier New" panose="02070309020205020404" pitchFamily="49" charset="0"/>
              </a:rPr>
              <a:t>'</a:t>
            </a:r>
            <a:r>
              <a:rPr lang="en-US" altLang="en-US" sz="2400" b="1" dirty="0">
                <a:solidFill>
                  <a:srgbClr val="000000"/>
                </a:solidFill>
              </a:rPr>
              <a:t>SQL Course</a:t>
            </a:r>
            <a:r>
              <a:rPr lang="en-US" altLang="en-US" sz="2400" b="1" dirty="0">
                <a:solidFill>
                  <a:schemeClr val="bg2"/>
                </a:solidFill>
                <a:latin typeface="Courier New" panose="02070309020205020404" pitchFamily="49" charset="0"/>
              </a:rPr>
              <a:t>'</a:t>
            </a:r>
            <a:r>
              <a:rPr lang="en-US" altLang="en-US" sz="2400" b="1" dirty="0">
                <a:solidFill>
                  <a:srgbClr val="000000"/>
                </a:solidFill>
              </a:rPr>
              <a:t>)</a:t>
            </a:r>
            <a:endParaRPr lang="en-US" altLang="en-US" sz="2400" b="1" dirty="0">
              <a:solidFill>
                <a:srgbClr val="000000"/>
              </a:solidFill>
            </a:endParaRPr>
          </a:p>
          <a:p>
            <a:pPr marL="0" lvl="0" indent="0">
              <a:lnSpc>
                <a:spcPct val="95000"/>
              </a:lnSpc>
              <a:spcBef>
                <a:spcPct val="35000"/>
              </a:spcBef>
              <a:buNone/>
            </a:pPr>
            <a:r>
              <a:rPr lang="en-US" altLang="en-US" sz="2400" b="1" dirty="0">
                <a:solidFill>
                  <a:srgbClr val="000000"/>
                </a:solidFill>
              </a:rPr>
              <a:t>INITCAP(</a:t>
            </a:r>
            <a:r>
              <a:rPr lang="en-US" altLang="en-US" sz="2400" b="1" dirty="0">
                <a:solidFill>
                  <a:schemeClr val="bg2"/>
                </a:solidFill>
                <a:latin typeface="Courier New" panose="02070309020205020404" pitchFamily="49" charset="0"/>
              </a:rPr>
              <a:t>'</a:t>
            </a:r>
            <a:r>
              <a:rPr lang="en-US" altLang="en-US" sz="2400" b="1" dirty="0">
                <a:solidFill>
                  <a:srgbClr val="000000"/>
                </a:solidFill>
              </a:rPr>
              <a:t>SQL Course</a:t>
            </a:r>
            <a:r>
              <a:rPr lang="en-US" altLang="en-US" sz="2400" b="1" dirty="0">
                <a:solidFill>
                  <a:schemeClr val="bg2"/>
                </a:solidFill>
                <a:latin typeface="Courier New" panose="02070309020205020404" pitchFamily="49" charset="0"/>
              </a:rPr>
              <a:t>'</a:t>
            </a:r>
            <a:r>
              <a:rPr lang="en-US" altLang="en-US" sz="2400" b="1" dirty="0">
                <a:solidFill>
                  <a:srgbClr val="000000"/>
                </a:solidFill>
              </a:rPr>
              <a:t>)</a:t>
            </a:r>
            <a:endParaRPr lang="en-US" altLang="en-US" sz="2400" b="1" dirty="0">
              <a:solidFill>
                <a:srgbClr val="000000"/>
              </a:solidFill>
            </a:endParaRPr>
          </a:p>
          <a:p>
            <a:pPr marL="0" lvl="0" indent="0">
              <a:lnSpc>
                <a:spcPct val="95000"/>
              </a:lnSpc>
              <a:spcBef>
                <a:spcPct val="35000"/>
              </a:spcBef>
              <a:buNone/>
            </a:pPr>
            <a:r>
              <a:rPr lang="en-US" altLang="en-US" sz="2400" b="1" dirty="0">
                <a:solidFill>
                  <a:srgbClr val="000000"/>
                </a:solidFill>
              </a:rPr>
              <a:t>INITCAP(</a:t>
            </a:r>
            <a:r>
              <a:rPr lang="en-US" altLang="en-US" sz="2400" b="1" dirty="0">
                <a:solidFill>
                  <a:schemeClr val="bg2"/>
                </a:solidFill>
                <a:latin typeface="Courier New" panose="02070309020205020404" pitchFamily="49" charset="0"/>
              </a:rPr>
              <a:t>'</a:t>
            </a:r>
            <a:r>
              <a:rPr lang="en-US" altLang="en-US" sz="2400" b="1" dirty="0">
                <a:solidFill>
                  <a:srgbClr val="000000"/>
                </a:solidFill>
              </a:rPr>
              <a:t>SQL course</a:t>
            </a:r>
            <a:r>
              <a:rPr lang="en-US" altLang="en-US" sz="2400" b="1" dirty="0">
                <a:solidFill>
                  <a:schemeClr val="bg2"/>
                </a:solidFill>
                <a:latin typeface="Courier New" panose="02070309020205020404" pitchFamily="49" charset="0"/>
              </a:rPr>
              <a:t>'</a:t>
            </a:r>
            <a:r>
              <a:rPr lang="en-US" altLang="en-US" sz="2400" b="1" dirty="0">
                <a:solidFill>
                  <a:srgbClr val="000000"/>
                </a:solidFill>
              </a:rPr>
              <a:t>)</a:t>
            </a:r>
            <a:endParaRPr lang="en-US" altLang="en-US" sz="2400" b="1" dirty="0">
              <a:solidFill>
                <a:srgbClr val="000000"/>
              </a:solidFill>
            </a:endParaRPr>
          </a:p>
        </p:txBody>
      </p:sp>
      <p:sp>
        <p:nvSpPr>
          <p:cNvPr id="16392" name="Rectangle 8"/>
          <p:cNvSpPr/>
          <p:nvPr/>
        </p:nvSpPr>
        <p:spPr>
          <a:xfrm>
            <a:off x="4697413" y="2919413"/>
            <a:ext cx="3540125" cy="1884362"/>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5000"/>
              </a:lnSpc>
              <a:spcBef>
                <a:spcPct val="35000"/>
              </a:spcBef>
              <a:buNone/>
            </a:pPr>
            <a:r>
              <a:rPr lang="en-US" altLang="en-US" sz="2400" b="1" dirty="0">
                <a:solidFill>
                  <a:srgbClr val="000000"/>
                </a:solidFill>
              </a:rPr>
              <a:t>sql course</a:t>
            </a:r>
            <a:endParaRPr lang="en-US" altLang="en-US" sz="2400" b="1" dirty="0">
              <a:solidFill>
                <a:srgbClr val="000000"/>
              </a:solidFill>
            </a:endParaRPr>
          </a:p>
          <a:p>
            <a:pPr marL="0" lvl="0" indent="0">
              <a:lnSpc>
                <a:spcPct val="95000"/>
              </a:lnSpc>
              <a:spcBef>
                <a:spcPct val="35000"/>
              </a:spcBef>
              <a:buNone/>
            </a:pPr>
            <a:r>
              <a:rPr lang="en-US" altLang="en-US" sz="2400" b="1" dirty="0">
                <a:solidFill>
                  <a:srgbClr val="000000"/>
                </a:solidFill>
              </a:rPr>
              <a:t>SQL COURSE</a:t>
            </a:r>
            <a:endParaRPr lang="en-US" altLang="en-US" sz="2400" b="1" dirty="0">
              <a:solidFill>
                <a:srgbClr val="000000"/>
              </a:solidFill>
            </a:endParaRPr>
          </a:p>
          <a:p>
            <a:pPr marL="0" lvl="0" indent="0">
              <a:lnSpc>
                <a:spcPct val="95000"/>
              </a:lnSpc>
              <a:spcBef>
                <a:spcPct val="35000"/>
              </a:spcBef>
              <a:buNone/>
            </a:pPr>
            <a:r>
              <a:rPr lang="en-US" altLang="en-US" sz="2400" b="1" dirty="0">
                <a:solidFill>
                  <a:srgbClr val="000000"/>
                </a:solidFill>
              </a:rPr>
              <a:t>Sql Course</a:t>
            </a:r>
            <a:endParaRPr lang="en-US" altLang="en-US" sz="2400" b="1" dirty="0">
              <a:solidFill>
                <a:srgbClr val="000000"/>
              </a:solidFill>
            </a:endParaRPr>
          </a:p>
          <a:p>
            <a:pPr marL="0" lvl="0" indent="0">
              <a:lnSpc>
                <a:spcPct val="95000"/>
              </a:lnSpc>
              <a:spcBef>
                <a:spcPct val="35000"/>
              </a:spcBef>
              <a:buNone/>
            </a:pPr>
            <a:r>
              <a:rPr lang="en-US" altLang="en-US" sz="2400" b="1" dirty="0">
                <a:solidFill>
                  <a:srgbClr val="000000"/>
                </a:solidFill>
              </a:rPr>
              <a:t>Sql Course</a:t>
            </a:r>
            <a:endParaRPr lang="en-US" altLang="en-US" sz="2400" b="1" dirty="0">
              <a:solidFill>
                <a:srgbClr val="000000"/>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323850" y="692150"/>
            <a:ext cx="5616575" cy="468313"/>
          </a:xfrm>
          <a:ln/>
        </p:spPr>
        <p:txBody>
          <a:bodyPr vert="horz" wrap="square" lIns="92075" tIns="46038" rIns="92075" bIns="46038" anchor="t" anchorCtr="0"/>
          <a:p>
            <a:r>
              <a:rPr lang="en-US" altLang="en-US" sz="2800" dirty="0">
                <a:solidFill>
                  <a:srgbClr val="800000"/>
                </a:solidFill>
              </a:rPr>
              <a:t>Using Case Conversion Functions</a:t>
            </a:r>
            <a:endParaRPr lang="en-US" altLang="en-US" sz="2800" dirty="0">
              <a:solidFill>
                <a:srgbClr val="800000"/>
              </a:solidFill>
            </a:endParaRPr>
          </a:p>
        </p:txBody>
      </p:sp>
      <p:sp>
        <p:nvSpPr>
          <p:cNvPr id="18435" name="Rectangle 3"/>
          <p:cNvSpPr>
            <a:spLocks noGrp="1"/>
          </p:cNvSpPr>
          <p:nvPr>
            <p:ph idx="1"/>
          </p:nvPr>
        </p:nvSpPr>
        <p:spPr>
          <a:xfrm>
            <a:off x="968375" y="1250950"/>
            <a:ext cx="7385050" cy="822325"/>
          </a:xfrm>
          <a:ln/>
        </p:spPr>
        <p:txBody>
          <a:bodyPr vert="horz" wrap="square" lIns="92075" tIns="46038" rIns="92075" bIns="46038" anchor="t" anchorCtr="0">
            <a:spAutoFit/>
          </a:bodyPr>
          <a:p>
            <a:r>
              <a:rPr lang="en-US" altLang="en-US" sz="2400" dirty="0"/>
              <a:t>Display the employee number, name, and department number for employee Blake.</a:t>
            </a:r>
            <a:endParaRPr lang="en-US" altLang="en-US" sz="2400" dirty="0"/>
          </a:p>
        </p:txBody>
      </p:sp>
      <p:sp>
        <p:nvSpPr>
          <p:cNvPr id="129028" name="Rectangle 4"/>
          <p:cNvSpPr>
            <a:spLocks noChangeArrowheads="1"/>
          </p:cNvSpPr>
          <p:nvPr/>
        </p:nvSpPr>
        <p:spPr bwMode="blackWhite">
          <a:xfrm>
            <a:off x="917575" y="2336800"/>
            <a:ext cx="7399338" cy="1241425"/>
          </a:xfrm>
          <a:prstGeom prst="rect">
            <a:avLst/>
          </a:prstGeom>
          <a:solidFill>
            <a:srgbClr val="FFFFCC"/>
          </a:solidFill>
          <a:ln w="25400">
            <a:solidFill>
              <a:srgbClr val="000000"/>
            </a:solidFill>
            <a:miter lim="800000"/>
          </a:ln>
          <a:effectLst>
            <a:outerShdw dist="89803" dir="2700000" algn="ctr" rotWithShape="0">
              <a:srgbClr val="000000">
                <a:alpha val="50000"/>
              </a:srgbClr>
            </a:outerShdw>
          </a:effec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tab pos="1200150" algn="l"/>
              </a:tabLst>
              <a:defRPr/>
            </a:pPr>
            <a:r>
              <a:rPr kumimoji="0" 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SQL&gt; SELECT	empno, ename, deptno         </a:t>
            </a:r>
            <a:endParaRPr kumimoji="0" 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tab pos="1200150" algn="l"/>
              </a:tabLst>
              <a:defRPr/>
            </a:pPr>
            <a:r>
              <a:rPr kumimoji="0" 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2  FROM	emp</a:t>
            </a:r>
            <a:endParaRPr kumimoji="0" 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tab pos="1200150" algn="l"/>
              </a:tabLst>
              <a:defRPr/>
            </a:pPr>
            <a:r>
              <a:rPr kumimoji="0" 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3  WHERE	ename = 'blake';</a:t>
            </a:r>
            <a:endParaRPr kumimoji="0" 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tab pos="1200150" algn="l"/>
              </a:tabLst>
              <a:defRPr/>
            </a:pPr>
            <a:r>
              <a:rPr kumimoji="0" lang="en-US" sz="1800" b="1" i="0" u="none" strike="noStrike" kern="1200" cap="none" spc="0" normalizeH="0" baseline="0" noProof="0">
                <a:ln>
                  <a:noFill/>
                </a:ln>
                <a:solidFill>
                  <a:srgbClr val="FF3300"/>
                </a:solidFill>
                <a:effectLst>
                  <a:outerShdw blurRad="38100" dist="38100" dir="2700000" algn="tl">
                    <a:srgbClr val="000000"/>
                  </a:outerShdw>
                </a:effectLst>
                <a:uLnTx/>
                <a:uFillTx/>
                <a:latin typeface="Courier New" panose="02070309020205020404" pitchFamily="49" charset="0"/>
                <a:ea typeface="+mn-ea"/>
                <a:cs typeface="+mn-cs"/>
              </a:rPr>
              <a:t>no rows selected</a:t>
            </a:r>
            <a:endParaRPr kumimoji="0" lang="en-US" sz="1800" b="1" i="0" u="none" strike="noStrike" kern="1200" cap="none" spc="0" normalizeH="0" baseline="0" noProof="0">
              <a:ln>
                <a:noFill/>
              </a:ln>
              <a:solidFill>
                <a:srgbClr val="FF3300"/>
              </a:solidFill>
              <a:effectLst>
                <a:outerShdw blurRad="38100" dist="38100" dir="2700000" algn="tl">
                  <a:srgbClr val="000000"/>
                </a:outerShdw>
              </a:effectLst>
              <a:uLnTx/>
              <a:uFillTx/>
              <a:latin typeface="Courier New" panose="02070309020205020404" pitchFamily="49" charset="0"/>
              <a:ea typeface="+mn-ea"/>
              <a:cs typeface="+mn-cs"/>
            </a:endParaRPr>
          </a:p>
        </p:txBody>
      </p:sp>
      <p:grpSp>
        <p:nvGrpSpPr>
          <p:cNvPr id="2" name="Group 5"/>
          <p:cNvGrpSpPr/>
          <p:nvPr/>
        </p:nvGrpSpPr>
        <p:grpSpPr>
          <a:xfrm>
            <a:off x="914400" y="3800475"/>
            <a:ext cx="7396163" cy="2236788"/>
            <a:chOff x="576" y="2394"/>
            <a:chExt cx="4659" cy="1409"/>
          </a:xfrm>
        </p:grpSpPr>
        <p:sp>
          <p:nvSpPr>
            <p:cNvPr id="18438" name="Rectangle 6"/>
            <p:cNvSpPr/>
            <p:nvPr/>
          </p:nvSpPr>
          <p:spPr>
            <a:xfrm>
              <a:off x="576" y="2402"/>
              <a:ext cx="4634" cy="690"/>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en-US" sz="1800" b="1" dirty="0">
                <a:solidFill>
                  <a:srgbClr val="000000"/>
                </a:solidFill>
                <a:latin typeface="Courier New" panose="02070309020205020404" pitchFamily="49" charset="0"/>
              </a:endParaRPr>
            </a:p>
          </p:txBody>
        </p:sp>
        <p:sp>
          <p:nvSpPr>
            <p:cNvPr id="18439" name="Rectangle 7"/>
            <p:cNvSpPr/>
            <p:nvPr/>
          </p:nvSpPr>
          <p:spPr>
            <a:xfrm>
              <a:off x="583" y="3261"/>
              <a:ext cx="4608" cy="542"/>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EMPNO ENAME         DEPTNO</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 ---------</a:t>
              </a: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1200150" algn="l"/>
                </a:tabLst>
              </a:pPr>
              <a:r>
                <a:rPr lang="en-US" altLang="en-US" sz="1800" b="1" dirty="0">
                  <a:solidFill>
                    <a:srgbClr val="000000"/>
                  </a:solidFill>
                  <a:latin typeface="Courier New" panose="02070309020205020404" pitchFamily="49" charset="0"/>
                </a:rPr>
                <a:t>     7698 BLAKE             30</a:t>
              </a:r>
              <a:endParaRPr lang="en-US" altLang="en-US" sz="1800" b="1" dirty="0">
                <a:solidFill>
                  <a:srgbClr val="000000"/>
                </a:solidFill>
                <a:latin typeface="Courier New" panose="02070309020205020404" pitchFamily="49" charset="0"/>
              </a:endParaRPr>
            </a:p>
          </p:txBody>
        </p:sp>
        <p:sp>
          <p:nvSpPr>
            <p:cNvPr id="18440" name="Rectangle 8"/>
            <p:cNvSpPr/>
            <p:nvPr/>
          </p:nvSpPr>
          <p:spPr>
            <a:xfrm>
              <a:off x="1757" y="2828"/>
              <a:ext cx="1134" cy="192"/>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18441" name="Rectangle 9"/>
            <p:cNvSpPr/>
            <p:nvPr/>
          </p:nvSpPr>
          <p:spPr>
            <a:xfrm>
              <a:off x="585" y="2394"/>
              <a:ext cx="4650" cy="706"/>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SQL&gt; SELECT	empno, ename, deptno</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en-US" sz="1800" b="1" dirty="0">
                  <a:solidFill>
                    <a:srgbClr val="000000"/>
                  </a:solidFill>
                  <a:latin typeface="Courier New" panose="02070309020205020404" pitchFamily="49" charset="0"/>
                </a:rPr>
                <a:t>  3  WHERE 	LOWER(ename) = 'blake';</a:t>
              </a:r>
              <a:endParaRPr lang="en-US" altLang="en-US" sz="1800" b="1" dirty="0">
                <a:solidFill>
                  <a:srgbClr val="000000"/>
                </a:solidFill>
                <a:latin typeface="Courier New" panose="02070309020205020404" pitchFamily="49"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Arc 6"/>
          <p:cNvSpPr/>
          <p:nvPr/>
        </p:nvSpPr>
        <p:spPr>
          <a:xfrm>
            <a:off x="5316538" y="1238250"/>
            <a:ext cx="211137" cy="225425"/>
          </a:xfrm>
          <a:custGeom>
            <a:avLst/>
            <a:gdLst>
              <a:gd name="txL" fmla="*/ 0 w 21600"/>
              <a:gd name="txT" fmla="*/ 0 h 21600"/>
              <a:gd name="txR" fmla="*/ 21600 w 21600"/>
              <a:gd name="txB" fmla="*/ 21600 h 21600"/>
            </a:gdLst>
            <a:ahLst/>
            <a:cxnLst>
              <a:cxn ang="0">
                <a:pos x="2147483646" y="2147483646"/>
              </a:cxn>
              <a:cxn ang="0">
                <a:pos x="0" y="0"/>
              </a:cxn>
              <a:cxn ang="0">
                <a:pos x="2147483646" y="0"/>
              </a:cxn>
            </a:cxnLst>
            <a:rect l="txL" t="txT" r="txR" b="tx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9525">
            <a:noFill/>
          </a:ln>
        </p:spPr>
        <p:txBody>
          <a:bodyPr/>
          <a:p>
            <a:endParaRPr lang="en-US"/>
          </a:p>
        </p:txBody>
      </p:sp>
      <p:sp>
        <p:nvSpPr>
          <p:cNvPr id="20483" name="Rectangle 7"/>
          <p:cNvSpPr>
            <a:spLocks noGrp="1"/>
          </p:cNvSpPr>
          <p:nvPr>
            <p:ph type="title"/>
          </p:nvPr>
        </p:nvSpPr>
        <p:spPr>
          <a:xfrm>
            <a:off x="323850" y="693738"/>
            <a:ext cx="5534025" cy="431800"/>
          </a:xfrm>
          <a:ln/>
        </p:spPr>
        <p:txBody>
          <a:bodyPr vert="horz" wrap="square" lIns="92075" tIns="46038" rIns="92075" bIns="46038" anchor="t" anchorCtr="0"/>
          <a:p>
            <a:r>
              <a:rPr lang="en-US" altLang="en-US" sz="2800" dirty="0">
                <a:solidFill>
                  <a:srgbClr val="800000"/>
                </a:solidFill>
              </a:rPr>
              <a:t>Character Manipulation Functions</a:t>
            </a:r>
            <a:endParaRPr lang="en-US" altLang="en-US" sz="2800" dirty="0">
              <a:solidFill>
                <a:srgbClr val="800000"/>
              </a:solidFill>
            </a:endParaRPr>
          </a:p>
        </p:txBody>
      </p:sp>
      <p:graphicFrame>
        <p:nvGraphicFramePr>
          <p:cNvPr id="2" name="Table 1"/>
          <p:cNvGraphicFramePr>
            <a:graphicFrameLocks noGrp="1"/>
          </p:cNvGraphicFramePr>
          <p:nvPr/>
        </p:nvGraphicFramePr>
        <p:xfrm>
          <a:off x="468313" y="1258888"/>
          <a:ext cx="8280400" cy="4595813"/>
        </p:xfrm>
        <a:graphic>
          <a:graphicData uri="http://schemas.openxmlformats.org/drawingml/2006/table">
            <a:tbl>
              <a:tblPr firstRow="1" bandRow="1">
                <a:tableStyleId>{5C22544A-7EE6-4342-B048-85BDC9FD1C3A}</a:tableStyleId>
              </a:tblPr>
              <a:tblGrid>
                <a:gridCol w="3455615"/>
                <a:gridCol w="2736304"/>
                <a:gridCol w="2088481"/>
              </a:tblGrid>
              <a:tr h="365739">
                <a:tc>
                  <a:txBody>
                    <a:bodyPr/>
                    <a:lstStyle/>
                    <a:p>
                      <a:pPr algn="ctr"/>
                      <a:r>
                        <a:rPr lang="en-US" sz="1800" dirty="0">
                          <a:solidFill>
                            <a:schemeClr val="accent2"/>
                          </a:solidFill>
                        </a:rPr>
                        <a:t>Function Syntax</a:t>
                      </a:r>
                      <a:endParaRPr lang="en-US" sz="1800" dirty="0">
                        <a:solidFill>
                          <a:schemeClr val="accent2"/>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accent2"/>
                          </a:solidFill>
                        </a:rPr>
                        <a:t>Example</a:t>
                      </a:r>
                      <a:endParaRPr lang="en-US" sz="1800" dirty="0">
                        <a:solidFill>
                          <a:schemeClr val="accent2"/>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accent2"/>
                          </a:solidFill>
                        </a:rPr>
                        <a:t>Result</a:t>
                      </a:r>
                      <a:endParaRPr lang="en-US" sz="1800" dirty="0">
                        <a:solidFill>
                          <a:schemeClr val="accent2"/>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4350">
                <a:tc>
                  <a:txBody>
                    <a:bodyPr/>
                    <a:lstStyle/>
                    <a:p>
                      <a:r>
                        <a:rPr lang="en-US" sz="1800" dirty="0">
                          <a:solidFill>
                            <a:schemeClr val="tx1"/>
                          </a:solidFill>
                        </a:rPr>
                        <a:t>SUBSTR(</a:t>
                      </a:r>
                      <a:r>
                        <a:rPr lang="en-US" sz="1800" dirty="0" err="1">
                          <a:solidFill>
                            <a:schemeClr val="tx1"/>
                          </a:solidFill>
                        </a:rPr>
                        <a:t>Str</a:t>
                      </a:r>
                      <a:r>
                        <a:rPr lang="en-US" sz="1800" dirty="0">
                          <a:solidFill>
                            <a:schemeClr val="tx1"/>
                          </a:solidFill>
                        </a:rPr>
                        <a:t>, start-</a:t>
                      </a:r>
                      <a:r>
                        <a:rPr lang="en-US" sz="1800" dirty="0" err="1">
                          <a:solidFill>
                            <a:schemeClr val="tx1"/>
                          </a:solidFill>
                        </a:rPr>
                        <a:t>pos</a:t>
                      </a:r>
                      <a:r>
                        <a:rPr lang="en-US" sz="1800" dirty="0">
                          <a:solidFill>
                            <a:schemeClr val="tx1"/>
                          </a:solidFill>
                        </a:rPr>
                        <a:t>, [length])</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SUBSTR(‘Pakistan’,2,3)</a:t>
                      </a:r>
                      <a:endParaRPr lang="en-US" sz="18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SUBSTR(‘Pakistan’,5)</a:t>
                      </a:r>
                      <a:endParaRPr lang="en-US" sz="18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SUBSTR(‘Pakistan’,-3)</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a:solidFill>
                            <a:schemeClr val="tx1"/>
                          </a:solidFill>
                        </a:rPr>
                        <a:t>aki</a:t>
                      </a:r>
                      <a:endParaRPr lang="en-US" sz="1800" dirty="0">
                        <a:solidFill>
                          <a:schemeClr val="tx1"/>
                        </a:solidFill>
                      </a:endParaRPr>
                    </a:p>
                    <a:p>
                      <a:r>
                        <a:rPr lang="en-US" sz="1800" dirty="0" err="1">
                          <a:solidFill>
                            <a:schemeClr val="tx1"/>
                          </a:solidFill>
                        </a:rPr>
                        <a:t>stan</a:t>
                      </a:r>
                      <a:endParaRPr lang="en-US" sz="1800" dirty="0">
                        <a:solidFill>
                          <a:schemeClr val="tx1"/>
                        </a:solidFill>
                      </a:endParaRPr>
                    </a:p>
                    <a:p>
                      <a:r>
                        <a:rPr lang="en-US" sz="1800">
                          <a:solidFill>
                            <a:schemeClr val="tx1"/>
                          </a:solidFill>
                        </a:rPr>
                        <a:t>tan</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0044">
                <a:tc>
                  <a:txBody>
                    <a:bodyPr/>
                    <a:lstStyle/>
                    <a:p>
                      <a:r>
                        <a:rPr lang="en-US" sz="1800" dirty="0">
                          <a:solidFill>
                            <a:schemeClr val="tx1"/>
                          </a:solidFill>
                        </a:rPr>
                        <a:t>LPAD (</a:t>
                      </a:r>
                      <a:r>
                        <a:rPr lang="en-US" sz="1800" dirty="0" err="1">
                          <a:solidFill>
                            <a:schemeClr val="tx1"/>
                          </a:solidFill>
                        </a:rPr>
                        <a:t>Str</a:t>
                      </a:r>
                      <a:r>
                        <a:rPr lang="en-US" sz="1800" dirty="0">
                          <a:solidFill>
                            <a:schemeClr val="tx1"/>
                          </a:solidFill>
                        </a:rPr>
                        <a:t>, Padded-length, [Padded-char])</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LPAD (‘Pak’, 10, ‘*’)</a:t>
                      </a:r>
                      <a:endParaRPr lang="en-US" sz="18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LPAD (‘Pak’, 10)</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*******Pak</a:t>
                      </a:r>
                      <a:endParaRPr lang="en-US" sz="1800" dirty="0">
                        <a:solidFill>
                          <a:schemeClr val="tx1"/>
                        </a:solidFill>
                      </a:endParaRPr>
                    </a:p>
                    <a:p>
                      <a:r>
                        <a:rPr lang="en-US" sz="1800" dirty="0">
                          <a:solidFill>
                            <a:schemeClr val="tx1"/>
                          </a:solidFill>
                        </a:rPr>
                        <a:t>       Pak</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004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LPAD (</a:t>
                      </a:r>
                      <a:r>
                        <a:rPr lang="en-US" sz="1800" dirty="0" err="1">
                          <a:solidFill>
                            <a:schemeClr val="tx1"/>
                          </a:solidFill>
                        </a:rPr>
                        <a:t>Str</a:t>
                      </a:r>
                      <a:r>
                        <a:rPr lang="en-US" sz="1800" dirty="0">
                          <a:solidFill>
                            <a:schemeClr val="tx1"/>
                          </a:solidFill>
                        </a:rPr>
                        <a:t>, Padded-length, [Padded-char])</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RPAD (‘Pak’, 10, ‘*’)</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Pak*******   </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3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LTRIM (</a:t>
                      </a:r>
                      <a:r>
                        <a:rPr lang="en-US" sz="1800" dirty="0" err="1">
                          <a:solidFill>
                            <a:schemeClr val="tx1"/>
                          </a:solidFill>
                        </a:rPr>
                        <a:t>Str</a:t>
                      </a:r>
                      <a:r>
                        <a:rPr lang="en-US" sz="1800" dirty="0">
                          <a:solidFill>
                            <a:schemeClr val="tx1"/>
                          </a:solidFill>
                        </a:rPr>
                        <a:t>, [trim-</a:t>
                      </a:r>
                      <a:r>
                        <a:rPr lang="en-US" sz="1800" dirty="0" err="1">
                          <a:solidFill>
                            <a:schemeClr val="tx1"/>
                          </a:solidFill>
                        </a:rPr>
                        <a:t>str</a:t>
                      </a:r>
                      <a:r>
                        <a:rPr lang="en-US" sz="1800" dirty="0">
                          <a:solidFill>
                            <a:schemeClr val="tx1"/>
                          </a:solidFill>
                        </a:rPr>
                        <a:t>])</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LTRIM (‘***Pak’,’*’)</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Pak</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49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RTRIM (</a:t>
                      </a:r>
                      <a:r>
                        <a:rPr lang="en-US" sz="1800" dirty="0" err="1">
                          <a:solidFill>
                            <a:schemeClr val="tx1"/>
                          </a:solidFill>
                        </a:rPr>
                        <a:t>Str</a:t>
                      </a:r>
                      <a:r>
                        <a:rPr lang="en-US" sz="1800" dirty="0">
                          <a:solidFill>
                            <a:schemeClr val="tx1"/>
                          </a:solidFill>
                        </a:rPr>
                        <a:t>, [trim-</a:t>
                      </a:r>
                      <a:r>
                        <a:rPr lang="en-US" sz="1800" dirty="0" err="1">
                          <a:solidFill>
                            <a:schemeClr val="tx1"/>
                          </a:solidFill>
                        </a:rPr>
                        <a:t>str</a:t>
                      </a:r>
                      <a:r>
                        <a:rPr lang="en-US" sz="1800" dirty="0">
                          <a:solidFill>
                            <a:schemeClr val="tx1"/>
                          </a:solidFill>
                        </a:rPr>
                        <a:t>])</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RTRIM (‘Pak***’,’*’)</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Pak</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7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TRIM ([</a:t>
                      </a:r>
                      <a:r>
                        <a:rPr lang="en-US" sz="1800" dirty="0" err="1">
                          <a:solidFill>
                            <a:schemeClr val="tx1"/>
                          </a:solidFill>
                        </a:rPr>
                        <a:t>leading|trailing</a:t>
                      </a:r>
                      <a:r>
                        <a:rPr lang="en-US" sz="1800" dirty="0">
                          <a:solidFill>
                            <a:schemeClr val="tx1"/>
                          </a:solidFill>
                        </a:rPr>
                        <a:t>[trim-</a:t>
                      </a:r>
                      <a:r>
                        <a:rPr lang="en-US" sz="1800" dirty="0" err="1">
                          <a:solidFill>
                            <a:schemeClr val="tx1"/>
                          </a:solidFill>
                        </a:rPr>
                        <a:t>str</a:t>
                      </a:r>
                      <a:r>
                        <a:rPr lang="en-US" sz="1800" dirty="0">
                          <a:solidFill>
                            <a:schemeClr val="tx1"/>
                          </a:solidFill>
                        </a:rPr>
                        <a:t>] from trim-</a:t>
                      </a:r>
                      <a:r>
                        <a:rPr lang="en-US" sz="1800" dirty="0" err="1">
                          <a:solidFill>
                            <a:schemeClr val="tx1"/>
                          </a:solidFill>
                        </a:rPr>
                        <a:t>str</a:t>
                      </a:r>
                      <a:r>
                        <a:rPr lang="en-US" sz="1800" dirty="0">
                          <a:solidFill>
                            <a:schemeClr val="tx1"/>
                          </a:solidFill>
                        </a:rPr>
                        <a:t>)</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TRIM (’*’ from ‘***Pak***’)</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Pak</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7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INSTR(Str1,</a:t>
                      </a:r>
                      <a:r>
                        <a:rPr lang="en-US" sz="1800" baseline="0" dirty="0">
                          <a:solidFill>
                            <a:schemeClr val="tx1"/>
                          </a:solidFill>
                        </a:rPr>
                        <a:t> Str2[, [start-pos] [,Nth-appearance]])</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INSTR(‘</a:t>
                      </a:r>
                      <a:r>
                        <a:rPr lang="en-US" sz="1800" dirty="0" err="1">
                          <a:solidFill>
                            <a:schemeClr val="tx1"/>
                          </a:solidFill>
                        </a:rPr>
                        <a:t>Pakistan’,’a</a:t>
                      </a:r>
                      <a:r>
                        <a:rPr lang="en-US" sz="1800" dirty="0">
                          <a:solidFill>
                            <a:schemeClr val="tx1"/>
                          </a:solidFill>
                        </a:rPr>
                        <a:t>’)</a:t>
                      </a:r>
                      <a:endParaRPr lang="en-US" sz="18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rPr>
                        <a:t>INSTR(‘Pakistan’,’a’,1,2)</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2</a:t>
                      </a:r>
                      <a:endParaRPr lang="en-US" sz="1800" dirty="0">
                        <a:solidFill>
                          <a:schemeClr val="tx1"/>
                        </a:solidFill>
                      </a:endParaRPr>
                    </a:p>
                    <a:p>
                      <a:r>
                        <a:rPr lang="en-US" sz="1800" dirty="0">
                          <a:solidFill>
                            <a:schemeClr val="tx1"/>
                          </a:solidFill>
                        </a:rPr>
                        <a:t>7</a:t>
                      </a:r>
                      <a:endParaRPr lang="en-US" sz="1800" dirty="0">
                        <a:solidFill>
                          <a:schemeClr val="tx1"/>
                        </a:solidFill>
                      </a:endParaRPr>
                    </a:p>
                  </a:txBody>
                  <a:tcPr marL="91434" marR="91434"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p:nvPr/>
        </p:nvSpPr>
        <p:spPr>
          <a:xfrm>
            <a:off x="468313" y="1746250"/>
            <a:ext cx="4824412" cy="4386263"/>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5000"/>
              </a:lnSpc>
              <a:spcBef>
                <a:spcPct val="35000"/>
              </a:spcBef>
              <a:buNone/>
            </a:pPr>
            <a:r>
              <a:rPr lang="en-US" altLang="en-US" sz="2000" b="1" dirty="0">
                <a:solidFill>
                  <a:srgbClr val="000000"/>
                </a:solidFill>
              </a:rPr>
              <a:t>CONCAT</a:t>
            </a:r>
            <a:r>
              <a:rPr lang="en-US" altLang="en-US" sz="2000" b="1" dirty="0"/>
              <a:t>(‘Fall', ‘2020')</a:t>
            </a:r>
            <a:endParaRPr lang="en-US" altLang="en-US" sz="2000" b="1" dirty="0"/>
          </a:p>
          <a:p>
            <a:pPr marL="0" lvl="0" indent="0">
              <a:lnSpc>
                <a:spcPct val="95000"/>
              </a:lnSpc>
              <a:spcBef>
                <a:spcPct val="35000"/>
              </a:spcBef>
              <a:buNone/>
            </a:pPr>
            <a:r>
              <a:rPr lang="en-US" altLang="en-US" sz="2000" b="1" dirty="0">
                <a:solidFill>
                  <a:srgbClr val="000000"/>
                </a:solidFill>
              </a:rPr>
              <a:t>SUBSTR</a:t>
            </a:r>
            <a:r>
              <a:rPr lang="en-US" altLang="en-US" sz="2000" b="1" dirty="0"/>
              <a:t>(‘PUCIT',</a:t>
            </a:r>
            <a:r>
              <a:rPr lang="en-US" altLang="en-US" sz="2000" b="1" dirty="0">
                <a:solidFill>
                  <a:srgbClr val="000000"/>
                </a:solidFill>
              </a:rPr>
              <a:t>1,3)</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SUBSTR</a:t>
            </a:r>
            <a:r>
              <a:rPr lang="en-US" altLang="en-US" sz="2000" b="1" dirty="0"/>
              <a:t>(‘PUCIT',3</a:t>
            </a:r>
            <a:r>
              <a:rPr lang="en-US" altLang="en-US" sz="2000" b="1" dirty="0">
                <a:solidFill>
                  <a:srgbClr val="000000"/>
                </a:solidFill>
              </a:rPr>
              <a:t>)</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SUBSTR</a:t>
            </a:r>
            <a:r>
              <a:rPr lang="en-US" altLang="en-US" sz="2000" b="1" dirty="0"/>
              <a:t>(‘PUCIT',-4</a:t>
            </a:r>
            <a:r>
              <a:rPr lang="en-US" altLang="en-US" sz="2000" b="1" dirty="0">
                <a:solidFill>
                  <a:srgbClr val="000000"/>
                </a:solidFill>
              </a:rPr>
              <a:t>,2)</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LENGTH</a:t>
            </a:r>
            <a:r>
              <a:rPr lang="en-US" altLang="en-US" sz="2000" b="1" dirty="0"/>
              <a:t>(‘PUCIT')</a:t>
            </a:r>
            <a:endParaRPr lang="en-US" altLang="en-US" sz="2000" b="1" dirty="0"/>
          </a:p>
          <a:p>
            <a:pPr marL="0" lvl="0" indent="0">
              <a:lnSpc>
                <a:spcPct val="95000"/>
              </a:lnSpc>
              <a:spcBef>
                <a:spcPct val="35000"/>
              </a:spcBef>
              <a:buNone/>
            </a:pPr>
            <a:r>
              <a:rPr lang="en-US" altLang="en-US" sz="2000" b="1" dirty="0">
                <a:solidFill>
                  <a:srgbClr val="000000"/>
                </a:solidFill>
              </a:rPr>
              <a:t>INSTR(</a:t>
            </a:r>
            <a:r>
              <a:rPr lang="en-US" altLang="en-US" sz="2000" b="1" dirty="0"/>
              <a:t>‘PUCIT'</a:t>
            </a:r>
            <a:r>
              <a:rPr lang="en-US" altLang="en-US" sz="2000" b="1" dirty="0">
                <a:solidFill>
                  <a:srgbClr val="000000"/>
                </a:solidFill>
              </a:rPr>
              <a:t>, </a:t>
            </a:r>
            <a:r>
              <a:rPr lang="en-US" altLang="en-US" sz="2000" b="1" dirty="0"/>
              <a:t>‘C'</a:t>
            </a:r>
            <a:r>
              <a:rPr lang="en-US" altLang="en-US" sz="2000" b="1" dirty="0">
                <a:solidFill>
                  <a:srgbClr val="000000"/>
                </a:solidFill>
              </a:rPr>
              <a:t>)</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LPAD(sal,10,</a:t>
            </a:r>
            <a:r>
              <a:rPr lang="en-US" altLang="en-US" sz="2000" b="1" dirty="0">
                <a:solidFill>
                  <a:schemeClr val="bg2"/>
                </a:solidFill>
              </a:rPr>
              <a:t>'</a:t>
            </a:r>
            <a:r>
              <a:rPr lang="en-US" altLang="en-US" sz="2000" b="1" dirty="0">
                <a:solidFill>
                  <a:srgbClr val="000000"/>
                </a:solidFill>
              </a:rPr>
              <a:t>*</a:t>
            </a:r>
            <a:r>
              <a:rPr lang="en-US" altLang="en-US" sz="2000" b="1" dirty="0">
                <a:solidFill>
                  <a:schemeClr val="bg2"/>
                </a:solidFill>
              </a:rPr>
              <a:t>'</a:t>
            </a:r>
            <a:r>
              <a:rPr lang="en-US" altLang="en-US" sz="2000" b="1" dirty="0">
                <a:solidFill>
                  <a:srgbClr val="000000"/>
                </a:solidFill>
              </a:rPr>
              <a:t>)</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LTRIM(‘***ABC’,*)</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RTRIM(‘ABC***’,*)</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REPLACE(‘ARIF’,’R’,’S’)</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TRANSLATE(‘ABCDEF’, ‘ACE’,’#@%’)</a:t>
            </a:r>
            <a:endParaRPr lang="en-US" altLang="en-US" sz="2000" b="1" dirty="0">
              <a:solidFill>
                <a:srgbClr val="000000"/>
              </a:solidFill>
            </a:endParaRPr>
          </a:p>
        </p:txBody>
      </p:sp>
      <p:sp>
        <p:nvSpPr>
          <p:cNvPr id="22531" name="Rectangle 3"/>
          <p:cNvSpPr/>
          <p:nvPr/>
        </p:nvSpPr>
        <p:spPr>
          <a:xfrm>
            <a:off x="5292725" y="1744663"/>
            <a:ext cx="3195638" cy="4386262"/>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5000"/>
              </a:lnSpc>
              <a:spcBef>
                <a:spcPct val="35000"/>
              </a:spcBef>
              <a:buNone/>
            </a:pPr>
            <a:r>
              <a:rPr lang="en-US" altLang="en-US" sz="2000" b="1" dirty="0">
                <a:solidFill>
                  <a:srgbClr val="000000"/>
                </a:solidFill>
              </a:rPr>
              <a:t>Fall2020</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PUC</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CIT</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UC</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5</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3</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******5000</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ABC</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ABC</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ASIF</a:t>
            </a:r>
            <a:endParaRPr lang="en-US" altLang="en-US" sz="2000" b="1" dirty="0">
              <a:solidFill>
                <a:srgbClr val="000000"/>
              </a:solidFill>
            </a:endParaRPr>
          </a:p>
          <a:p>
            <a:pPr marL="0" lvl="0" indent="0">
              <a:lnSpc>
                <a:spcPct val="95000"/>
              </a:lnSpc>
              <a:spcBef>
                <a:spcPct val="35000"/>
              </a:spcBef>
              <a:buNone/>
            </a:pPr>
            <a:r>
              <a:rPr lang="en-US" altLang="en-US" sz="2000" b="1" dirty="0">
                <a:solidFill>
                  <a:srgbClr val="000000"/>
                </a:solidFill>
              </a:rPr>
              <a:t>#B@D%F</a:t>
            </a:r>
            <a:endParaRPr lang="en-US" altLang="en-US" sz="2000" b="1" dirty="0">
              <a:solidFill>
                <a:srgbClr val="000000"/>
              </a:solidFill>
            </a:endParaRPr>
          </a:p>
        </p:txBody>
      </p:sp>
      <p:sp>
        <p:nvSpPr>
          <p:cNvPr id="22532" name="Rectangle 4"/>
          <p:cNvSpPr/>
          <p:nvPr/>
        </p:nvSpPr>
        <p:spPr>
          <a:xfrm>
            <a:off x="468313" y="1260475"/>
            <a:ext cx="4824412" cy="465138"/>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5000"/>
              </a:lnSpc>
              <a:spcBef>
                <a:spcPct val="35000"/>
              </a:spcBef>
              <a:buNone/>
            </a:pPr>
            <a:r>
              <a:rPr lang="en-US" altLang="en-US" sz="2400" b="1" dirty="0">
                <a:solidFill>
                  <a:srgbClr val="000000"/>
                </a:solidFill>
              </a:rPr>
              <a:t>Function</a:t>
            </a:r>
            <a:endParaRPr lang="en-US" altLang="en-US" sz="2400" b="1" dirty="0">
              <a:solidFill>
                <a:srgbClr val="000000"/>
              </a:solidFill>
            </a:endParaRPr>
          </a:p>
        </p:txBody>
      </p:sp>
      <p:sp>
        <p:nvSpPr>
          <p:cNvPr id="22533" name="Rectangle 5"/>
          <p:cNvSpPr/>
          <p:nvPr/>
        </p:nvSpPr>
        <p:spPr>
          <a:xfrm>
            <a:off x="5292725" y="1260475"/>
            <a:ext cx="3195638" cy="465138"/>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lnSpc>
                <a:spcPct val="95000"/>
              </a:lnSpc>
              <a:spcBef>
                <a:spcPct val="35000"/>
              </a:spcBef>
              <a:buNone/>
            </a:pPr>
            <a:r>
              <a:rPr lang="en-US" altLang="en-US" sz="2400" b="1" dirty="0">
                <a:solidFill>
                  <a:srgbClr val="000000"/>
                </a:solidFill>
              </a:rPr>
              <a:t>Result</a:t>
            </a:r>
            <a:endParaRPr lang="en-US" altLang="en-US" sz="2400" b="1" dirty="0">
              <a:solidFill>
                <a:srgbClr val="000000"/>
              </a:solidFill>
            </a:endParaRPr>
          </a:p>
        </p:txBody>
      </p:sp>
      <p:sp>
        <p:nvSpPr>
          <p:cNvPr id="22534" name="Arc 6"/>
          <p:cNvSpPr/>
          <p:nvPr/>
        </p:nvSpPr>
        <p:spPr>
          <a:xfrm>
            <a:off x="5316538" y="1238250"/>
            <a:ext cx="211137" cy="225425"/>
          </a:xfrm>
          <a:custGeom>
            <a:avLst/>
            <a:gdLst>
              <a:gd name="txL" fmla="*/ 0 w 21600"/>
              <a:gd name="txT" fmla="*/ 0 h 21600"/>
              <a:gd name="txR" fmla="*/ 21600 w 21600"/>
              <a:gd name="txB" fmla="*/ 21600 h 21600"/>
            </a:gdLst>
            <a:ahLst/>
            <a:cxnLst>
              <a:cxn ang="0">
                <a:pos x="2147483646" y="2147483646"/>
              </a:cxn>
              <a:cxn ang="0">
                <a:pos x="0" y="0"/>
              </a:cxn>
              <a:cxn ang="0">
                <a:pos x="2147483646" y="0"/>
              </a:cxn>
            </a:cxnLst>
            <a:rect l="txL" t="txT" r="txR" b="txB"/>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9525">
            <a:noFill/>
          </a:ln>
        </p:spPr>
        <p:txBody>
          <a:bodyPr/>
          <a:p>
            <a:endParaRPr lang="en-US"/>
          </a:p>
        </p:txBody>
      </p:sp>
      <p:sp>
        <p:nvSpPr>
          <p:cNvPr id="22535" name="Rectangle 7"/>
          <p:cNvSpPr>
            <a:spLocks noGrp="1"/>
          </p:cNvSpPr>
          <p:nvPr>
            <p:ph type="title"/>
          </p:nvPr>
        </p:nvSpPr>
        <p:spPr>
          <a:xfrm>
            <a:off x="323850" y="693738"/>
            <a:ext cx="5534025" cy="431800"/>
          </a:xfrm>
          <a:ln/>
        </p:spPr>
        <p:txBody>
          <a:bodyPr vert="horz" wrap="square" lIns="92075" tIns="46038" rIns="92075" bIns="46038" anchor="t" anchorCtr="0"/>
          <a:p>
            <a:r>
              <a:rPr lang="en-US" altLang="en-US" sz="2800" dirty="0">
                <a:solidFill>
                  <a:srgbClr val="800000"/>
                </a:solidFill>
              </a:rPr>
              <a:t>Character Manipulation Functions</a:t>
            </a:r>
            <a:endParaRPr lang="en-US" altLang="en-US" sz="2800" dirty="0">
              <a:solidFill>
                <a:srgbClr val="800000"/>
              </a:solidFill>
            </a:endParaRPr>
          </a:p>
        </p:txBody>
      </p:sp>
    </p:spTree>
  </p:cSld>
  <p:clrMapOvr>
    <a:masterClrMapping/>
  </p:clrMapOvr>
  <p:transition spd="slow"/>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Overload Protection</Template>
  <TotalTime>0</TotalTime>
  <Words>9771</Words>
  <Application>WPS Presentation</Application>
  <PresentationFormat>On-screen Show (4:3)</PresentationFormat>
  <Paragraphs>672</Paragraphs>
  <Slides>39</Slides>
  <Notes>41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39</vt:i4>
      </vt:variant>
    </vt:vector>
  </HeadingPairs>
  <TitlesOfParts>
    <vt:vector size="56" baseType="lpstr">
      <vt:lpstr>Arial</vt:lpstr>
      <vt:lpstr>SimSun</vt:lpstr>
      <vt:lpstr>Wingdings</vt:lpstr>
      <vt:lpstr>Courier New</vt:lpstr>
      <vt:lpstr>Times New Roman</vt:lpstr>
      <vt:lpstr>Helvetica</vt:lpstr>
      <vt:lpstr>Georgia</vt:lpstr>
      <vt:lpstr>Times</vt:lpstr>
      <vt:lpstr>Symbol</vt:lpstr>
      <vt:lpstr>Microsoft YaHei</vt:lpstr>
      <vt:lpstr>Arial Unicode MS</vt:lpstr>
      <vt:lpstr>Standarddesign</vt:lpstr>
      <vt:lpstr>Word.Document.6</vt:lpstr>
      <vt:lpstr>Word.Document.6</vt:lpstr>
      <vt:lpstr>Word.Document.6</vt:lpstr>
      <vt:lpstr>Word.Document.6</vt:lpstr>
      <vt:lpstr>Word.Document.6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TU - Wien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Model for Performance Measurement of Queueing Systems</dc:title>
  <dc:creator>ssarwar</dc:creator>
  <cp:lastModifiedBy>Adeel</cp:lastModifiedBy>
  <cp:revision>741</cp:revision>
  <dcterms:created xsi:type="dcterms:W3CDTF">2006-05-17T12:38:56Z</dcterms:created>
  <dcterms:modified xsi:type="dcterms:W3CDTF">2024-07-08T20:35:56Z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DAADA4468E4F452C83DBDDA9BB661751_12</vt:lpwstr>
  </property>
  <property fmtid="{D5CDD505-2E9C-101B-9397-08002B2CF9AE}" pid="3" name="KSOProductBuildVer">
    <vt:lpwstr>1033-12.2.0.17119</vt:lpwstr>
  </property>
</Properties>
</file>