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75" r:id="rId6"/>
    <p:sldId id="264" r:id="rId7"/>
    <p:sldId id="292" r:id="rId8"/>
    <p:sldId id="285" r:id="rId9"/>
    <p:sldId id="290" r:id="rId10"/>
    <p:sldId id="289" r:id="rId11"/>
    <p:sldId id="294" r:id="rId12"/>
    <p:sldId id="287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mapunji.pk/" TargetMode="External"/><Relationship Id="rId2" Type="http://schemas.openxmlformats.org/officeDocument/2006/relationships/hyperlink" Target="http://www.secp.gov.p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 OF OWNERSHIP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 b="1" dirty="0"/>
              <a:t>Sole Proprietorship</a:t>
            </a:r>
            <a:endParaRPr lang="en-US" dirty="0"/>
          </a:p>
          <a:p>
            <a:pPr fontAlgn="t"/>
            <a:r>
              <a:rPr lang="en-US" b="1" dirty="0"/>
              <a:t>Partnership</a:t>
            </a:r>
            <a:endParaRPr lang="en-US" dirty="0"/>
          </a:p>
          <a:p>
            <a:pPr fontAlgn="t"/>
            <a:r>
              <a:rPr lang="en-US" b="1" dirty="0"/>
              <a:t>Company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7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OF DIRECTORS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board of directors may serve a number of functions: </a:t>
            </a:r>
          </a:p>
          <a:p>
            <a:r>
              <a:rPr lang="en-US" dirty="0"/>
              <a:t>(1) reviewing operating and capital budgets, </a:t>
            </a:r>
          </a:p>
          <a:p>
            <a:r>
              <a:rPr lang="en-US" dirty="0"/>
              <a:t>(2) developing longer-term strategic plans for growth and expansion, </a:t>
            </a:r>
          </a:p>
          <a:p>
            <a:r>
              <a:rPr lang="en-US" dirty="0"/>
              <a:t>(3) supporting day-to-day activities, </a:t>
            </a:r>
          </a:p>
          <a:p>
            <a:r>
              <a:rPr lang="en-US" dirty="0"/>
              <a:t>(4) resolving conflicts among owners or shareholders,</a:t>
            </a:r>
          </a:p>
          <a:p>
            <a:r>
              <a:rPr lang="en-US" dirty="0"/>
              <a:t>(5) ensuring the proper use of assets, or </a:t>
            </a:r>
          </a:p>
          <a:p>
            <a:r>
              <a:rPr lang="en-US" dirty="0"/>
              <a:t>(6) developing a network of information sources for the entrepreneurs.</a:t>
            </a:r>
          </a:p>
        </p:txBody>
      </p:sp>
    </p:spTree>
    <p:extLst>
      <p:ext uri="{BB962C8B-B14F-4D97-AF65-F5344CB8AC3E}">
        <p14:creationId xmlns:p14="http://schemas.microsoft.com/office/powerpoint/2010/main" val="33453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Organizing</a:t>
            </a:r>
          </a:p>
          <a:p>
            <a:r>
              <a:rPr lang="en-US" dirty="0"/>
              <a:t>Commanding</a:t>
            </a:r>
          </a:p>
          <a:p>
            <a:r>
              <a:rPr lang="en-US" dirty="0"/>
              <a:t>Coordinating</a:t>
            </a:r>
          </a:p>
          <a:p>
            <a:r>
              <a:rPr lang="en-US" dirty="0"/>
              <a:t>Controlling</a:t>
            </a:r>
          </a:p>
        </p:txBody>
      </p:sp>
    </p:spTree>
    <p:extLst>
      <p:ext uri="{BB962C8B-B14F-4D97-AF65-F5344CB8AC3E}">
        <p14:creationId xmlns:p14="http://schemas.microsoft.com/office/powerpoint/2010/main" val="377915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www.secp.gov.pk</a:t>
            </a:r>
            <a:endParaRPr lang="en-US" dirty="0"/>
          </a:p>
          <a:p>
            <a:r>
              <a:rPr lang="en-US" dirty="0">
                <a:hlinkClick r:id="rId3"/>
              </a:rPr>
              <a:t>www.jamapunji.pk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2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09B4-B7BA-6336-2131-5D426B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F5D3-5695-23D3-9F4B-21BA4312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EE16-7328-0C91-7468-38CB765A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7BC-714C-4EE7-33FF-6ABB5FBE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630017"/>
            <a:ext cx="10033621" cy="5075583"/>
          </a:xfrm>
        </p:spPr>
        <p:txBody>
          <a:bodyPr/>
          <a:lstStyle/>
          <a:p>
            <a:r>
              <a:rPr lang="en-US" sz="2400" b="1" dirty="0"/>
              <a:t>Purposes of goals:</a:t>
            </a:r>
          </a:p>
          <a:p>
            <a:r>
              <a:rPr lang="en-US" sz="2400" dirty="0"/>
              <a:t>They provide </a:t>
            </a:r>
            <a:r>
              <a:rPr lang="en-US" sz="2400" b="1" dirty="0"/>
              <a:t>guidance and a unified direction </a:t>
            </a:r>
            <a:r>
              <a:rPr lang="en-US" sz="2400" dirty="0"/>
              <a:t>for people in the organization. Goals can help everyone understand </a:t>
            </a:r>
            <a:r>
              <a:rPr lang="en-US" sz="2400" b="1" dirty="0"/>
              <a:t>where the organization is going </a:t>
            </a:r>
            <a:r>
              <a:rPr lang="en-US" sz="2400" dirty="0"/>
              <a:t>and </a:t>
            </a:r>
            <a:r>
              <a:rPr lang="en-US" sz="2400" b="1" dirty="0"/>
              <a:t>why getting there is important.</a:t>
            </a:r>
          </a:p>
          <a:p>
            <a:r>
              <a:rPr lang="en-US" sz="2400" b="1" dirty="0"/>
              <a:t>Effective</a:t>
            </a:r>
            <a:r>
              <a:rPr lang="en-US" sz="2400" dirty="0"/>
              <a:t> goal setting </a:t>
            </a:r>
            <a:r>
              <a:rPr lang="en-US" sz="2400" b="1" dirty="0"/>
              <a:t>promotes good planning, and good planning facilitates future goal setting.</a:t>
            </a:r>
          </a:p>
          <a:p>
            <a:r>
              <a:rPr lang="en-US" sz="2400" dirty="0"/>
              <a:t>Goals can serve as a </a:t>
            </a:r>
            <a:r>
              <a:rPr lang="en-US" sz="2400" b="1" dirty="0"/>
              <a:t>source of motivation </a:t>
            </a:r>
            <a:r>
              <a:rPr lang="en-US" sz="2400" dirty="0"/>
              <a:t>for employees of the organization.</a:t>
            </a:r>
          </a:p>
          <a:p>
            <a:r>
              <a:rPr lang="en-US" sz="2400" dirty="0"/>
              <a:t>Goals provide an </a:t>
            </a:r>
            <a:r>
              <a:rPr lang="en-US" sz="2400" b="1" dirty="0"/>
              <a:t>effective mechanism for evaluation and control. </a:t>
            </a:r>
            <a:r>
              <a:rPr lang="en-US" sz="2400" dirty="0"/>
              <a:t>This means that performance can be assessed in the future in terms of how successfully today’s goals are accomplished.</a:t>
            </a:r>
          </a:p>
        </p:txBody>
      </p:sp>
    </p:spTree>
    <p:extLst>
      <p:ext uri="{BB962C8B-B14F-4D97-AF65-F5344CB8AC3E}">
        <p14:creationId xmlns:p14="http://schemas.microsoft.com/office/powerpoint/2010/main" val="125444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EA3C-8943-7D3A-87C7-BF659BE5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8546-6E99-57B5-893E-7D60B603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Strategic goals </a:t>
            </a:r>
            <a:r>
              <a:rPr lang="en-US" sz="2800" dirty="0"/>
              <a:t>are goals set by and for top management of the organization. They focus on broad, general issues.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example, Starbucks has a strategic goal of increasing the profitability of each of its coffee stores by 25 percent over the next five years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316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7901-15E9-202B-1905-E0813D58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Tactical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7190-E3A2-2E96-D9BB-A84B8A3E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0209"/>
          </a:xfrm>
        </p:spPr>
        <p:txBody>
          <a:bodyPr>
            <a:normAutofit/>
          </a:bodyPr>
          <a:lstStyle/>
          <a:p>
            <a:r>
              <a:rPr lang="en-US" sz="2400" b="1" dirty="0"/>
              <a:t>Tactical goals </a:t>
            </a:r>
            <a:r>
              <a:rPr lang="en-US" sz="2400" dirty="0"/>
              <a:t>are set by and for middle managers. </a:t>
            </a:r>
          </a:p>
          <a:p>
            <a:r>
              <a:rPr lang="en-US" sz="2400" dirty="0"/>
              <a:t>Their focus is on how to operationalize actions necessary to achieve the strategic goals. </a:t>
            </a:r>
          </a:p>
          <a:p>
            <a:endParaRPr lang="en-US" sz="2400" dirty="0"/>
          </a:p>
          <a:p>
            <a:r>
              <a:rPr lang="en-US" sz="2400" dirty="0"/>
              <a:t>To achieve Starbucks’ goal of increasing its per‑store profitability, managers are working on tactical goals related to company‑owned versus licensed stores and the global distribution of stores in different countries. </a:t>
            </a:r>
          </a:p>
        </p:txBody>
      </p:sp>
    </p:spTree>
    <p:extLst>
      <p:ext uri="{BB962C8B-B14F-4D97-AF65-F5344CB8AC3E}">
        <p14:creationId xmlns:p14="http://schemas.microsoft.com/office/powerpoint/2010/main" val="330712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6A5-872A-8812-B364-B71E08C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Operational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9A6D-265B-5FA4-F505-5AE4BEFC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0209"/>
          </a:xfrm>
        </p:spPr>
        <p:txBody>
          <a:bodyPr>
            <a:noAutofit/>
          </a:bodyPr>
          <a:lstStyle/>
          <a:p>
            <a:r>
              <a:rPr lang="en-US" sz="3200" b="1" dirty="0"/>
              <a:t>Operational goals </a:t>
            </a:r>
            <a:r>
              <a:rPr lang="en-US" sz="3200" dirty="0"/>
              <a:t>are set by and for lower‑level managers. </a:t>
            </a:r>
          </a:p>
          <a:p>
            <a:endParaRPr lang="en-US" sz="3200" dirty="0"/>
          </a:p>
          <a:p>
            <a:r>
              <a:rPr lang="en-US" sz="3200" dirty="0"/>
              <a:t>Their concern is with shorter term issues associated with the tactical goals. An operational goal for Starbucks might be to boost the profitability of a certain number of stores in each of the next five years.</a:t>
            </a:r>
          </a:p>
        </p:txBody>
      </p:sp>
    </p:spTree>
    <p:extLst>
      <p:ext uri="{BB962C8B-B14F-4D97-AF65-F5344CB8AC3E}">
        <p14:creationId xmlns:p14="http://schemas.microsoft.com/office/powerpoint/2010/main" val="160026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A5F3-1E33-70B3-F90D-16E37D9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BF0D-D849-9085-8894-1D90DC8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141F-6847-0F92-E9E2-FB00D9D6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Organizational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D63F-5127-74C0-98E1-BEE1C18F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1905000"/>
            <a:ext cx="9755325" cy="4707835"/>
          </a:xfrm>
        </p:spPr>
        <p:txBody>
          <a:bodyPr>
            <a:noAutofit/>
          </a:bodyPr>
          <a:lstStyle/>
          <a:p>
            <a:r>
              <a:rPr lang="en-US" sz="2800" b="1" dirty="0"/>
              <a:t>Strategic Plans:</a:t>
            </a:r>
          </a:p>
          <a:p>
            <a:r>
              <a:rPr lang="en-US" sz="2800" dirty="0"/>
              <a:t> </a:t>
            </a:r>
            <a:r>
              <a:rPr lang="en-US" sz="2800" b="1" dirty="0"/>
              <a:t>Strategic plans </a:t>
            </a:r>
            <a:r>
              <a:rPr lang="en-US" sz="2800" dirty="0"/>
              <a:t>are the plans developed to achieve strategic goals. More precisely, a strategic plan is a general plan outlining </a:t>
            </a:r>
            <a:r>
              <a:rPr lang="en-US" sz="2800" b="1" dirty="0"/>
              <a:t>decisions of resource allocation, priorities, and action steps necessary to reach strategic goals. </a:t>
            </a:r>
            <a:r>
              <a:rPr lang="en-US" sz="2800" dirty="0"/>
              <a:t>These plans are set by the board of directors and top management, generally have an extended time horizon, and address questions of scope, resource deployment,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0657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213822"/>
              </p:ext>
            </p:extLst>
          </p:nvPr>
        </p:nvGraphicFramePr>
        <p:xfrm>
          <a:off x="235130" y="261938"/>
          <a:ext cx="11691258" cy="659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538">
                  <a:extLst>
                    <a:ext uri="{9D8B030D-6E8A-4147-A177-3AD203B41FA5}">
                      <a16:colId xmlns:a16="http://schemas.microsoft.com/office/drawing/2014/main" val="3416643031"/>
                    </a:ext>
                  </a:extLst>
                </a:gridCol>
                <a:gridCol w="2762446">
                  <a:extLst>
                    <a:ext uri="{9D8B030D-6E8A-4147-A177-3AD203B41FA5}">
                      <a16:colId xmlns:a16="http://schemas.microsoft.com/office/drawing/2014/main" val="3460286679"/>
                    </a:ext>
                  </a:extLst>
                </a:gridCol>
                <a:gridCol w="3316082">
                  <a:extLst>
                    <a:ext uri="{9D8B030D-6E8A-4147-A177-3AD203B41FA5}">
                      <a16:colId xmlns:a16="http://schemas.microsoft.com/office/drawing/2014/main" val="3766225986"/>
                    </a:ext>
                  </a:extLst>
                </a:gridCol>
                <a:gridCol w="3081192">
                  <a:extLst>
                    <a:ext uri="{9D8B030D-6E8A-4147-A177-3AD203B41FA5}">
                      <a16:colId xmlns:a16="http://schemas.microsoft.com/office/drawing/2014/main" val="3153572741"/>
                    </a:ext>
                  </a:extLst>
                </a:gridCol>
              </a:tblGrid>
              <a:tr h="9207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Proprietorship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5841"/>
                  </a:ext>
                </a:extLst>
              </a:tr>
              <a:tr h="1993235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business which is owned and controlled by one person.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relation between the persons who have agreed to share the profit or</a:t>
                      </a:r>
                    </a:p>
                    <a:p>
                      <a:r>
                        <a:rPr lang="en-US" dirty="0"/>
                        <a:t>loss of the business carried by all or any one of them acting for all.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is an artificial person created by law.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04417"/>
                  </a:ext>
                </a:extLst>
              </a:tr>
              <a:tr h="920702">
                <a:tc>
                  <a:txBody>
                    <a:bodyPr/>
                    <a:lstStyle/>
                    <a:p>
                      <a:r>
                        <a:rPr lang="en-US" b="1" dirty="0"/>
                        <a:t>Legal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separate entity from its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separate entity from its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 separate legal entity from its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7337"/>
                  </a:ext>
                </a:extLst>
              </a:tr>
              <a:tr h="920702">
                <a:tc>
                  <a:txBody>
                    <a:bodyPr/>
                    <a:lstStyle/>
                    <a:p>
                      <a:r>
                        <a:rPr lang="en-US" b="1" dirty="0"/>
                        <a:t>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 specific law for the formation of sole proprietorship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Formed under Partnership Act 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Formed under Companies Ordinance 1984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09566"/>
                  </a:ext>
                </a:extLst>
              </a:tr>
              <a:tr h="920702">
                <a:tc>
                  <a:txBody>
                    <a:bodyPr/>
                    <a:lstStyle/>
                    <a:p>
                      <a:r>
                        <a:rPr lang="en-US" b="1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is not compulsory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of partnership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of company is compulsory by law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63844"/>
                  </a:ext>
                </a:extLst>
              </a:tr>
              <a:tr h="920702">
                <a:tc>
                  <a:txBody>
                    <a:bodyPr/>
                    <a:lstStyle/>
                    <a:p>
                      <a:r>
                        <a:rPr lang="en-US" b="1" dirty="0"/>
                        <a:t>Number of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only one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2 and maximum 20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seven and maximum 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2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9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B28E-8A0D-3655-256F-14D77AC2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838-BF48-E9D9-7FE7-A997EC6B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83" y="1749287"/>
            <a:ext cx="9477029" cy="4717773"/>
          </a:xfrm>
        </p:spPr>
        <p:txBody>
          <a:bodyPr>
            <a:normAutofit/>
          </a:bodyPr>
          <a:lstStyle/>
          <a:p>
            <a:r>
              <a:rPr lang="en-US" sz="3200" dirty="0"/>
              <a:t>A tactical plan, aimed at achieving tactical goals, is developed to </a:t>
            </a:r>
            <a:r>
              <a:rPr lang="en-US" sz="3200" b="1" dirty="0"/>
              <a:t>implement specific parts of a strategic plan. </a:t>
            </a:r>
          </a:p>
          <a:p>
            <a:r>
              <a:rPr lang="en-US" sz="3200" dirty="0"/>
              <a:t>Tactical plans typically</a:t>
            </a:r>
            <a:r>
              <a:rPr lang="en-US" sz="3200" b="1" dirty="0"/>
              <a:t> involve upper and middle management </a:t>
            </a:r>
            <a:r>
              <a:rPr lang="en-US" sz="3200" dirty="0"/>
              <a:t>and, compared with strategic plans, have a somewhat shorter time horizon and a more specific and concrete focus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04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8634-2491-15BD-9313-6BA9E094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C83-6FED-742D-39D5-C3C78E00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Autofit/>
          </a:bodyPr>
          <a:lstStyle/>
          <a:p>
            <a:r>
              <a:rPr lang="en-US" sz="3600" dirty="0"/>
              <a:t>An operational plan focuses on </a:t>
            </a:r>
            <a:r>
              <a:rPr lang="en-US" sz="3600" b="1" dirty="0"/>
              <a:t>carrying out tactical plans to achieve operational goals</a:t>
            </a:r>
            <a:r>
              <a:rPr lang="en-US" sz="3600" dirty="0"/>
              <a:t>. Developed by </a:t>
            </a:r>
            <a:r>
              <a:rPr lang="en-US" sz="3600" b="1" dirty="0"/>
              <a:t>middle and lower‑level </a:t>
            </a:r>
            <a:r>
              <a:rPr lang="en-US" sz="3600" dirty="0"/>
              <a:t>managers, operational plans have </a:t>
            </a:r>
            <a:r>
              <a:rPr lang="en-US" sz="3600" b="1" dirty="0"/>
              <a:t>a short‑term focus </a:t>
            </a:r>
            <a:r>
              <a:rPr lang="en-US" sz="3600" dirty="0"/>
              <a:t>and are relatively narrow in scope.</a:t>
            </a:r>
          </a:p>
        </p:txBody>
      </p:sp>
    </p:spTree>
    <p:extLst>
      <p:ext uri="{BB962C8B-B14F-4D97-AF65-F5344CB8AC3E}">
        <p14:creationId xmlns:p14="http://schemas.microsoft.com/office/powerpoint/2010/main" val="337616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80A9-1F9A-116B-3502-7D5213D4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9160"/>
          </a:xfrm>
        </p:spPr>
        <p:txBody>
          <a:bodyPr/>
          <a:lstStyle/>
          <a:p>
            <a:r>
              <a:rPr lang="en-US" dirty="0"/>
              <a:t>Time Frames for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3E9B-BF98-D1AB-7470-ED7CA7E5D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1643270"/>
            <a:ext cx="9954108" cy="4876800"/>
          </a:xfrm>
        </p:spPr>
        <p:txBody>
          <a:bodyPr>
            <a:noAutofit/>
          </a:bodyPr>
          <a:lstStyle/>
          <a:p>
            <a:r>
              <a:rPr lang="en-US" sz="2400" b="1" dirty="0"/>
              <a:t>Long-Range Plans </a:t>
            </a:r>
          </a:p>
          <a:p>
            <a:r>
              <a:rPr lang="en-US" sz="2400" dirty="0"/>
              <a:t>A long-range plan covers </a:t>
            </a:r>
            <a:r>
              <a:rPr lang="en-US" sz="2400" b="1" dirty="0"/>
              <a:t>many years</a:t>
            </a:r>
            <a:r>
              <a:rPr lang="en-US" sz="2400" dirty="0"/>
              <a:t>, perhaps </a:t>
            </a:r>
            <a:r>
              <a:rPr lang="en-US" sz="2400" b="1" dirty="0"/>
              <a:t>even decades.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Intermediate Plans</a:t>
            </a:r>
          </a:p>
          <a:p>
            <a:r>
              <a:rPr lang="en-US" sz="2400" dirty="0"/>
              <a:t> Intermediate plans usually cover periods from</a:t>
            </a:r>
            <a:r>
              <a:rPr lang="en-US" sz="2400" b="1" dirty="0"/>
              <a:t> one to five years </a:t>
            </a:r>
            <a:r>
              <a:rPr lang="en-US" sz="2400" dirty="0"/>
              <a:t>and are especially important for </a:t>
            </a:r>
            <a:r>
              <a:rPr lang="en-US" sz="2400" b="1" dirty="0"/>
              <a:t>middle and first‑line managers.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Short-Range</a:t>
            </a:r>
            <a:r>
              <a:rPr lang="en-US" sz="2400" dirty="0"/>
              <a:t> </a:t>
            </a:r>
          </a:p>
          <a:p>
            <a:r>
              <a:rPr lang="en-US" sz="2400" dirty="0"/>
              <a:t>Plans Managers also develop short-range plans, which have a </a:t>
            </a:r>
            <a:r>
              <a:rPr lang="en-US" sz="2400" b="1" dirty="0"/>
              <a:t>time frame of one year or less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52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A1C-F336-2473-857E-3752AA4C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6151"/>
          </a:xfrm>
        </p:spPr>
        <p:txBody>
          <a:bodyPr>
            <a:normAutofit/>
          </a:bodyPr>
          <a:lstStyle/>
          <a:p>
            <a:r>
              <a:rPr lang="en-US" sz="4800" dirty="0"/>
              <a:t>Responsibilities for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BEFB-A06A-CDFF-5F6B-42729AF6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357" y="1590261"/>
            <a:ext cx="9331255" cy="4969565"/>
          </a:xfrm>
        </p:spPr>
        <p:txBody>
          <a:bodyPr>
            <a:normAutofit/>
          </a:bodyPr>
          <a:lstStyle/>
          <a:p>
            <a:r>
              <a:rPr lang="en-US" sz="4400" dirty="0"/>
              <a:t>Planning Staff</a:t>
            </a:r>
          </a:p>
          <a:p>
            <a:r>
              <a:rPr lang="en-US" sz="4400" dirty="0"/>
              <a:t>Planning Task Force</a:t>
            </a:r>
          </a:p>
          <a:p>
            <a:r>
              <a:rPr lang="en-US" sz="4400" dirty="0"/>
              <a:t>Board of Directors</a:t>
            </a:r>
          </a:p>
          <a:p>
            <a:r>
              <a:rPr lang="en-US" sz="4400" dirty="0"/>
              <a:t>Chief Executive Officer</a:t>
            </a:r>
          </a:p>
          <a:p>
            <a:r>
              <a:rPr lang="en-US" sz="4400" dirty="0"/>
              <a:t>Executive Committee</a:t>
            </a:r>
          </a:p>
          <a:p>
            <a:r>
              <a:rPr lang="en-US" sz="4400" dirty="0"/>
              <a:t>Line Management</a:t>
            </a:r>
          </a:p>
        </p:txBody>
      </p:sp>
    </p:spTree>
    <p:extLst>
      <p:ext uri="{BB962C8B-B14F-4D97-AF65-F5344CB8AC3E}">
        <p14:creationId xmlns:p14="http://schemas.microsoft.com/office/powerpoint/2010/main" val="347499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6B5D-E7FF-AB6C-A0A1-A246D3B9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planning and Crisis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E36B-7FD1-C78A-D9CE-E4A0C7C5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2974"/>
          </a:xfrm>
        </p:spPr>
        <p:txBody>
          <a:bodyPr>
            <a:normAutofit/>
          </a:bodyPr>
          <a:lstStyle/>
          <a:p>
            <a:r>
              <a:rPr lang="en-US" sz="2400" b="1" dirty="0"/>
              <a:t>Contingency Planning:</a:t>
            </a:r>
          </a:p>
          <a:p>
            <a:r>
              <a:rPr lang="en-US" sz="2400" dirty="0"/>
              <a:t>The determination of </a:t>
            </a:r>
            <a:r>
              <a:rPr lang="en-US" sz="2400" b="1" dirty="0"/>
              <a:t>alternative courses of action </a:t>
            </a:r>
            <a:r>
              <a:rPr lang="en-US" sz="2400" dirty="0"/>
              <a:t>to be taken </a:t>
            </a:r>
            <a:r>
              <a:rPr lang="en-US" sz="2400" b="1" dirty="0"/>
              <a:t>if an intended plan of action is unexpectedly disrupted </a:t>
            </a:r>
            <a:r>
              <a:rPr lang="en-US" sz="2400" dirty="0"/>
              <a:t>or rendered inappropriate.</a:t>
            </a:r>
          </a:p>
          <a:p>
            <a:endParaRPr lang="en-US" dirty="0"/>
          </a:p>
          <a:p>
            <a:r>
              <a:rPr lang="en-US" sz="2400" dirty="0"/>
              <a:t> </a:t>
            </a:r>
            <a:r>
              <a:rPr lang="en-US" sz="2400" b="1" dirty="0"/>
              <a:t>Crisis Management: </a:t>
            </a:r>
          </a:p>
          <a:p>
            <a:r>
              <a:rPr lang="en-US" sz="2400" dirty="0"/>
              <a:t>A related concept, </a:t>
            </a:r>
            <a:r>
              <a:rPr lang="en-US" sz="2400" b="1" dirty="0"/>
              <a:t>is the set of procedures the organization uses in the event of a disaster or other unexpected calamity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25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3418-45B2-1127-B3F4-1599A7A0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8E76-5820-0697-FEC3-6C65B37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74B1-2BDE-F418-7B6F-4AB81D12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DE51-0679-FE53-4D72-1C0161CB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D82E-74E0-5DC5-0F75-12BBB0EB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B76C-92CD-10DC-DC6E-20FF133F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9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3EF7-A3FD-0A1F-B3CB-2769D16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FEA4-F549-9EDC-A1E1-CD118F34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4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51B2-26F0-86CA-3FF3-98648670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6657-67E1-67BE-11ED-1C3653D9B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160078"/>
              </p:ext>
            </p:extLst>
          </p:nvPr>
        </p:nvGraphicFramePr>
        <p:xfrm>
          <a:off x="313509" y="470262"/>
          <a:ext cx="11691256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547">
                  <a:extLst>
                    <a:ext uri="{9D8B030D-6E8A-4147-A177-3AD203B41FA5}">
                      <a16:colId xmlns:a16="http://schemas.microsoft.com/office/drawing/2014/main" val="3416643031"/>
                    </a:ext>
                  </a:extLst>
                </a:gridCol>
                <a:gridCol w="2723599">
                  <a:extLst>
                    <a:ext uri="{9D8B030D-6E8A-4147-A177-3AD203B41FA5}">
                      <a16:colId xmlns:a16="http://schemas.microsoft.com/office/drawing/2014/main" val="3460286679"/>
                    </a:ext>
                  </a:extLst>
                </a:gridCol>
                <a:gridCol w="3910297">
                  <a:extLst>
                    <a:ext uri="{9D8B030D-6E8A-4147-A177-3AD203B41FA5}">
                      <a16:colId xmlns:a16="http://schemas.microsoft.com/office/drawing/2014/main" val="3766225986"/>
                    </a:ext>
                  </a:extLst>
                </a:gridCol>
                <a:gridCol w="2922813">
                  <a:extLst>
                    <a:ext uri="{9D8B030D-6E8A-4147-A177-3AD203B41FA5}">
                      <a16:colId xmlns:a16="http://schemas.microsoft.com/office/drawing/2014/main" val="3153572741"/>
                    </a:ext>
                  </a:extLst>
                </a:gridCol>
              </a:tblGrid>
              <a:tr h="1125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Proprietorship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5841"/>
                  </a:ext>
                </a:extLst>
              </a:tr>
              <a:tr h="1125633">
                <a:tc>
                  <a:txBody>
                    <a:bodyPr/>
                    <a:lstStyle/>
                    <a:p>
                      <a:r>
                        <a:rPr lang="en-US" b="1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single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partner has a right to participate in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is managed by a board of directors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04417"/>
                  </a:ext>
                </a:extLst>
              </a:tr>
              <a:tr h="1125633">
                <a:tc>
                  <a:txBody>
                    <a:bodyPr/>
                    <a:lstStyle/>
                    <a:p>
                      <a:r>
                        <a:rPr lang="en-US" b="1" dirty="0"/>
                        <a:t>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Liability of owner is 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Liability of each member is 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Liability of members is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7337"/>
                  </a:ext>
                </a:extLst>
              </a:tr>
              <a:tr h="1310439">
                <a:tc>
                  <a:txBody>
                    <a:bodyPr/>
                    <a:lstStyle/>
                    <a:p>
                      <a:r>
                        <a:rPr lang="en-US" b="1" dirty="0"/>
                        <a:t>Durability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durable as compare to sole proprietorship but less as compared to</a:t>
                      </a:r>
                    </a:p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Death or insolvency of member has no effect on life of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09566"/>
                  </a:ext>
                </a:extLst>
              </a:tr>
              <a:tr h="1125633">
                <a:tc>
                  <a:txBody>
                    <a:bodyPr/>
                    <a:lstStyle/>
                    <a:p>
                      <a:r>
                        <a:rPr lang="en-US" b="1" dirty="0"/>
                        <a:t>Suitable</a:t>
                      </a:r>
                      <a:r>
                        <a:rPr lang="en-US" b="1" baseline="0" dirty="0"/>
                        <a:t> 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small scale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small and medium size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large scale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6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2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8CC-E7BA-748A-3EE4-CCBF055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4E83-4ABC-4BB2-256B-96225C7A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5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B857-0B57-5026-AD7C-28A34413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91-30C6-ACB6-FADD-E33C731F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4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018D-BE95-9E0A-F98C-026098AB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69B6-D500-5E7A-0B83-300F9FB0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225D-25C3-ECA1-F168-86213F3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FEF7-A1EC-A6B4-DF65-2BA6B433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EA0F-F683-061A-9A0C-1FD9658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8CC6-2E5E-8B40-DA3E-197BFBF8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1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BE06-A825-8049-39C1-EA3B8702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48D6-B6BF-C6A9-181B-21F4ECE5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3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8F3F-7590-B1F2-B37D-E164DD64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AC89-8DED-D30A-885D-F2A36175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2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71D-35D3-DF3B-1727-AA710656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6951-D0E8-F370-C904-875078C3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1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5A48-161E-22D3-B4AA-2C922725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5632-AF2B-99A3-EF79-485ACA83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1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24D-D6F0-A585-16E0-1D2C95F9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60A8-74CC-0B2E-D04E-15F21186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412742"/>
              </p:ext>
            </p:extLst>
          </p:nvPr>
        </p:nvGraphicFramePr>
        <p:xfrm>
          <a:off x="418011" y="0"/>
          <a:ext cx="11482252" cy="672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16643031"/>
                    </a:ext>
                  </a:extLst>
                </a:gridCol>
                <a:gridCol w="2668175">
                  <a:extLst>
                    <a:ext uri="{9D8B030D-6E8A-4147-A177-3AD203B41FA5}">
                      <a16:colId xmlns:a16="http://schemas.microsoft.com/office/drawing/2014/main" val="3460286679"/>
                    </a:ext>
                  </a:extLst>
                </a:gridCol>
                <a:gridCol w="3840393">
                  <a:extLst>
                    <a:ext uri="{9D8B030D-6E8A-4147-A177-3AD203B41FA5}">
                      <a16:colId xmlns:a16="http://schemas.microsoft.com/office/drawing/2014/main" val="3766225986"/>
                    </a:ext>
                  </a:extLst>
                </a:gridCol>
                <a:gridCol w="2870564">
                  <a:extLst>
                    <a:ext uri="{9D8B030D-6E8A-4147-A177-3AD203B41FA5}">
                      <a16:colId xmlns:a16="http://schemas.microsoft.com/office/drawing/2014/main" val="3153572741"/>
                    </a:ext>
                  </a:extLst>
                </a:gridCol>
              </a:tblGrid>
              <a:tr h="787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Proprietorship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5841"/>
                  </a:ext>
                </a:extLst>
              </a:tr>
              <a:tr h="1411932">
                <a:tc>
                  <a:txBody>
                    <a:bodyPr/>
                    <a:lstStyle/>
                    <a:p>
                      <a:r>
                        <a:rPr lang="en-US" b="1" dirty="0"/>
                        <a:t>Transfer</a:t>
                      </a:r>
                      <a:r>
                        <a:rPr lang="en-US" b="1" baseline="0" dirty="0"/>
                        <a:t> of Shares/business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trader can sell his business without any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partnership no partner can transfer his share without the consent of other</a:t>
                      </a:r>
                    </a:p>
                    <a:p>
                      <a:r>
                        <a:rPr lang="en-US" dirty="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public limited company shares can be transferred without any restriction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04417"/>
                  </a:ext>
                </a:extLst>
              </a:tr>
              <a:tr h="1392867">
                <a:tc>
                  <a:txBody>
                    <a:bodyPr/>
                    <a:lstStyle/>
                    <a:p>
                      <a:r>
                        <a:rPr lang="en-US" b="1" dirty="0"/>
                        <a:t>Change in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trader can change volume of capital when he wants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partnership partners can change volume of capital with mutual 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Company volume of capital can be changed according to rules given in ordinance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7337"/>
                  </a:ext>
                </a:extLst>
              </a:tr>
              <a:tr h="1234269">
                <a:tc>
                  <a:txBody>
                    <a:bodyPr/>
                    <a:lstStyle/>
                    <a:p>
                      <a:r>
                        <a:rPr lang="en-US" b="1" dirty="0"/>
                        <a:t>Payment of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sole proprietorship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private property of owner can also be used to pay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property of partners can be used to pay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property of shareholders can not be used to pay 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09566"/>
                  </a:ext>
                </a:extLst>
              </a:tr>
              <a:tr h="949438">
                <a:tc>
                  <a:txBody>
                    <a:bodyPr/>
                    <a:lstStyle/>
                    <a:p>
                      <a:r>
                        <a:rPr lang="en-US" b="1" dirty="0"/>
                        <a:t>Change in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trader can change his business at any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can be changed with mutual consent of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can do only those businesses which are mentioned in MOA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63844"/>
                  </a:ext>
                </a:extLst>
              </a:tr>
              <a:tr h="949438">
                <a:tc>
                  <a:txBody>
                    <a:bodyPr/>
                    <a:lstStyle/>
                    <a:p>
                      <a:r>
                        <a:rPr lang="en-US" b="1" dirty="0"/>
                        <a:t>Stock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not be listed in stock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listed in stock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limited company can register itself in stock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2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6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65725"/>
              </p:ext>
            </p:extLst>
          </p:nvPr>
        </p:nvGraphicFramePr>
        <p:xfrm>
          <a:off x="574766" y="1175656"/>
          <a:ext cx="1122099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688">
                  <a:extLst>
                    <a:ext uri="{9D8B030D-6E8A-4147-A177-3AD203B41FA5}">
                      <a16:colId xmlns:a16="http://schemas.microsoft.com/office/drawing/2014/main" val="3416643031"/>
                    </a:ext>
                  </a:extLst>
                </a:gridCol>
                <a:gridCol w="2614046">
                  <a:extLst>
                    <a:ext uri="{9D8B030D-6E8A-4147-A177-3AD203B41FA5}">
                      <a16:colId xmlns:a16="http://schemas.microsoft.com/office/drawing/2014/main" val="3460286679"/>
                    </a:ext>
                  </a:extLst>
                </a:gridCol>
                <a:gridCol w="3501551">
                  <a:extLst>
                    <a:ext uri="{9D8B030D-6E8A-4147-A177-3AD203B41FA5}">
                      <a16:colId xmlns:a16="http://schemas.microsoft.com/office/drawing/2014/main" val="3766225986"/>
                    </a:ext>
                  </a:extLst>
                </a:gridCol>
                <a:gridCol w="3056708">
                  <a:extLst>
                    <a:ext uri="{9D8B030D-6E8A-4147-A177-3AD203B41FA5}">
                      <a16:colId xmlns:a16="http://schemas.microsoft.com/office/drawing/2014/main" val="3153572741"/>
                    </a:ext>
                  </a:extLst>
                </a:gridCol>
              </a:tblGrid>
              <a:tr h="12457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Proprietorship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5841"/>
                  </a:ext>
                </a:extLst>
              </a:tr>
              <a:tr h="1360323">
                <a:tc>
                  <a:txBody>
                    <a:bodyPr/>
                    <a:lstStyle/>
                    <a:p>
                      <a:r>
                        <a:rPr lang="en-US" b="1" dirty="0"/>
                        <a:t>Expense of incorporation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bears less formation expenses as compared to other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bears less formation expenses as compared to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Formation expenses of company are much more as compared to other businesses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04417"/>
                  </a:ext>
                </a:extLst>
              </a:tr>
              <a:tr h="1360323">
                <a:tc>
                  <a:txBody>
                    <a:bodyPr/>
                    <a:lstStyle/>
                    <a:p>
                      <a:r>
                        <a:rPr lang="en-US" b="1" dirty="0"/>
                        <a:t>Withdrawal of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Sole owner can get his capital by selling his business to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 can get their capital by transferring their share to others by mutual</a:t>
                      </a:r>
                    </a:p>
                    <a:p>
                      <a:r>
                        <a:rPr lang="en-US" dirty="0"/>
                        <a:t>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Shareholders can get their capital by selling share to others without any restriction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7337"/>
                  </a:ext>
                </a:extLst>
              </a:tr>
              <a:tr h="1245717">
                <a:tc>
                  <a:txBody>
                    <a:bodyPr/>
                    <a:lstStyle/>
                    <a:p>
                      <a:r>
                        <a:rPr lang="en-US" b="1" dirty="0"/>
                        <a:t>Winding Up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wind up without out any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dissolved according to partnership 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wind up according rules of ordinance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0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0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capital of a company is divided into small unit and each unit is called a share. </a:t>
            </a:r>
          </a:p>
        </p:txBody>
      </p:sp>
    </p:spTree>
    <p:extLst>
      <p:ext uri="{BB962C8B-B14F-4D97-AF65-F5344CB8AC3E}">
        <p14:creationId xmlns:p14="http://schemas.microsoft.com/office/powerpoint/2010/main" val="24063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9" y="261258"/>
            <a:ext cx="6701247" cy="6309360"/>
          </a:xfrm>
        </p:spPr>
      </p:pic>
    </p:spTree>
    <p:extLst>
      <p:ext uri="{BB962C8B-B14F-4D97-AF65-F5344CB8AC3E}">
        <p14:creationId xmlns:p14="http://schemas.microsoft.com/office/powerpoint/2010/main" val="298393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MANAGEMENT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management team should not only be competent but also committed. The investors demand that management team operates the business as a full time venture.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1232</Words>
  <Application>Microsoft Office PowerPoint</Application>
  <PresentationFormat>Widescreen</PresentationFormat>
  <Paragraphs>162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Wisp</vt:lpstr>
      <vt:lpstr>FORMS OF OWNERSHIP</vt:lpstr>
      <vt:lpstr>PowerPoint Presentation</vt:lpstr>
      <vt:lpstr>PowerPoint Presentation</vt:lpstr>
      <vt:lpstr>PowerPoint Presentation</vt:lpstr>
      <vt:lpstr>PowerPoint Presentation</vt:lpstr>
      <vt:lpstr>SHARES </vt:lpstr>
      <vt:lpstr>ORGANIZATIONAL CHART</vt:lpstr>
      <vt:lpstr>PowerPoint Presentation</vt:lpstr>
      <vt:lpstr>DEVELOPING THE MANAGEMENT TEAM</vt:lpstr>
      <vt:lpstr>BOARD OF DIRECTORS</vt:lpstr>
      <vt:lpstr>Functions of Management</vt:lpstr>
      <vt:lpstr>Useful Links</vt:lpstr>
      <vt:lpstr>PowerPoint Presentation</vt:lpstr>
      <vt:lpstr>Organizational Goals</vt:lpstr>
      <vt:lpstr>Kinds of goals</vt:lpstr>
      <vt:lpstr>Tactical goals</vt:lpstr>
      <vt:lpstr>Operational goals</vt:lpstr>
      <vt:lpstr>Time frame</vt:lpstr>
      <vt:lpstr>Kinds of Organizational plans</vt:lpstr>
      <vt:lpstr>Tactical Plans</vt:lpstr>
      <vt:lpstr>Operational Plans</vt:lpstr>
      <vt:lpstr>Time Frames for Planning</vt:lpstr>
      <vt:lpstr>Responsibilities for Planning</vt:lpstr>
      <vt:lpstr>Contingency planning and Crisis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OF OWNERSHIP</dc:title>
  <dc:creator>Yasir Ijaz/CC/SGA</dc:creator>
  <cp:lastModifiedBy>Sara</cp:lastModifiedBy>
  <cp:revision>65</cp:revision>
  <dcterms:created xsi:type="dcterms:W3CDTF">2020-05-17T19:19:20Z</dcterms:created>
  <dcterms:modified xsi:type="dcterms:W3CDTF">2024-07-05T13:59:47Z</dcterms:modified>
</cp:coreProperties>
</file>