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10" r:id="rId2"/>
    <p:sldId id="389" r:id="rId3"/>
    <p:sldId id="390" r:id="rId4"/>
    <p:sldId id="391" r:id="rId5"/>
    <p:sldId id="392" r:id="rId6"/>
    <p:sldId id="393" r:id="rId7"/>
    <p:sldId id="394" r:id="rId8"/>
    <p:sldId id="395" r:id="rId9"/>
    <p:sldId id="396" r:id="rId10"/>
    <p:sldId id="397" r:id="rId11"/>
    <p:sldId id="398" r:id="rId12"/>
    <p:sldId id="399" r:id="rId13"/>
    <p:sldId id="400" r:id="rId14"/>
    <p:sldId id="401" r:id="rId15"/>
    <p:sldId id="40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TextBox 6">
            <a:extLst>
              <a:ext uri="{FF2B5EF4-FFF2-40B4-BE49-F238E27FC236}">
                <a16:creationId xmlns:a16="http://schemas.microsoft.com/office/drawing/2014/main" id="{E8CC338F-3FC3-EE12-C7F7-D7473A50DEFC}"/>
              </a:ext>
            </a:extLst>
          </p:cNvPr>
          <p:cNvSpPr txBox="1"/>
          <p:nvPr userDrawn="1"/>
        </p:nvSpPr>
        <p:spPr>
          <a:xfrm rot="19779968">
            <a:off x="2886891" y="3291840"/>
            <a:ext cx="8203475" cy="1077218"/>
          </a:xfrm>
          <a:prstGeom prst="rect">
            <a:avLst/>
          </a:prstGeom>
          <a:noFill/>
        </p:spPr>
        <p:txBody>
          <a:bodyPr wrap="square" rtlCol="0">
            <a:spAutoFit/>
          </a:bodyPr>
          <a:lstStyle/>
          <a:p>
            <a:r>
              <a:rPr lang="en-US" sz="3200" dirty="0">
                <a:solidFill>
                  <a:schemeClr val="bg1">
                    <a:lumMod val="75000"/>
                  </a:schemeClr>
                </a:solidFill>
              </a:rPr>
              <a:t>BSSE-F22-PROFESSIONAL PRACTICES-SARA IJAZ</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078C-B4DA-F13C-4A57-A5C25FF1A70B}"/>
              </a:ext>
            </a:extLst>
          </p:cNvPr>
          <p:cNvSpPr>
            <a:spLocks noGrp="1"/>
          </p:cNvSpPr>
          <p:nvPr>
            <p:ph type="ctrTitle"/>
          </p:nvPr>
        </p:nvSpPr>
        <p:spPr/>
        <p:txBody>
          <a:bodyPr/>
          <a:lstStyle/>
          <a:p>
            <a:r>
              <a:rPr lang="en-US" dirty="0"/>
              <a:t>PROFESSIONAL PRACTICES</a:t>
            </a:r>
          </a:p>
        </p:txBody>
      </p:sp>
      <p:sp>
        <p:nvSpPr>
          <p:cNvPr id="3" name="Subtitle 2">
            <a:extLst>
              <a:ext uri="{FF2B5EF4-FFF2-40B4-BE49-F238E27FC236}">
                <a16:creationId xmlns:a16="http://schemas.microsoft.com/office/drawing/2014/main" id="{1F5663DA-FE01-13E0-6A6E-9CF722B25E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648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9A61-D330-F611-E548-B19A48D1590F}"/>
              </a:ext>
            </a:extLst>
          </p:cNvPr>
          <p:cNvSpPr>
            <a:spLocks noGrp="1"/>
          </p:cNvSpPr>
          <p:nvPr>
            <p:ph type="title"/>
          </p:nvPr>
        </p:nvSpPr>
        <p:spPr/>
        <p:txBody>
          <a:bodyPr/>
          <a:lstStyle/>
          <a:p>
            <a:r>
              <a:rPr lang="en-US" dirty="0"/>
              <a:t>Disclosure Requirements</a:t>
            </a:r>
          </a:p>
        </p:txBody>
      </p:sp>
      <p:sp>
        <p:nvSpPr>
          <p:cNvPr id="3" name="Content Placeholder 2">
            <a:extLst>
              <a:ext uri="{FF2B5EF4-FFF2-40B4-BE49-F238E27FC236}">
                <a16:creationId xmlns:a16="http://schemas.microsoft.com/office/drawing/2014/main" id="{F3BD9ADD-6BE1-DD49-906F-C1D180C7037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578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AC09-CDF4-CF60-CCB7-A59A60B46D12}"/>
              </a:ext>
            </a:extLst>
          </p:cNvPr>
          <p:cNvSpPr>
            <a:spLocks noGrp="1"/>
          </p:cNvSpPr>
          <p:nvPr>
            <p:ph type="title"/>
          </p:nvPr>
        </p:nvSpPr>
        <p:spPr/>
        <p:txBody>
          <a:bodyPr/>
          <a:lstStyle/>
          <a:p>
            <a:r>
              <a:rPr lang="en-US" dirty="0"/>
              <a:t>Corporate Governance</a:t>
            </a:r>
          </a:p>
        </p:txBody>
      </p:sp>
      <p:sp>
        <p:nvSpPr>
          <p:cNvPr id="3" name="Content Placeholder 2">
            <a:extLst>
              <a:ext uri="{FF2B5EF4-FFF2-40B4-BE49-F238E27FC236}">
                <a16:creationId xmlns:a16="http://schemas.microsoft.com/office/drawing/2014/main" id="{F14A685D-1220-03A2-4073-F73E66A6C5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1810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9EB8-190F-F900-3262-734D7576D24F}"/>
              </a:ext>
            </a:extLst>
          </p:cNvPr>
          <p:cNvSpPr>
            <a:spLocks noGrp="1"/>
          </p:cNvSpPr>
          <p:nvPr>
            <p:ph type="title"/>
          </p:nvPr>
        </p:nvSpPr>
        <p:spPr/>
        <p:txBody>
          <a:bodyPr/>
          <a:lstStyle/>
          <a:p>
            <a:r>
              <a:rPr lang="en-US" dirty="0"/>
              <a:t>Organizing an organization</a:t>
            </a:r>
          </a:p>
        </p:txBody>
      </p:sp>
      <p:sp>
        <p:nvSpPr>
          <p:cNvPr id="3" name="Content Placeholder 2">
            <a:extLst>
              <a:ext uri="{FF2B5EF4-FFF2-40B4-BE49-F238E27FC236}">
                <a16:creationId xmlns:a16="http://schemas.microsoft.com/office/drawing/2014/main" id="{8E3FFE23-9172-4D47-2CB9-3373BB42FAB3}"/>
              </a:ext>
            </a:extLst>
          </p:cNvPr>
          <p:cNvSpPr>
            <a:spLocks noGrp="1"/>
          </p:cNvSpPr>
          <p:nvPr>
            <p:ph idx="1"/>
          </p:nvPr>
        </p:nvSpPr>
        <p:spPr/>
        <p:txBody>
          <a:bodyPr>
            <a:normAutofit/>
          </a:bodyPr>
          <a:lstStyle/>
          <a:p>
            <a:r>
              <a:rPr lang="en-US" sz="2800" dirty="0"/>
              <a:t>An organization can only function effectively if it has some kind of structure.</a:t>
            </a:r>
          </a:p>
          <a:p>
            <a:endParaRPr lang="en-US" sz="2800" dirty="0"/>
          </a:p>
          <a:p>
            <a:pPr>
              <a:buFont typeface="Wingdings" panose="05000000000000000000" pitchFamily="2" charset="2"/>
              <a:buChar char="Ø"/>
            </a:pPr>
            <a:r>
              <a:rPr lang="en-US" sz="2800" dirty="0"/>
              <a:t>Tasks must be identified.</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It must be decide who will do what</a:t>
            </a:r>
          </a:p>
        </p:txBody>
      </p:sp>
    </p:spTree>
    <p:extLst>
      <p:ext uri="{BB962C8B-B14F-4D97-AF65-F5344CB8AC3E}">
        <p14:creationId xmlns:p14="http://schemas.microsoft.com/office/powerpoint/2010/main" val="162794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76A1-FDA5-71C8-A457-277F72D4C4DA}"/>
              </a:ext>
            </a:extLst>
          </p:cNvPr>
          <p:cNvSpPr>
            <a:spLocks noGrp="1"/>
          </p:cNvSpPr>
          <p:nvPr>
            <p:ph type="title"/>
          </p:nvPr>
        </p:nvSpPr>
        <p:spPr/>
        <p:txBody>
          <a:bodyPr/>
          <a:lstStyle/>
          <a:p>
            <a:r>
              <a:rPr lang="en-US" dirty="0"/>
              <a:t>Functional Units of an organization</a:t>
            </a:r>
          </a:p>
        </p:txBody>
      </p:sp>
      <p:sp>
        <p:nvSpPr>
          <p:cNvPr id="3" name="Content Placeholder 2">
            <a:extLst>
              <a:ext uri="{FF2B5EF4-FFF2-40B4-BE49-F238E27FC236}">
                <a16:creationId xmlns:a16="http://schemas.microsoft.com/office/drawing/2014/main" id="{B72CD6DE-AD7C-DF60-626F-155A5B0013F3}"/>
              </a:ext>
            </a:extLst>
          </p:cNvPr>
          <p:cNvSpPr>
            <a:spLocks noGrp="1"/>
          </p:cNvSpPr>
          <p:nvPr>
            <p:ph idx="1"/>
          </p:nvPr>
        </p:nvSpPr>
        <p:spPr>
          <a:xfrm>
            <a:off x="1589649" y="1477108"/>
            <a:ext cx="9914963" cy="5380892"/>
          </a:xfrm>
        </p:spPr>
        <p:txBody>
          <a:bodyPr>
            <a:normAutofit/>
          </a:bodyPr>
          <a:lstStyle/>
          <a:p>
            <a:pPr marL="0" indent="0">
              <a:buNone/>
            </a:pPr>
            <a:r>
              <a:rPr lang="en-US" sz="2400" dirty="0"/>
              <a:t>Grouping of tasks</a:t>
            </a:r>
          </a:p>
          <a:p>
            <a:endParaRPr lang="en-US" sz="2400" dirty="0"/>
          </a:p>
          <a:p>
            <a:r>
              <a:rPr lang="en-US" sz="2400" dirty="0"/>
              <a:t>Production.</a:t>
            </a:r>
          </a:p>
          <a:p>
            <a:r>
              <a:rPr lang="en-US" sz="2400" dirty="0"/>
              <a:t>Quality Management.</a:t>
            </a:r>
          </a:p>
          <a:p>
            <a:r>
              <a:rPr lang="en-US" sz="2400" dirty="0"/>
              <a:t>Sales and Marketing.</a:t>
            </a:r>
          </a:p>
          <a:p>
            <a:r>
              <a:rPr lang="en-US" sz="2400" dirty="0"/>
              <a:t>Finance and administration.</a:t>
            </a:r>
          </a:p>
          <a:p>
            <a:r>
              <a:rPr lang="en-US" sz="2400" dirty="0"/>
              <a:t>Research and development.</a:t>
            </a:r>
          </a:p>
          <a:p>
            <a:endParaRPr lang="en-US" sz="2400" dirty="0"/>
          </a:p>
          <a:p>
            <a:r>
              <a:rPr lang="en-US" sz="2400" b="1" i="1" dirty="0"/>
              <a:t>These five group of functions exist in almost any organization, whether or not the structure of the organization reflects this.</a:t>
            </a:r>
          </a:p>
          <a:p>
            <a:endParaRPr lang="en-US" dirty="0"/>
          </a:p>
        </p:txBody>
      </p:sp>
    </p:spTree>
    <p:extLst>
      <p:ext uri="{BB962C8B-B14F-4D97-AF65-F5344CB8AC3E}">
        <p14:creationId xmlns:p14="http://schemas.microsoft.com/office/powerpoint/2010/main" val="2923380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C246-09D0-5568-C8CB-261C90A180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3058BF-F956-7F08-F76A-A56FEF3CED35}"/>
              </a:ext>
            </a:extLst>
          </p:cNvPr>
          <p:cNvSpPr>
            <a:spLocks noGrp="1"/>
          </p:cNvSpPr>
          <p:nvPr>
            <p:ph idx="1"/>
          </p:nvPr>
        </p:nvSpPr>
        <p:spPr/>
        <p:txBody>
          <a:bodyPr/>
          <a:lstStyle/>
          <a:p>
            <a:r>
              <a:rPr lang="en-US" sz="3200" dirty="0"/>
              <a:t>Geographical Organization.</a:t>
            </a:r>
          </a:p>
          <a:p>
            <a:r>
              <a:rPr lang="en-US" sz="3200" dirty="0"/>
              <a:t>Organization by product.</a:t>
            </a:r>
          </a:p>
          <a:p>
            <a:endParaRPr lang="en-US" dirty="0"/>
          </a:p>
        </p:txBody>
      </p:sp>
    </p:spTree>
    <p:extLst>
      <p:ext uri="{BB962C8B-B14F-4D97-AF65-F5344CB8AC3E}">
        <p14:creationId xmlns:p14="http://schemas.microsoft.com/office/powerpoint/2010/main" val="236612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0B7F-9E9B-D72E-6045-ED4B6E183952}"/>
              </a:ext>
            </a:extLst>
          </p:cNvPr>
          <p:cNvSpPr>
            <a:spLocks noGrp="1"/>
          </p:cNvSpPr>
          <p:nvPr>
            <p:ph type="title"/>
          </p:nvPr>
        </p:nvSpPr>
        <p:spPr/>
        <p:txBody>
          <a:bodyPr/>
          <a:lstStyle/>
          <a:p>
            <a:r>
              <a:rPr lang="en-US" dirty="0"/>
              <a:t>Centralization v. Decentralization</a:t>
            </a:r>
          </a:p>
        </p:txBody>
      </p:sp>
      <p:sp>
        <p:nvSpPr>
          <p:cNvPr id="3" name="Content Placeholder 2">
            <a:extLst>
              <a:ext uri="{FF2B5EF4-FFF2-40B4-BE49-F238E27FC236}">
                <a16:creationId xmlns:a16="http://schemas.microsoft.com/office/drawing/2014/main" id="{578FE51C-32F7-9CF4-8511-C23B079BE1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1057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7384-C5D3-2DD5-C6FF-F2A011D3ACAE}"/>
              </a:ext>
            </a:extLst>
          </p:cNvPr>
          <p:cNvSpPr>
            <a:spLocks noGrp="1"/>
          </p:cNvSpPr>
          <p:nvPr>
            <p:ph type="title"/>
          </p:nvPr>
        </p:nvSpPr>
        <p:spPr/>
        <p:txBody>
          <a:bodyPr/>
          <a:lstStyle/>
          <a:p>
            <a:r>
              <a:rPr lang="en-US" dirty="0"/>
              <a:t>IMPORTANT DOCUMENTS OF COMPANY</a:t>
            </a:r>
          </a:p>
        </p:txBody>
      </p:sp>
      <p:sp>
        <p:nvSpPr>
          <p:cNvPr id="3" name="Content Placeholder 2">
            <a:extLst>
              <a:ext uri="{FF2B5EF4-FFF2-40B4-BE49-F238E27FC236}">
                <a16:creationId xmlns:a16="http://schemas.microsoft.com/office/drawing/2014/main" id="{94D64F05-5675-80EF-1B68-948B86EB39B2}"/>
              </a:ext>
            </a:extLst>
          </p:cNvPr>
          <p:cNvSpPr>
            <a:spLocks noGrp="1"/>
          </p:cNvSpPr>
          <p:nvPr>
            <p:ph idx="1"/>
          </p:nvPr>
        </p:nvSpPr>
        <p:spPr/>
        <p:txBody>
          <a:bodyPr/>
          <a:lstStyle/>
          <a:p>
            <a:r>
              <a:rPr lang="en-US" sz="3600" dirty="0"/>
              <a:t>Following are three important documents of a Company.</a:t>
            </a:r>
          </a:p>
          <a:p>
            <a:pPr marL="0" indent="0">
              <a:buNone/>
            </a:pPr>
            <a:r>
              <a:rPr lang="en-US" sz="3600" dirty="0"/>
              <a:t>1. Memorandum of Association</a:t>
            </a:r>
          </a:p>
          <a:p>
            <a:pPr marL="0" indent="0">
              <a:buNone/>
            </a:pPr>
            <a:r>
              <a:rPr lang="en-US" sz="3600" dirty="0"/>
              <a:t>2. Articles of Association</a:t>
            </a:r>
          </a:p>
          <a:p>
            <a:pPr marL="0" indent="0">
              <a:buNone/>
            </a:pPr>
            <a:r>
              <a:rPr lang="en-US" sz="3600" dirty="0"/>
              <a:t>3. Prospectus</a:t>
            </a:r>
          </a:p>
          <a:p>
            <a:endParaRPr lang="en-US" dirty="0"/>
          </a:p>
        </p:txBody>
      </p:sp>
    </p:spTree>
    <p:extLst>
      <p:ext uri="{BB962C8B-B14F-4D97-AF65-F5344CB8AC3E}">
        <p14:creationId xmlns:p14="http://schemas.microsoft.com/office/powerpoint/2010/main" val="196176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6541-8C22-009A-00B2-98834EDAE55C}"/>
              </a:ext>
            </a:extLst>
          </p:cNvPr>
          <p:cNvSpPr>
            <a:spLocks noGrp="1"/>
          </p:cNvSpPr>
          <p:nvPr>
            <p:ph type="title"/>
          </p:nvPr>
        </p:nvSpPr>
        <p:spPr/>
        <p:txBody>
          <a:bodyPr/>
          <a:lstStyle/>
          <a:p>
            <a:r>
              <a:rPr lang="en-US" dirty="0"/>
              <a:t>Constitution of a Company</a:t>
            </a:r>
          </a:p>
        </p:txBody>
      </p:sp>
      <p:sp>
        <p:nvSpPr>
          <p:cNvPr id="3" name="Content Placeholder 2">
            <a:extLst>
              <a:ext uri="{FF2B5EF4-FFF2-40B4-BE49-F238E27FC236}">
                <a16:creationId xmlns:a16="http://schemas.microsoft.com/office/drawing/2014/main" id="{0FF587D9-5E4B-926C-F31B-40BAE6ED6FBD}"/>
              </a:ext>
            </a:extLst>
          </p:cNvPr>
          <p:cNvSpPr>
            <a:spLocks noGrp="1"/>
          </p:cNvSpPr>
          <p:nvPr>
            <p:ph idx="1"/>
          </p:nvPr>
        </p:nvSpPr>
        <p:spPr/>
        <p:txBody>
          <a:bodyPr/>
          <a:lstStyle/>
          <a:p>
            <a:r>
              <a:rPr lang="en-US" sz="3600" dirty="0"/>
              <a:t>MOA ( Controls its external relations)</a:t>
            </a:r>
          </a:p>
          <a:p>
            <a:endParaRPr lang="en-US" sz="3600" dirty="0"/>
          </a:p>
          <a:p>
            <a:r>
              <a:rPr lang="en-US" sz="3600" dirty="0"/>
              <a:t>AOA ( How internal affairs are to be run)</a:t>
            </a:r>
          </a:p>
          <a:p>
            <a:endParaRPr lang="en-US" dirty="0"/>
          </a:p>
        </p:txBody>
      </p:sp>
    </p:spTree>
    <p:extLst>
      <p:ext uri="{BB962C8B-B14F-4D97-AF65-F5344CB8AC3E}">
        <p14:creationId xmlns:p14="http://schemas.microsoft.com/office/powerpoint/2010/main" val="236799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F351-F59C-1078-6206-22E5C6FF1C04}"/>
              </a:ext>
            </a:extLst>
          </p:cNvPr>
          <p:cNvSpPr>
            <a:spLocks noGrp="1"/>
          </p:cNvSpPr>
          <p:nvPr>
            <p:ph type="title"/>
          </p:nvPr>
        </p:nvSpPr>
        <p:spPr/>
        <p:txBody>
          <a:bodyPr/>
          <a:lstStyle/>
          <a:p>
            <a:r>
              <a:rPr lang="en-US" dirty="0"/>
              <a:t>MEMORANDUM OF ASSOCIATION</a:t>
            </a:r>
          </a:p>
        </p:txBody>
      </p:sp>
      <p:sp>
        <p:nvSpPr>
          <p:cNvPr id="3" name="Content Placeholder 2">
            <a:extLst>
              <a:ext uri="{FF2B5EF4-FFF2-40B4-BE49-F238E27FC236}">
                <a16:creationId xmlns:a16="http://schemas.microsoft.com/office/drawing/2014/main" id="{0A92D9E1-C193-5A97-CAFB-02D9AF88CFB1}"/>
              </a:ext>
            </a:extLst>
          </p:cNvPr>
          <p:cNvSpPr>
            <a:spLocks noGrp="1"/>
          </p:cNvSpPr>
          <p:nvPr>
            <p:ph idx="1"/>
          </p:nvPr>
        </p:nvSpPr>
        <p:spPr>
          <a:xfrm>
            <a:off x="2236763" y="2133600"/>
            <a:ext cx="9267849" cy="4562622"/>
          </a:xfrm>
        </p:spPr>
        <p:txBody>
          <a:bodyPr/>
          <a:lstStyle/>
          <a:p>
            <a:pPr algn="just"/>
            <a:r>
              <a:rPr lang="en-US" sz="2400" dirty="0"/>
              <a:t>Memorandum of Association is the most important document of any company. The first step in the formation of a company is to prepare and file a memorandum of association with the registrar.</a:t>
            </a:r>
          </a:p>
          <a:p>
            <a:pPr marL="0" indent="0" algn="just">
              <a:buNone/>
            </a:pPr>
            <a:endParaRPr lang="en-US" sz="2400" dirty="0"/>
          </a:p>
          <a:p>
            <a:pPr algn="just"/>
            <a:r>
              <a:rPr lang="en-US" sz="2400" dirty="0"/>
              <a:t>It is the charter of the company, </a:t>
            </a:r>
            <a:r>
              <a:rPr lang="en-US" sz="2400" b="1" dirty="0"/>
              <a:t>which defines the rights, powers and objectives of the company. </a:t>
            </a:r>
            <a:r>
              <a:rPr lang="en-US" sz="2400" dirty="0"/>
              <a:t>Company is bound to perform only those activities which are mentioned in memorandum of association.</a:t>
            </a:r>
          </a:p>
          <a:p>
            <a:endParaRPr lang="en-US" dirty="0"/>
          </a:p>
        </p:txBody>
      </p:sp>
    </p:spTree>
    <p:extLst>
      <p:ext uri="{BB962C8B-B14F-4D97-AF65-F5344CB8AC3E}">
        <p14:creationId xmlns:p14="http://schemas.microsoft.com/office/powerpoint/2010/main" val="31447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45B1-8EC2-BF1F-DD7E-CAB070FB438E}"/>
              </a:ext>
            </a:extLst>
          </p:cNvPr>
          <p:cNvSpPr>
            <a:spLocks noGrp="1"/>
          </p:cNvSpPr>
          <p:nvPr>
            <p:ph type="title"/>
          </p:nvPr>
        </p:nvSpPr>
        <p:spPr/>
        <p:txBody>
          <a:bodyPr/>
          <a:lstStyle/>
          <a:p>
            <a:r>
              <a:rPr lang="en-US" dirty="0"/>
              <a:t>Memorandum of Association</a:t>
            </a:r>
          </a:p>
        </p:txBody>
      </p:sp>
      <p:sp>
        <p:nvSpPr>
          <p:cNvPr id="3" name="Content Placeholder 2">
            <a:extLst>
              <a:ext uri="{FF2B5EF4-FFF2-40B4-BE49-F238E27FC236}">
                <a16:creationId xmlns:a16="http://schemas.microsoft.com/office/drawing/2014/main" id="{F88C4D80-458C-D483-3B0D-ED6C70542BB8}"/>
              </a:ext>
            </a:extLst>
          </p:cNvPr>
          <p:cNvSpPr>
            <a:spLocks noGrp="1"/>
          </p:cNvSpPr>
          <p:nvPr>
            <p:ph idx="1"/>
          </p:nvPr>
        </p:nvSpPr>
        <p:spPr>
          <a:xfrm>
            <a:off x="2589212" y="2133600"/>
            <a:ext cx="8915400" cy="4534486"/>
          </a:xfrm>
        </p:spPr>
        <p:txBody>
          <a:bodyPr>
            <a:normAutofit/>
          </a:bodyPr>
          <a:lstStyle/>
          <a:p>
            <a:r>
              <a:rPr lang="en-US" sz="2800" dirty="0"/>
              <a:t>The name of the company.</a:t>
            </a:r>
          </a:p>
          <a:p>
            <a:r>
              <a:rPr lang="en-US" sz="2800" dirty="0"/>
              <a:t>The country in which it is registered office will be located.</a:t>
            </a:r>
          </a:p>
          <a:p>
            <a:r>
              <a:rPr lang="en-US" sz="2800" dirty="0"/>
              <a:t>The objects of the company.</a:t>
            </a:r>
          </a:p>
          <a:p>
            <a:r>
              <a:rPr lang="en-US" sz="2800" dirty="0"/>
              <a:t>A liability clause.</a:t>
            </a:r>
          </a:p>
          <a:p>
            <a:r>
              <a:rPr lang="en-US" sz="2800" dirty="0"/>
              <a:t>The company’s authorized share capital and the number and nominal value of its shares</a:t>
            </a:r>
          </a:p>
          <a:p>
            <a:pPr marL="0" indent="0">
              <a:buNone/>
            </a:pPr>
            <a:r>
              <a:rPr lang="en-US" sz="2000" i="1" dirty="0"/>
              <a:t>For details: Book page 38</a:t>
            </a:r>
          </a:p>
        </p:txBody>
      </p:sp>
    </p:spTree>
    <p:extLst>
      <p:ext uri="{BB962C8B-B14F-4D97-AF65-F5344CB8AC3E}">
        <p14:creationId xmlns:p14="http://schemas.microsoft.com/office/powerpoint/2010/main" val="7565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2518-C23D-0C90-E444-7F88D2E6A1FC}"/>
              </a:ext>
            </a:extLst>
          </p:cNvPr>
          <p:cNvSpPr>
            <a:spLocks noGrp="1"/>
          </p:cNvSpPr>
          <p:nvPr>
            <p:ph type="title"/>
          </p:nvPr>
        </p:nvSpPr>
        <p:spPr/>
        <p:txBody>
          <a:bodyPr/>
          <a:lstStyle/>
          <a:p>
            <a:r>
              <a:rPr lang="en-US" dirty="0"/>
              <a:t>ARTICLES OF ASSOCIATION</a:t>
            </a:r>
          </a:p>
        </p:txBody>
      </p:sp>
      <p:sp>
        <p:nvSpPr>
          <p:cNvPr id="3" name="Content Placeholder 2">
            <a:extLst>
              <a:ext uri="{FF2B5EF4-FFF2-40B4-BE49-F238E27FC236}">
                <a16:creationId xmlns:a16="http://schemas.microsoft.com/office/drawing/2014/main" id="{96DF39E1-3A21-C36D-7552-D56EA5365FE7}"/>
              </a:ext>
            </a:extLst>
          </p:cNvPr>
          <p:cNvSpPr>
            <a:spLocks noGrp="1"/>
          </p:cNvSpPr>
          <p:nvPr>
            <p:ph idx="1"/>
          </p:nvPr>
        </p:nvSpPr>
        <p:spPr>
          <a:xfrm>
            <a:off x="2589212" y="2133600"/>
            <a:ext cx="8915400" cy="4100290"/>
          </a:xfrm>
        </p:spPr>
        <p:txBody>
          <a:bodyPr>
            <a:normAutofit/>
          </a:bodyPr>
          <a:lstStyle/>
          <a:p>
            <a:pPr algn="just"/>
            <a:r>
              <a:rPr lang="en-US" sz="2400" dirty="0"/>
              <a:t>For the formation of Company, the second important document to be filed with the Registrar is article of association. The articles of association contain the rules and regulations for the internal management of the company.</a:t>
            </a:r>
          </a:p>
          <a:p>
            <a:pPr marL="0" indent="0" algn="just">
              <a:buNone/>
            </a:pPr>
            <a:endParaRPr lang="en-US" sz="2400" dirty="0"/>
          </a:p>
          <a:p>
            <a:pPr algn="just"/>
            <a:r>
              <a:rPr lang="en-US" sz="2400" dirty="0"/>
              <a:t>It defines the </a:t>
            </a:r>
            <a:r>
              <a:rPr lang="en-US" sz="2400" b="1" dirty="0"/>
              <a:t>powers and rights of the directors, officers and shareholders</a:t>
            </a:r>
            <a:r>
              <a:rPr lang="en-US" sz="2400" dirty="0"/>
              <a:t>. It is </a:t>
            </a:r>
            <a:r>
              <a:rPr lang="en-US" sz="2400" b="1" dirty="0"/>
              <a:t>subsidiary</a:t>
            </a:r>
            <a:r>
              <a:rPr lang="en-US" sz="2400" dirty="0"/>
              <a:t> of Memorandum of Association. No any rule can be framed which against the Memorandum of Association.</a:t>
            </a:r>
          </a:p>
          <a:p>
            <a:endParaRPr lang="en-US" dirty="0"/>
          </a:p>
        </p:txBody>
      </p:sp>
    </p:spTree>
    <p:extLst>
      <p:ext uri="{BB962C8B-B14F-4D97-AF65-F5344CB8AC3E}">
        <p14:creationId xmlns:p14="http://schemas.microsoft.com/office/powerpoint/2010/main" val="260000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0A6-E716-E6F1-6379-7662FA17AA88}"/>
              </a:ext>
            </a:extLst>
          </p:cNvPr>
          <p:cNvSpPr>
            <a:spLocks noGrp="1"/>
          </p:cNvSpPr>
          <p:nvPr>
            <p:ph type="title"/>
          </p:nvPr>
        </p:nvSpPr>
        <p:spPr/>
        <p:txBody>
          <a:bodyPr/>
          <a:lstStyle/>
          <a:p>
            <a:r>
              <a:rPr lang="en-US" sz="3600" dirty="0">
                <a:solidFill>
                  <a:schemeClr val="tx1">
                    <a:lumMod val="75000"/>
                    <a:lumOff val="25000"/>
                  </a:schemeClr>
                </a:solidFill>
              </a:rPr>
              <a:t>The article of association address following topics</a:t>
            </a:r>
            <a:endParaRPr lang="en-US" dirty="0"/>
          </a:p>
        </p:txBody>
      </p:sp>
      <p:sp>
        <p:nvSpPr>
          <p:cNvPr id="3" name="Content Placeholder 2">
            <a:extLst>
              <a:ext uri="{FF2B5EF4-FFF2-40B4-BE49-F238E27FC236}">
                <a16:creationId xmlns:a16="http://schemas.microsoft.com/office/drawing/2014/main" id="{2950B471-4B9C-AE97-78B7-B310723C41D4}"/>
              </a:ext>
            </a:extLst>
          </p:cNvPr>
          <p:cNvSpPr>
            <a:spLocks noGrp="1"/>
          </p:cNvSpPr>
          <p:nvPr>
            <p:ph idx="1"/>
          </p:nvPr>
        </p:nvSpPr>
        <p:spPr>
          <a:xfrm>
            <a:off x="2307102" y="2133600"/>
            <a:ext cx="9197510" cy="4562622"/>
          </a:xfrm>
        </p:spPr>
        <p:txBody>
          <a:bodyPr>
            <a:normAutofit fontScale="85000" lnSpcReduction="20000"/>
          </a:bodyPr>
          <a:lstStyle/>
          <a:p>
            <a:r>
              <a:rPr lang="en-US" sz="3600" dirty="0"/>
              <a:t>The rules to be applied in allotting new shares up to the amount of the authorized but unissued share capital of the company.</a:t>
            </a:r>
          </a:p>
          <a:p>
            <a:r>
              <a:rPr lang="en-US" sz="3600" dirty="0"/>
              <a:t>The rules governing the transfer of shares.</a:t>
            </a:r>
          </a:p>
          <a:p>
            <a:r>
              <a:rPr lang="en-US" sz="3600" dirty="0"/>
              <a:t>Meetings of members.</a:t>
            </a:r>
          </a:p>
          <a:p>
            <a:r>
              <a:rPr lang="en-US" sz="3600" dirty="0"/>
              <a:t>Appointment and removal of directors.</a:t>
            </a:r>
          </a:p>
          <a:p>
            <a:r>
              <a:rPr lang="en-US" sz="3600" dirty="0"/>
              <a:t>Power of directors.</a:t>
            </a:r>
          </a:p>
          <a:p>
            <a:r>
              <a:rPr lang="en-US" sz="3600" dirty="0"/>
              <a:t>Dividends and reserves.</a:t>
            </a:r>
          </a:p>
          <a:p>
            <a:endParaRPr lang="en-US" dirty="0"/>
          </a:p>
          <a:p>
            <a:r>
              <a:rPr lang="en-US" i="1" dirty="0"/>
              <a:t>For details: Book page 39</a:t>
            </a:r>
          </a:p>
        </p:txBody>
      </p:sp>
    </p:spTree>
    <p:extLst>
      <p:ext uri="{BB962C8B-B14F-4D97-AF65-F5344CB8AC3E}">
        <p14:creationId xmlns:p14="http://schemas.microsoft.com/office/powerpoint/2010/main" val="374751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AF55-8360-F968-6D25-8BE35AAFEB04}"/>
              </a:ext>
            </a:extLst>
          </p:cNvPr>
          <p:cNvSpPr>
            <a:spLocks noGrp="1"/>
          </p:cNvSpPr>
          <p:nvPr>
            <p:ph type="title"/>
          </p:nvPr>
        </p:nvSpPr>
        <p:spPr/>
        <p:txBody>
          <a:bodyPr/>
          <a:lstStyle/>
          <a:p>
            <a:r>
              <a:rPr lang="en-US" dirty="0"/>
              <a:t>STOCK EXCHANGE</a:t>
            </a:r>
          </a:p>
        </p:txBody>
      </p:sp>
      <p:sp>
        <p:nvSpPr>
          <p:cNvPr id="3" name="Content Placeholder 2">
            <a:extLst>
              <a:ext uri="{FF2B5EF4-FFF2-40B4-BE49-F238E27FC236}">
                <a16:creationId xmlns:a16="http://schemas.microsoft.com/office/drawing/2014/main" id="{DF68B21D-3625-5C06-A6B9-85EA592CBC64}"/>
              </a:ext>
            </a:extLst>
          </p:cNvPr>
          <p:cNvSpPr>
            <a:spLocks noGrp="1"/>
          </p:cNvSpPr>
          <p:nvPr>
            <p:ph idx="1"/>
          </p:nvPr>
        </p:nvSpPr>
        <p:spPr>
          <a:xfrm>
            <a:off x="2589212" y="2133600"/>
            <a:ext cx="8915400" cy="4100290"/>
          </a:xfrm>
        </p:spPr>
        <p:txBody>
          <a:bodyPr>
            <a:noAutofit/>
          </a:bodyPr>
          <a:lstStyle/>
          <a:p>
            <a:r>
              <a:rPr lang="en-US" sz="3200" dirty="0"/>
              <a:t>A stock exchange is a market for the purchase and sale of shares and debentures.</a:t>
            </a:r>
          </a:p>
          <a:p>
            <a:r>
              <a:rPr lang="en-US" sz="3200" dirty="0"/>
              <a:t>Stock exchange indicates about the good or bad health of economy. If the share prices are raising it means country is running on the path of development and prosperity</a:t>
            </a:r>
          </a:p>
        </p:txBody>
      </p:sp>
    </p:spTree>
    <p:extLst>
      <p:ext uri="{BB962C8B-B14F-4D97-AF65-F5344CB8AC3E}">
        <p14:creationId xmlns:p14="http://schemas.microsoft.com/office/powerpoint/2010/main" val="298997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30D9-D52D-2494-3210-B2154104EB02}"/>
              </a:ext>
            </a:extLst>
          </p:cNvPr>
          <p:cNvSpPr>
            <a:spLocks noGrp="1"/>
          </p:cNvSpPr>
          <p:nvPr>
            <p:ph type="title"/>
          </p:nvPr>
        </p:nvSpPr>
        <p:spPr/>
        <p:txBody>
          <a:bodyPr/>
          <a:lstStyle/>
          <a:p>
            <a:r>
              <a:rPr lang="en-US" dirty="0"/>
              <a:t>BOARD OF DIRECTORS</a:t>
            </a:r>
          </a:p>
        </p:txBody>
      </p:sp>
      <p:sp>
        <p:nvSpPr>
          <p:cNvPr id="3" name="Content Placeholder 2">
            <a:extLst>
              <a:ext uri="{FF2B5EF4-FFF2-40B4-BE49-F238E27FC236}">
                <a16:creationId xmlns:a16="http://schemas.microsoft.com/office/drawing/2014/main" id="{223703F2-6329-B554-DDA5-0FC5F8D34986}"/>
              </a:ext>
            </a:extLst>
          </p:cNvPr>
          <p:cNvSpPr>
            <a:spLocks noGrp="1"/>
          </p:cNvSpPr>
          <p:nvPr>
            <p:ph idx="1"/>
          </p:nvPr>
        </p:nvSpPr>
        <p:spPr>
          <a:xfrm>
            <a:off x="2589212" y="2133599"/>
            <a:ext cx="8915400" cy="4576689"/>
          </a:xfrm>
        </p:spPr>
        <p:txBody>
          <a:bodyPr>
            <a:normAutofit/>
          </a:bodyPr>
          <a:lstStyle/>
          <a:p>
            <a:r>
              <a:rPr lang="en-US" sz="2800" dirty="0"/>
              <a:t>The board of directors may serve a number of functions: </a:t>
            </a:r>
          </a:p>
          <a:p>
            <a:pPr marL="0" indent="0">
              <a:buNone/>
            </a:pPr>
            <a:r>
              <a:rPr lang="en-US" sz="2800" dirty="0"/>
              <a:t>(1) reviewing operating and capital budgets, </a:t>
            </a:r>
          </a:p>
          <a:p>
            <a:pPr marL="0" indent="0">
              <a:buNone/>
            </a:pPr>
            <a:r>
              <a:rPr lang="en-US" sz="2800" dirty="0"/>
              <a:t>(2) developing longer-term strategic plans for growth and expansion, </a:t>
            </a:r>
          </a:p>
          <a:p>
            <a:pPr marL="0" indent="0">
              <a:buNone/>
            </a:pPr>
            <a:r>
              <a:rPr lang="en-US" sz="2800" dirty="0"/>
              <a:t>(3) supporting day-to-day activities, </a:t>
            </a:r>
          </a:p>
          <a:p>
            <a:pPr marL="0" indent="0">
              <a:buNone/>
            </a:pPr>
            <a:r>
              <a:rPr lang="en-US" sz="2800" dirty="0"/>
              <a:t>(4) resolving conflicts.</a:t>
            </a:r>
          </a:p>
          <a:p>
            <a:pPr marL="0" indent="0">
              <a:buNone/>
            </a:pPr>
            <a:r>
              <a:rPr lang="en-US" sz="2800" dirty="0"/>
              <a:t>(5) ensuring the proper use of assets</a:t>
            </a:r>
          </a:p>
          <a:p>
            <a:endParaRPr lang="en-US" dirty="0"/>
          </a:p>
        </p:txBody>
      </p:sp>
    </p:spTree>
    <p:extLst>
      <p:ext uri="{BB962C8B-B14F-4D97-AF65-F5344CB8AC3E}">
        <p14:creationId xmlns:p14="http://schemas.microsoft.com/office/powerpoint/2010/main" val="8042583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27381</TotalTime>
  <Words>509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Wisp</vt:lpstr>
      <vt:lpstr>PROFESSIONAL PRACTICES</vt:lpstr>
      <vt:lpstr>IMPORTANT DOCUMENTS OF COMPANY</vt:lpstr>
      <vt:lpstr>Constitution of a Company</vt:lpstr>
      <vt:lpstr>MEMORANDUM OF ASSOCIATION</vt:lpstr>
      <vt:lpstr>Memorandum of Association</vt:lpstr>
      <vt:lpstr>ARTICLES OF ASSOCIATION</vt:lpstr>
      <vt:lpstr>The article of association address following topics</vt:lpstr>
      <vt:lpstr>STOCK EXCHANGE</vt:lpstr>
      <vt:lpstr>BOARD OF DIRECTORS</vt:lpstr>
      <vt:lpstr>Disclosure Requirements</vt:lpstr>
      <vt:lpstr>Corporate Governance</vt:lpstr>
      <vt:lpstr>Organizing an organization</vt:lpstr>
      <vt:lpstr>Functional Units of an organization</vt:lpstr>
      <vt:lpstr>PowerPoint Presentation</vt:lpstr>
      <vt:lpstr>Centralization v. Decentralization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Windows User</dc:creator>
  <cp:lastModifiedBy>Sara</cp:lastModifiedBy>
  <cp:revision>412</cp:revision>
  <dcterms:created xsi:type="dcterms:W3CDTF">2021-10-06T03:37:03Z</dcterms:created>
  <dcterms:modified xsi:type="dcterms:W3CDTF">2024-07-05T13:58:46Z</dcterms:modified>
</cp:coreProperties>
</file>