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62" r:id="rId6"/>
    <p:sldId id="263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B3E60-CC1F-5E65-48A6-EF2554A43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9FA5A1-BCED-F6EE-D119-6F7BBF4A0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39BBB-4AF7-4CA4-B972-E4397267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B8567-CC47-3F75-DC7A-9258DA12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7251-0C54-DA10-5FF5-22F4CB44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86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FF24A-B21E-D7B8-0B30-B7C28DB1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DBA3C-1A0A-FB12-160C-CF17C32A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FB953-9370-6AF5-B8F7-9993D993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15877F-6DC2-5D58-5674-8E2C2379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17208-5403-9DE9-EDD1-7CEBA7EC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65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696163-8584-C093-3455-0B8337FD1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EB1D37-620C-75A0-0ADE-A0E78C36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D1001-E60F-AE63-07C2-5D91DFEB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442E8-C1CF-8436-AA1A-5FF28264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500DD-643E-FBC9-32B2-475FF28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8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2EB09-C207-1595-FF26-BEBF8E76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6EC0C-31A7-56BD-271D-677C2F96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D32FA-04E8-01A7-3AC7-916A46F6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7B998-2C33-4A22-8979-D42DDFD9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FFD8E-6D72-8145-984E-DB3048D4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6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86126-5969-0827-0BF0-7DD63631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A8605-E4D0-E157-46C6-38789B3B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79813-5AF5-6654-B16D-13266FD3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E521B-ED7B-7406-9E56-2317BC63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840A1-E0B5-E387-C001-4FCED9AA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3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C9609-45F9-2988-CDBA-4C542C65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0A1E7-EE97-DA30-FEF0-FD9121A5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779CBC-105A-8EEE-3D21-C9D97325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8BC66B-40FC-DC2B-61C0-29C82026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261158-ACDD-51D7-E0B6-45656C70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F09B91-E666-0E80-87E8-1496A080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CFFD-58A8-D379-3B8E-683B9673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1F8E6F-0ED7-F979-4CD4-5C7AD5BE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6CBDE-1107-131B-4E25-E549A815E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2FF203-1A6C-E999-BB4E-22A764655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D5124F-2AD5-7356-28D2-37101444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CE3FE7-BCAB-4176-2738-C8E1762C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4AC621-F1FF-A902-22A4-5B342B43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A746F0-81FE-3312-B243-3E596069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9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D7FB-2CF4-E1F0-C385-67345464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A4B755-3D04-9422-A2DE-6FCEE27A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5E88F8-02B9-92D4-5137-080D3BE9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2B0F45-8E75-0CEB-1674-0C0C5682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1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07B58B-34BF-79D5-B366-1103E674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F3C96D-8151-40E0-CE92-61420F6A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CF164A-C88D-F2CD-2175-584B9529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DF873-85E9-2CDA-4815-368EB752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6A306-25B1-FFFC-C73C-3612873B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AAFB21-65E2-7F05-F210-E703E7D7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317D8C-57B4-92F1-101B-42F29BFE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D404EB-1BBB-E605-4227-82149769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550FB3-0924-A499-54AC-DB0F5B5C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4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A9919-FC2B-FF59-6CA7-97A48D2B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4DEF57-F289-FC4D-C1D2-338E1281C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9923D3-5CE6-EC85-34DD-E47D91172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9B81F-439B-9263-335E-6F9D4BC6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CD103-33BC-A6A8-2466-0EEBA205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A74A01-1FC0-28F7-FADD-A14831CF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4C0D8F-B7C8-3AC5-EB8D-BD44C18E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964D9-8463-6D21-FE7E-D28AC839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D3F79-39B2-4657-DA02-0CD5A4523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5771-433E-4D61-B61F-EB4F8C66FB7A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1B223-D1CC-D032-91AC-5A67EA115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C46D6-5B2E-D251-82A3-9987BB97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0CD3-16E3-4DDC-8753-CE14A8CCE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s-tech-workbench/hexapod_spiderbot_tutorials/blob/main/tutorial_forward_kinematics/media/top_view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D58D9D3-BF80-2E53-B21E-A1E3B7B869C6}"/>
              </a:ext>
            </a:extLst>
          </p:cNvPr>
          <p:cNvSpPr txBox="1"/>
          <p:nvPr/>
        </p:nvSpPr>
        <p:spPr>
          <a:xfrm>
            <a:off x="2369408" y="1163248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hlinkClick r:id="rId2"/>
              </a:rPr>
              <a:t>hexapod_spiderbot_tutorials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tutorial_forward_kinematics</a:t>
            </a:r>
            <a:r>
              <a:rPr lang="fr-FR" dirty="0">
                <a:hlinkClick r:id="rId2"/>
              </a:rPr>
              <a:t>/media/top_view.png at main · robs-tech-</a:t>
            </a:r>
            <a:r>
              <a:rPr lang="fr-FR" dirty="0" err="1">
                <a:hlinkClick r:id="rId2"/>
              </a:rPr>
              <a:t>workbench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hexapod_spiderbot_tutorials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72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DD3E3D-CFE7-06A1-EF9E-56A39EC5119E}"/>
              </a:ext>
            </a:extLst>
          </p:cNvPr>
          <p:cNvSpPr txBox="1"/>
          <p:nvPr/>
        </p:nvSpPr>
        <p:spPr>
          <a:xfrm>
            <a:off x="1498876" y="510335"/>
            <a:ext cx="993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102A58-6C4C-983F-F369-89AFC1A4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36" y="956145"/>
            <a:ext cx="7058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DD3E3D-CFE7-06A1-EF9E-56A39EC5119E}"/>
              </a:ext>
            </a:extLst>
          </p:cNvPr>
          <p:cNvSpPr txBox="1"/>
          <p:nvPr/>
        </p:nvSpPr>
        <p:spPr>
          <a:xfrm>
            <a:off x="1498876" y="510335"/>
            <a:ext cx="993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Side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349B22-08A4-C286-8964-01D21C37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962025"/>
            <a:ext cx="7905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9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DD3E3D-CFE7-06A1-EF9E-56A39EC5119E}"/>
              </a:ext>
            </a:extLst>
          </p:cNvPr>
          <p:cNvSpPr txBox="1"/>
          <p:nvPr/>
        </p:nvSpPr>
        <p:spPr>
          <a:xfrm>
            <a:off x="1498876" y="510335"/>
            <a:ext cx="993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6E46BD-9A3E-4542-8306-B22E4F63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114425"/>
            <a:ext cx="8001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6D5F866-99FE-2B25-D740-758883373592}"/>
              </a:ext>
            </a:extLst>
          </p:cNvPr>
          <p:cNvCxnSpPr>
            <a:cxnSpLocks/>
          </p:cNvCxnSpPr>
          <p:nvPr/>
        </p:nvCxnSpPr>
        <p:spPr>
          <a:xfrm>
            <a:off x="3513762" y="688369"/>
            <a:ext cx="0" cy="1479479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DD4AB45-6DD8-4D04-C945-226D163BF517}"/>
              </a:ext>
            </a:extLst>
          </p:cNvPr>
          <p:cNvCxnSpPr>
            <a:cxnSpLocks/>
          </p:cNvCxnSpPr>
          <p:nvPr/>
        </p:nvCxnSpPr>
        <p:spPr>
          <a:xfrm flipH="1">
            <a:off x="1222625" y="2167848"/>
            <a:ext cx="22911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4314B6B-E812-4740-9FB8-8CC03600374E}"/>
              </a:ext>
            </a:extLst>
          </p:cNvPr>
          <p:cNvCxnSpPr>
            <a:cxnSpLocks/>
          </p:cNvCxnSpPr>
          <p:nvPr/>
        </p:nvCxnSpPr>
        <p:spPr>
          <a:xfrm flipH="1">
            <a:off x="1222625" y="688369"/>
            <a:ext cx="2291137" cy="14794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2862C8-61AA-DBA9-AF0C-9B4164846E8D}"/>
              </a:ext>
            </a:extLst>
          </p:cNvPr>
          <p:cNvCxnSpPr>
            <a:cxnSpLocks/>
          </p:cNvCxnSpPr>
          <p:nvPr/>
        </p:nvCxnSpPr>
        <p:spPr>
          <a:xfrm>
            <a:off x="3513762" y="3881918"/>
            <a:ext cx="0" cy="1479479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1F05805-A85B-C9FF-0CC0-CB60DE4D124C}"/>
              </a:ext>
            </a:extLst>
          </p:cNvPr>
          <p:cNvCxnSpPr>
            <a:cxnSpLocks/>
          </p:cNvCxnSpPr>
          <p:nvPr/>
        </p:nvCxnSpPr>
        <p:spPr>
          <a:xfrm flipH="1">
            <a:off x="1222625" y="5361397"/>
            <a:ext cx="22911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F9BB349-3608-992C-67FA-E7647883F5FD}"/>
              </a:ext>
            </a:extLst>
          </p:cNvPr>
          <p:cNvCxnSpPr>
            <a:cxnSpLocks/>
          </p:cNvCxnSpPr>
          <p:nvPr/>
        </p:nvCxnSpPr>
        <p:spPr>
          <a:xfrm flipH="1">
            <a:off x="1222625" y="3881918"/>
            <a:ext cx="2291137" cy="14794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210A51C-983F-E9B3-D593-8D42CF337A89}"/>
              </a:ext>
            </a:extLst>
          </p:cNvPr>
          <p:cNvSpPr txBox="1"/>
          <p:nvPr/>
        </p:nvSpPr>
        <p:spPr>
          <a:xfrm>
            <a:off x="3513762" y="133564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4"/>
                </a:solidFill>
              </a:rPr>
              <a:t>opp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6C4A8F-7318-277B-82C2-B148A8183384}"/>
              </a:ext>
            </a:extLst>
          </p:cNvPr>
          <p:cNvSpPr txBox="1"/>
          <p:nvPr/>
        </p:nvSpPr>
        <p:spPr>
          <a:xfrm>
            <a:off x="2093118" y="216784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adj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050008-E874-E8E9-9989-0EA35139A629}"/>
              </a:ext>
            </a:extLst>
          </p:cNvPr>
          <p:cNvSpPr txBox="1"/>
          <p:nvPr/>
        </p:nvSpPr>
        <p:spPr>
          <a:xfrm>
            <a:off x="2022912" y="966310"/>
            <a:ext cx="52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hyp</a:t>
            </a:r>
            <a:endParaRPr lang="fr-F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A067506-AAB0-358A-57D8-1F7AC49A109E}"/>
                  </a:ext>
                </a:extLst>
              </p:cNvPr>
              <p:cNvSpPr txBox="1"/>
              <p:nvPr/>
            </p:nvSpPr>
            <p:spPr>
              <a:xfrm>
                <a:off x="1542968" y="1859255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A067506-AAB0-358A-57D8-1F7AC49A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68" y="1859255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4F9DDA77-4DC7-0259-C399-2AA1AC888F84}"/>
              </a:ext>
            </a:extLst>
          </p:cNvPr>
          <p:cNvSpPr/>
          <p:nvPr/>
        </p:nvSpPr>
        <p:spPr>
          <a:xfrm rot="1795577">
            <a:off x="1421924" y="1776472"/>
            <a:ext cx="528217" cy="545067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BBCDE9B-EAFC-4BC7-CDFF-F77D22DF05C7}"/>
              </a:ext>
            </a:extLst>
          </p:cNvPr>
          <p:cNvCxnSpPr/>
          <p:nvPr/>
        </p:nvCxnSpPr>
        <p:spPr>
          <a:xfrm flipV="1">
            <a:off x="3298004" y="1859255"/>
            <a:ext cx="0" cy="30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D80AB17-F797-7883-BB4E-F43D5AEBEC1F}"/>
              </a:ext>
            </a:extLst>
          </p:cNvPr>
          <p:cNvCxnSpPr>
            <a:cxnSpLocks/>
          </p:cNvCxnSpPr>
          <p:nvPr/>
        </p:nvCxnSpPr>
        <p:spPr>
          <a:xfrm flipH="1">
            <a:off x="3298004" y="1859255"/>
            <a:ext cx="198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0C6B887-271E-E000-D103-066368E38ECB}"/>
                  </a:ext>
                </a:extLst>
              </p:cNvPr>
              <p:cNvSpPr txBox="1"/>
              <p:nvPr/>
            </p:nvSpPr>
            <p:spPr>
              <a:xfrm>
                <a:off x="5506947" y="472615"/>
                <a:ext cx="5311739" cy="188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latin typeface="Cambria Math" panose="02040503050406030204" pitchFamily="18" charset="0"/>
                      </a:rPr>
                      <m:t>sin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</m:oMath>
                </a14:m>
                <a:r>
                  <a:rPr lang="fr-FR" dirty="0"/>
                  <a:t>		</a:t>
                </a:r>
                <a:r>
                  <a:rPr lang="fr-FR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arc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num>
                      <m:den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</m:oMath>
                </a14:m>
                <a:r>
                  <a:rPr lang="fr-FR" dirty="0"/>
                  <a:t>		</a:t>
                </a:r>
                <a:r>
                  <a:rPr lang="fr-FR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arc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num>
                      <m:den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tan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den>
                    </m:f>
                  </m:oMath>
                </a14:m>
                <a:r>
                  <a:rPr lang="fr-FR" dirty="0"/>
                  <a:t>		</a:t>
                </a:r>
                <a:r>
                  <a:rPr lang="fr-FR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arc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fr-FR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0C6B887-271E-E000-D103-066368E3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47" y="472615"/>
                <a:ext cx="5311739" cy="1883785"/>
              </a:xfrm>
              <a:prstGeom prst="rect">
                <a:avLst/>
              </a:prstGeom>
              <a:blipFill>
                <a:blip r:embed="rId3"/>
                <a:stretch>
                  <a:fillRect b="-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7B27DABE-AA70-A89F-24BB-CAF72A772D09}"/>
              </a:ext>
            </a:extLst>
          </p:cNvPr>
          <p:cNvSpPr txBox="1"/>
          <p:nvPr/>
        </p:nvSpPr>
        <p:spPr>
          <a:xfrm>
            <a:off x="3471534" y="46432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5544E35-6794-6469-7D34-BF106202F745}"/>
              </a:ext>
            </a:extLst>
          </p:cNvPr>
          <p:cNvSpPr txBox="1"/>
          <p:nvPr/>
        </p:nvSpPr>
        <p:spPr>
          <a:xfrm>
            <a:off x="2050890" y="54755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AC2EFCE-0E52-AB9D-8570-0CCA3929BF39}"/>
              </a:ext>
            </a:extLst>
          </p:cNvPr>
          <p:cNvSpPr txBox="1"/>
          <p:nvPr/>
        </p:nvSpPr>
        <p:spPr>
          <a:xfrm>
            <a:off x="1980684" y="42739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C=?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B8771DB-E962-F8E2-DAF6-A5CF0B3F3EC6}"/>
                  </a:ext>
                </a:extLst>
              </p:cNvPr>
              <p:cNvSpPr txBox="1"/>
              <p:nvPr/>
            </p:nvSpPr>
            <p:spPr>
              <a:xfrm>
                <a:off x="1539940" y="5018033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B8771DB-E962-F8E2-DAF6-A5CF0B3F3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40" y="5018033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064B8B7-99E1-F121-FA89-47CE33C30418}"/>
                  </a:ext>
                </a:extLst>
              </p:cNvPr>
              <p:cNvSpPr txBox="1"/>
              <p:nvPr/>
            </p:nvSpPr>
            <p:spPr>
              <a:xfrm>
                <a:off x="3160171" y="3983007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064B8B7-99E1-F121-FA89-47CE33C3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171" y="3983007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DD86143-6C59-2182-3A31-573774A33063}"/>
                  </a:ext>
                </a:extLst>
              </p:cNvPr>
              <p:cNvSpPr txBox="1"/>
              <p:nvPr/>
            </p:nvSpPr>
            <p:spPr>
              <a:xfrm>
                <a:off x="3139623" y="498178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DD86143-6C59-2182-3A31-573774A3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23" y="4981784"/>
                <a:ext cx="385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F522317E-9E2B-9ACD-A5F4-D360726AD005}"/>
              </a:ext>
            </a:extLst>
          </p:cNvPr>
          <p:cNvSpPr/>
          <p:nvPr/>
        </p:nvSpPr>
        <p:spPr>
          <a:xfrm rot="1795577">
            <a:off x="1400810" y="4961612"/>
            <a:ext cx="528217" cy="545067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F597C396-17EF-C970-4EBA-336B906A0C9F}"/>
              </a:ext>
            </a:extLst>
          </p:cNvPr>
          <p:cNvSpPr/>
          <p:nvPr/>
        </p:nvSpPr>
        <p:spPr>
          <a:xfrm rot="9680210">
            <a:off x="3143607" y="3790999"/>
            <a:ext cx="528217" cy="545067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E3988A0-6728-5129-2A85-FABD9043C1C3}"/>
              </a:ext>
            </a:extLst>
          </p:cNvPr>
          <p:cNvSpPr/>
          <p:nvPr/>
        </p:nvSpPr>
        <p:spPr>
          <a:xfrm rot="17782994">
            <a:off x="3143606" y="4909340"/>
            <a:ext cx="528217" cy="545067"/>
          </a:xfrm>
          <a:prstGeom prst="arc">
            <a:avLst>
              <a:gd name="adj1" fmla="val 12313656"/>
              <a:gd name="adj2" fmla="val 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6D2E35C-2E7D-3BA0-A8BB-EA92410D5F5A}"/>
                  </a:ext>
                </a:extLst>
              </p:cNvPr>
              <p:cNvSpPr txBox="1"/>
              <p:nvPr/>
            </p:nvSpPr>
            <p:spPr>
              <a:xfrm>
                <a:off x="5506947" y="3679764"/>
                <a:ext cx="5311739" cy="194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fr-F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6D2E35C-2E7D-3BA0-A8BB-EA92410D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47" y="3679764"/>
                <a:ext cx="5311739" cy="1941878"/>
              </a:xfrm>
              <a:prstGeom prst="rect">
                <a:avLst/>
              </a:prstGeom>
              <a:blipFill>
                <a:blip r:embed="rId7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4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4CD8E7CB-9AFB-8C5B-D829-7EE7BE9D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0"/>
            <a:ext cx="11368216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Angle Conversion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: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method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begins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converting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joint angles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degrees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to radians. This conversion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essential as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trigonometric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Python's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math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library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require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angles in radians.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theta1, theta2, theta3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math.radians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self.get_angles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Coxa-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Joint Calculation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Xa and Ya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determine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x and 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coordinates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 the coxa-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joint (the hip joint).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They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and sine of theta1,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respectively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multiplied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length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 the coxa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self.COXA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).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gives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horizontal component, and sine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provides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vertical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Xa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self.COXA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*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math.cos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Ya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self.COXA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*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math.sin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Segment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The vertical component G2 of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length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length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self.FEMUR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)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multiplied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the sine of theta2. This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gives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vertical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displacement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The horizontal component P1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found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multiplying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length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 theta2. This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gives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horizontal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displacement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	G2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math.sin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(theta2) *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P1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math.cos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(theta2) *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self.FEMUR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-Tibia Joint Calculation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Xc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and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Yc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are the x and 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coordinates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-tibia joint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knee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joint),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computed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multiplying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P1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and sine of theta1.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Xc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math.cos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(theta1) * P1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Yc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math.sin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(theta1) * P1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834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87BDBE0B-28BE-96B2-FD5C-8D0ECD52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7" y="25360"/>
            <a:ext cx="11456665" cy="6832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5.Tibia-Tip Joint Calculation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This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step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involves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position of the tibia-tip joint (foot of the leg)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series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trigonometric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H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straight-line distance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-tibia joint to the tibia-tip joint,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Law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H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math.sqrt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self.TIBIA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**2 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**2 - 2*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self.TIBIA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math.cos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math.radians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(180) - theta3))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phi1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Law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again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,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find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angle at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-tibia joint.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	phi1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math.acos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**2 + H**2 -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self.TIBIA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**2) / (2*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self.FEMUR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*H))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phi2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angle at the tibia-tip joint.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It's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subtracting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phi1 and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external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angle ( 180^\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circ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- \theta3 )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180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degrees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phi3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auxiliary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angle,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used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find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horizontal and vertical projections.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It's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subtracting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theta2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phi1.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	phi2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math.radians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(180) -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math.radians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(180) - theta3) - phi1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phi3 = phi1 - theta2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Pp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horizontal projection of the tibia-tip joint on the plane of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 It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 phi3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multiplied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 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Pp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math.cos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(phi3) * 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P2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horizontal distance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between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-tibia joint and the tibia-tip joint. It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as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difference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between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Pp and P1.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	P2 = Pp - P1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Yb and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Xb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 are the x and 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coordinates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 the tibia-tip joint,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multiplying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sine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cosine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 theta1 by Pp,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respectively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Yb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math.sin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(theta1) * Pp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Xb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math.cos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(theta1) * 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G1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vertical component (z-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coordinate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) of the tibia-tip joint. It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calculated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sine of phi3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multiplied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 H.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result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negated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as the z-axis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might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be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defined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downwards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in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robot's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coordinate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G1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math.sin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(phi3) * 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G1 = -G1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6.Joint Locations 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method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concludes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creating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of joint locations.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Each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joint location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represented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by a set of x, y, and z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coordinates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. This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includes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the positions of the base joint, coxa-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joint,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-tibia joint, and the tip of the leg.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	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joint_locations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=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[0, 0, 0], # Base joint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[Xa, Ya, 0], # Coxa-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joint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[Xa 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Xc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, Ya 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Yc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, G2], #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Femur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-tibia joint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[Xa 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Xb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, Ya + Yb, G1] # Tip of the leg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accent1"/>
                </a:solidFill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]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2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6D5F866-99FE-2B25-D740-758883373592}"/>
              </a:ext>
            </a:extLst>
          </p:cNvPr>
          <p:cNvCxnSpPr>
            <a:cxnSpLocks/>
          </p:cNvCxnSpPr>
          <p:nvPr/>
        </p:nvCxnSpPr>
        <p:spPr>
          <a:xfrm>
            <a:off x="3513762" y="688369"/>
            <a:ext cx="0" cy="1479479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DD4AB45-6DD8-4D04-C945-226D163BF517}"/>
              </a:ext>
            </a:extLst>
          </p:cNvPr>
          <p:cNvCxnSpPr>
            <a:cxnSpLocks/>
          </p:cNvCxnSpPr>
          <p:nvPr/>
        </p:nvCxnSpPr>
        <p:spPr>
          <a:xfrm flipH="1">
            <a:off x="1222625" y="2167848"/>
            <a:ext cx="22911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4314B6B-E812-4740-9FB8-8CC03600374E}"/>
              </a:ext>
            </a:extLst>
          </p:cNvPr>
          <p:cNvCxnSpPr>
            <a:cxnSpLocks/>
          </p:cNvCxnSpPr>
          <p:nvPr/>
        </p:nvCxnSpPr>
        <p:spPr>
          <a:xfrm flipH="1">
            <a:off x="1222625" y="688369"/>
            <a:ext cx="2291137" cy="14794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2862C8-61AA-DBA9-AF0C-9B4164846E8D}"/>
              </a:ext>
            </a:extLst>
          </p:cNvPr>
          <p:cNvCxnSpPr>
            <a:cxnSpLocks/>
          </p:cNvCxnSpPr>
          <p:nvPr/>
        </p:nvCxnSpPr>
        <p:spPr>
          <a:xfrm>
            <a:off x="3513762" y="3881918"/>
            <a:ext cx="0" cy="1479479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1F05805-A85B-C9FF-0CC0-CB60DE4D124C}"/>
              </a:ext>
            </a:extLst>
          </p:cNvPr>
          <p:cNvCxnSpPr>
            <a:cxnSpLocks/>
          </p:cNvCxnSpPr>
          <p:nvPr/>
        </p:nvCxnSpPr>
        <p:spPr>
          <a:xfrm flipH="1">
            <a:off x="1222625" y="5361397"/>
            <a:ext cx="22911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F9BB349-3608-992C-67FA-E7647883F5FD}"/>
              </a:ext>
            </a:extLst>
          </p:cNvPr>
          <p:cNvCxnSpPr>
            <a:cxnSpLocks/>
          </p:cNvCxnSpPr>
          <p:nvPr/>
        </p:nvCxnSpPr>
        <p:spPr>
          <a:xfrm flipH="1">
            <a:off x="1222625" y="3881918"/>
            <a:ext cx="2291137" cy="14794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210A51C-983F-E9B3-D593-8D42CF337A89}"/>
              </a:ext>
            </a:extLst>
          </p:cNvPr>
          <p:cNvSpPr txBox="1"/>
          <p:nvPr/>
        </p:nvSpPr>
        <p:spPr>
          <a:xfrm>
            <a:off x="3513762" y="133564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4"/>
                </a:solidFill>
              </a:rPr>
              <a:t>opp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6C4A8F-7318-277B-82C2-B148A8183384}"/>
              </a:ext>
            </a:extLst>
          </p:cNvPr>
          <p:cNvSpPr txBox="1"/>
          <p:nvPr/>
        </p:nvSpPr>
        <p:spPr>
          <a:xfrm>
            <a:off x="2093118" y="216784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adj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050008-E874-E8E9-9989-0EA35139A629}"/>
              </a:ext>
            </a:extLst>
          </p:cNvPr>
          <p:cNvSpPr txBox="1"/>
          <p:nvPr/>
        </p:nvSpPr>
        <p:spPr>
          <a:xfrm>
            <a:off x="2022912" y="966310"/>
            <a:ext cx="52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hyp</a:t>
            </a:r>
            <a:endParaRPr lang="fr-F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A067506-AAB0-358A-57D8-1F7AC49A109E}"/>
                  </a:ext>
                </a:extLst>
              </p:cNvPr>
              <p:cNvSpPr txBox="1"/>
              <p:nvPr/>
            </p:nvSpPr>
            <p:spPr>
              <a:xfrm>
                <a:off x="1542968" y="1859255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A067506-AAB0-358A-57D8-1F7AC49A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68" y="1859255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4F9DDA77-4DC7-0259-C399-2AA1AC888F84}"/>
              </a:ext>
            </a:extLst>
          </p:cNvPr>
          <p:cNvSpPr/>
          <p:nvPr/>
        </p:nvSpPr>
        <p:spPr>
          <a:xfrm rot="1795577">
            <a:off x="1421924" y="1776472"/>
            <a:ext cx="528217" cy="545067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BBCDE9B-EAFC-4BC7-CDFF-F77D22DF05C7}"/>
              </a:ext>
            </a:extLst>
          </p:cNvPr>
          <p:cNvCxnSpPr/>
          <p:nvPr/>
        </p:nvCxnSpPr>
        <p:spPr>
          <a:xfrm flipV="1">
            <a:off x="3298004" y="1859255"/>
            <a:ext cx="0" cy="30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D80AB17-F797-7883-BB4E-F43D5AEBEC1F}"/>
              </a:ext>
            </a:extLst>
          </p:cNvPr>
          <p:cNvCxnSpPr>
            <a:cxnSpLocks/>
          </p:cNvCxnSpPr>
          <p:nvPr/>
        </p:nvCxnSpPr>
        <p:spPr>
          <a:xfrm flipH="1">
            <a:off x="3298004" y="1859255"/>
            <a:ext cx="198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0C6B887-271E-E000-D103-066368E38ECB}"/>
                  </a:ext>
                </a:extLst>
              </p:cNvPr>
              <p:cNvSpPr txBox="1"/>
              <p:nvPr/>
            </p:nvSpPr>
            <p:spPr>
              <a:xfrm>
                <a:off x="5506947" y="472615"/>
                <a:ext cx="5311739" cy="188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latin typeface="Cambria Math" panose="02040503050406030204" pitchFamily="18" charset="0"/>
                      </a:rPr>
                      <m:t>sin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</m:oMath>
                </a14:m>
                <a:r>
                  <a:rPr lang="fr-FR" dirty="0"/>
                  <a:t>		</a:t>
                </a:r>
                <a:r>
                  <a:rPr lang="fr-FR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arc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num>
                      <m:den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</m:oMath>
                </a14:m>
                <a:r>
                  <a:rPr lang="fr-FR" dirty="0"/>
                  <a:t>		</a:t>
                </a:r>
                <a:r>
                  <a:rPr lang="fr-FR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arc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num>
                      <m:den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tan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den>
                    </m:f>
                  </m:oMath>
                </a14:m>
                <a:r>
                  <a:rPr lang="fr-FR" dirty="0"/>
                  <a:t>		</a:t>
                </a:r>
                <a:r>
                  <a:rPr lang="fr-FR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arc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fr-FR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0C6B887-271E-E000-D103-066368E3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47" y="472615"/>
                <a:ext cx="5311739" cy="1883785"/>
              </a:xfrm>
              <a:prstGeom prst="rect">
                <a:avLst/>
              </a:prstGeom>
              <a:blipFill>
                <a:blip r:embed="rId3"/>
                <a:stretch>
                  <a:fillRect b="-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7B27DABE-AA70-A89F-24BB-CAF72A772D09}"/>
              </a:ext>
            </a:extLst>
          </p:cNvPr>
          <p:cNvSpPr txBox="1"/>
          <p:nvPr/>
        </p:nvSpPr>
        <p:spPr>
          <a:xfrm>
            <a:off x="3471534" y="46432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5544E35-6794-6469-7D34-BF106202F745}"/>
              </a:ext>
            </a:extLst>
          </p:cNvPr>
          <p:cNvSpPr txBox="1"/>
          <p:nvPr/>
        </p:nvSpPr>
        <p:spPr>
          <a:xfrm>
            <a:off x="2050890" y="54755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AC2EFCE-0E52-AB9D-8570-0CCA3929BF39}"/>
              </a:ext>
            </a:extLst>
          </p:cNvPr>
          <p:cNvSpPr txBox="1"/>
          <p:nvPr/>
        </p:nvSpPr>
        <p:spPr>
          <a:xfrm>
            <a:off x="1980684" y="42739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C=?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B8771DB-E962-F8E2-DAF6-A5CF0B3F3EC6}"/>
                  </a:ext>
                </a:extLst>
              </p:cNvPr>
              <p:cNvSpPr txBox="1"/>
              <p:nvPr/>
            </p:nvSpPr>
            <p:spPr>
              <a:xfrm>
                <a:off x="1539940" y="5018033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B8771DB-E962-F8E2-DAF6-A5CF0B3F3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40" y="5018033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064B8B7-99E1-F121-FA89-47CE33C30418}"/>
                  </a:ext>
                </a:extLst>
              </p:cNvPr>
              <p:cNvSpPr txBox="1"/>
              <p:nvPr/>
            </p:nvSpPr>
            <p:spPr>
              <a:xfrm>
                <a:off x="3160171" y="3983007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064B8B7-99E1-F121-FA89-47CE33C3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171" y="3983007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DD86143-6C59-2182-3A31-573774A33063}"/>
                  </a:ext>
                </a:extLst>
              </p:cNvPr>
              <p:cNvSpPr txBox="1"/>
              <p:nvPr/>
            </p:nvSpPr>
            <p:spPr>
              <a:xfrm>
                <a:off x="3139623" y="498178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DD86143-6C59-2182-3A31-573774A3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23" y="4981784"/>
                <a:ext cx="385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F522317E-9E2B-9ACD-A5F4-D360726AD005}"/>
              </a:ext>
            </a:extLst>
          </p:cNvPr>
          <p:cNvSpPr/>
          <p:nvPr/>
        </p:nvSpPr>
        <p:spPr>
          <a:xfrm rot="1795577">
            <a:off x="1400810" y="4961612"/>
            <a:ext cx="528217" cy="545067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F597C396-17EF-C970-4EBA-336B906A0C9F}"/>
              </a:ext>
            </a:extLst>
          </p:cNvPr>
          <p:cNvSpPr/>
          <p:nvPr/>
        </p:nvSpPr>
        <p:spPr>
          <a:xfrm rot="9680210">
            <a:off x="3143607" y="3790999"/>
            <a:ext cx="528217" cy="545067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E3988A0-6728-5129-2A85-FABD9043C1C3}"/>
              </a:ext>
            </a:extLst>
          </p:cNvPr>
          <p:cNvSpPr/>
          <p:nvPr/>
        </p:nvSpPr>
        <p:spPr>
          <a:xfrm rot="17782994">
            <a:off x="3143606" y="4909340"/>
            <a:ext cx="528217" cy="545067"/>
          </a:xfrm>
          <a:prstGeom prst="arc">
            <a:avLst>
              <a:gd name="adj1" fmla="val 12313656"/>
              <a:gd name="adj2" fmla="val 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6D2E35C-2E7D-3BA0-A8BB-EA92410D5F5A}"/>
                  </a:ext>
                </a:extLst>
              </p:cNvPr>
              <p:cNvSpPr txBox="1"/>
              <p:nvPr/>
            </p:nvSpPr>
            <p:spPr>
              <a:xfrm>
                <a:off x="5506947" y="3672357"/>
                <a:ext cx="5311739" cy="194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fr-FR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fr-F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fr-FR" dirty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fr-FR" dirty="0"/>
                  <a:t>=</a:t>
                </a:r>
                <a:r>
                  <a:rPr lang="fr-FR" dirty="0" err="1"/>
                  <a:t>arccos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fr-F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fr-FR" dirty="0"/>
                  <a:t>)</a:t>
                </a:r>
              </a:p>
              <a:p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6D2E35C-2E7D-3BA0-A8BB-EA92410D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47" y="3672357"/>
                <a:ext cx="5311739" cy="1941878"/>
              </a:xfrm>
              <a:prstGeom prst="rect">
                <a:avLst/>
              </a:prstGeom>
              <a:blipFill>
                <a:blip r:embed="rId7"/>
                <a:stretch>
                  <a:fillRect b="-9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96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12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982</Words>
  <Application>Microsoft Office PowerPoint</Application>
  <PresentationFormat>Grand écran</PresentationFormat>
  <Paragraphs>98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yvan kolnik</dc:creator>
  <cp:lastModifiedBy>Yvan Kolnik</cp:lastModifiedBy>
  <cp:revision>35</cp:revision>
  <dcterms:created xsi:type="dcterms:W3CDTF">2023-05-23T20:07:59Z</dcterms:created>
  <dcterms:modified xsi:type="dcterms:W3CDTF">2024-01-28T15:25:38Z</dcterms:modified>
</cp:coreProperties>
</file>