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3F559-89E1-01AB-A33D-C397A518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BEC8B2-A964-4F0C-0418-C2FC84CF6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D26CF-E36C-7E1D-D4CD-662CA885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4C4F7-F921-3799-92E8-A30F124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F7F3D5-5982-2675-FF07-44D2EE48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46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1FC127-5365-A076-4892-3A2A5FEC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E5CDAA-55D2-5AF0-6110-FFA029A2F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9E2C27-7312-5237-3F43-DA48CB3B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5ECB8-9375-D975-F064-099FD2D6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E1EB7-5C41-A25D-6635-D3F594345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86C39C-79B7-7CB2-B871-48201742E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08A0E4-C2B0-5F60-401B-4D8C0DEFF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403C1-EB68-A33E-3A80-B5A21D89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CA41E1-BDF5-3EB5-568B-4C9768F4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D53FD4-927E-112C-7166-1DA0A686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AE560B-3FD3-1433-0829-32E0371E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690EB-190C-30EE-F60F-BEC91E32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EAA99-D42A-F2BB-F9E7-A8464C65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C4801-224C-12F5-9D68-01716E55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CD4A6-F393-D164-E524-6F9A6D15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52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AE5ED-3998-0EE0-B961-6E544C51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CC5587-6ABB-4CE1-8876-E08ACD583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837BF-15A6-6F68-A068-B929A921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4613B-10DD-2AD3-2C21-EFB98613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DD7CD-B53E-1CC6-0C88-C20B18FA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65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61441-C877-6B4A-BA26-DEFBBD31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85A47E-3745-A1F5-8B64-920ACAB2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914D72-8FA9-CD97-CF65-44C9742C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5DEE3-4FA5-F8CD-0596-93FA57C0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D8DC6E-D9EE-B35E-B2A2-581AEA9A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2084B1-6104-4376-21EE-B1A0C48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7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3B595-5BA4-822C-5ECE-A5F658D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6453D-471F-36C7-16F0-3833EC356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CD027D-AC64-212D-6333-ED56E1CD9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E6C768-12C9-3EE3-1735-5FED88CD6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C1BAA4-2400-D8EE-F69D-547C33EF5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11C97C-8377-6990-B873-1B51FA3D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786B95-B559-ACB0-3C01-802053E7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38C408-32D1-FE98-29C3-79498BE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D5B8F-C545-5788-D401-681E2CE2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251AB1F-6D83-812C-757B-BF1AE141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B00B98-0FE3-7056-B739-D7CE5D8D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451198-D61F-9012-8E74-D96366EF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2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39DC5-319D-8032-D35C-EFDFD4D24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8A1CD8-C26A-F8D0-3EC8-67302582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2CCD-FB5D-89C9-5058-1465372E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01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034A1-1CF4-3655-8C5E-937A863A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49C7A-13C9-7C49-6BE1-AF1C2F70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EC11AD-F1E9-3FF5-27C4-6C09C69BA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A406E2-21B3-257B-F8A6-AD07A411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273FB-790F-4235-42C8-EEF5553D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86E04-676F-6CD4-77C4-37D6EE0A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1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9EC1F7-70BB-CA47-83DB-24BD8721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54C6DE-1913-64D2-3480-38CBCA8A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48AE2-FA5C-C021-259B-D04A97D2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158E5F-DFC6-23E5-A12F-B95C2D9A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A1D72-E2F8-C4D4-65E7-4EF545F5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7A0C29-6FF1-9425-54B8-3241F4FF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0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D3CDFB-79BA-4AB9-CE85-E1B6AC8A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D20A8-733F-0BDE-E7ED-6355B58D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204F40-6B86-3589-6DAB-2453A5E71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AC693-8D2D-42B5-977E-2AA3D8B8B51F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EDB742-3977-5706-09D8-FDC1DCED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24900-5D07-4266-1D8D-271F5205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9D6A8-990E-4E7B-999E-BDC3606F46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9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F1748E9-46AF-8D90-03C6-4722719FFEC5}"/>
              </a:ext>
            </a:extLst>
          </p:cNvPr>
          <p:cNvSpPr txBox="1"/>
          <p:nvPr/>
        </p:nvSpPr>
        <p:spPr>
          <a:xfrm>
            <a:off x="4176743" y="2083636"/>
            <a:ext cx="749807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200" dirty="0">
                <a:solidFill>
                  <a:schemeClr val="accent2">
                    <a:lumMod val="75000"/>
                  </a:schemeClr>
                </a:solidFill>
              </a:rPr>
              <a:t>Lonely Lobster</a:t>
            </a:r>
          </a:p>
          <a:p>
            <a:r>
              <a:rPr lang="de-DE" sz="4400" dirty="0"/>
              <a:t>a multi-</a:t>
            </a:r>
            <a:r>
              <a:rPr lang="de-DE" sz="4400" dirty="0" err="1"/>
              <a:t>process</a:t>
            </a:r>
            <a:r>
              <a:rPr lang="de-DE" sz="4400" dirty="0"/>
              <a:t> </a:t>
            </a:r>
            <a:r>
              <a:rPr lang="de-DE" sz="4400" dirty="0" err="1"/>
              <a:t>flow</a:t>
            </a:r>
            <a:r>
              <a:rPr lang="de-DE" sz="4400" dirty="0"/>
              <a:t> </a:t>
            </a:r>
            <a:r>
              <a:rPr lang="de-DE" sz="4400" dirty="0" err="1"/>
              <a:t>simulation</a:t>
            </a:r>
            <a:endParaRPr lang="de-DE" sz="4400" dirty="0"/>
          </a:p>
          <a:p>
            <a:endParaRPr lang="de-DE" sz="2400" dirty="0"/>
          </a:p>
          <a:p>
            <a:r>
              <a:rPr lang="de-DE" sz="2400" dirty="0"/>
              <a:t>Release 1 - Beta</a:t>
            </a:r>
          </a:p>
          <a:p>
            <a:endParaRPr lang="de-DE" sz="2400" dirty="0"/>
          </a:p>
          <a:p>
            <a:r>
              <a:rPr lang="de-DE" sz="1400" dirty="0"/>
              <a:t>Gerold Lindorfer, 2023-10-11</a:t>
            </a:r>
          </a:p>
        </p:txBody>
      </p:sp>
      <p:pic>
        <p:nvPicPr>
          <p:cNvPr id="7" name="Grafik 6" descr="Ein Bild, das Clipart, Kinderkunst, Spielzeug, Darstellung enthält.&#10;&#10;Automatisch generierte Beschreibung">
            <a:extLst>
              <a:ext uri="{FF2B5EF4-FFF2-40B4-BE49-F238E27FC236}">
                <a16:creationId xmlns:a16="http://schemas.microsoft.com/office/drawing/2014/main" id="{22FBA696-35C6-7211-82C6-96ECC7E2C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4" y="1870833"/>
            <a:ext cx="3612370" cy="36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12077B7-5402-C693-FBA8-3140E303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29"/>
            <a:ext cx="12192000" cy="6455742"/>
          </a:xfrm>
          <a:prstGeom prst="rect">
            <a:avLst/>
          </a:prstGeom>
        </p:spPr>
      </p:pic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F1213EA5-A620-314C-B951-F771D54F848B}"/>
              </a:ext>
            </a:extLst>
          </p:cNvPr>
          <p:cNvSpPr/>
          <p:nvPr/>
        </p:nvSpPr>
        <p:spPr>
          <a:xfrm>
            <a:off x="3923072" y="147485"/>
            <a:ext cx="377558" cy="182880"/>
          </a:xfrm>
          <a:prstGeom prst="wedgeRoundRectCallout">
            <a:avLst>
              <a:gd name="adj1" fmla="val -144183"/>
              <a:gd name="adj2" fmla="val 5257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url</a:t>
            </a:r>
            <a:endParaRPr lang="de-DE" sz="900" dirty="0"/>
          </a:p>
        </p:txBody>
      </p:sp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A18C12D8-98AB-CE9C-8239-20F5A194BAB2}"/>
              </a:ext>
            </a:extLst>
          </p:cNvPr>
          <p:cNvSpPr/>
          <p:nvPr/>
        </p:nvSpPr>
        <p:spPr>
          <a:xfrm>
            <a:off x="2488546" y="712840"/>
            <a:ext cx="1941870" cy="182880"/>
          </a:xfrm>
          <a:prstGeom prst="wedgeRoundRectCallout">
            <a:avLst>
              <a:gd name="adj1" fmla="val -64284"/>
              <a:gd name="adj2" fmla="val 429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select</a:t>
            </a:r>
            <a:r>
              <a:rPr lang="de-DE" sz="900" dirty="0"/>
              <a:t> </a:t>
            </a:r>
            <a:r>
              <a:rPr lang="de-DE" sz="900" dirty="0" err="1"/>
              <a:t>system</a:t>
            </a:r>
            <a:r>
              <a:rPr lang="de-DE" sz="900" dirty="0"/>
              <a:t> </a:t>
            </a:r>
            <a:r>
              <a:rPr lang="de-DE" sz="900" dirty="0" err="1"/>
              <a:t>configuration</a:t>
            </a:r>
            <a:r>
              <a:rPr lang="de-DE" sz="900" dirty="0"/>
              <a:t> </a:t>
            </a:r>
            <a:r>
              <a:rPr lang="de-DE" sz="900" dirty="0" err="1"/>
              <a:t>json</a:t>
            </a:r>
            <a:r>
              <a:rPr lang="de-DE" sz="900" dirty="0"/>
              <a:t>-file</a:t>
            </a:r>
          </a:p>
        </p:txBody>
      </p:sp>
      <p:sp>
        <p:nvSpPr>
          <p:cNvPr id="4" name="Sprechblase: rechteckig mit abgerundeten Ecken 3">
            <a:extLst>
              <a:ext uri="{FF2B5EF4-FFF2-40B4-BE49-F238E27FC236}">
                <a16:creationId xmlns:a16="http://schemas.microsoft.com/office/drawing/2014/main" id="{2402C9CD-0348-3482-3032-F2C6BA0F9516}"/>
              </a:ext>
            </a:extLst>
          </p:cNvPr>
          <p:cNvSpPr/>
          <p:nvPr/>
        </p:nvSpPr>
        <p:spPr>
          <a:xfrm>
            <a:off x="2324345" y="1059369"/>
            <a:ext cx="731519" cy="182880"/>
          </a:xfrm>
          <a:prstGeom prst="wedgeRoundRectCallout">
            <a:avLst>
              <a:gd name="adj1" fmla="val -75634"/>
              <a:gd name="adj2" fmla="val 1239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configuration</a:t>
            </a:r>
            <a:endParaRPr lang="de-DE" sz="900" dirty="0"/>
          </a:p>
        </p:txBody>
      </p:sp>
      <p:sp>
        <p:nvSpPr>
          <p:cNvPr id="6" name="Sprechblase: rechteckig mit abgerundeten Ecken 5">
            <a:extLst>
              <a:ext uri="{FF2B5EF4-FFF2-40B4-BE49-F238E27FC236}">
                <a16:creationId xmlns:a16="http://schemas.microsoft.com/office/drawing/2014/main" id="{5A717D6F-D900-C579-D313-93ABD53CC290}"/>
              </a:ext>
            </a:extLst>
          </p:cNvPr>
          <p:cNvSpPr/>
          <p:nvPr/>
        </p:nvSpPr>
        <p:spPr>
          <a:xfrm>
            <a:off x="111103" y="1827154"/>
            <a:ext cx="927183" cy="182880"/>
          </a:xfrm>
          <a:prstGeom prst="wedgeRoundRectCallout">
            <a:avLst>
              <a:gd name="adj1" fmla="val 103157"/>
              <a:gd name="adj2" fmla="val -6313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#iterations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run</a:t>
            </a:r>
            <a:endParaRPr lang="de-DE" sz="900" dirty="0"/>
          </a:p>
        </p:txBody>
      </p:sp>
      <p:sp>
        <p:nvSpPr>
          <p:cNvPr id="7" name="Sprechblase: rechteckig mit abgerundeten Ecken 6">
            <a:extLst>
              <a:ext uri="{FF2B5EF4-FFF2-40B4-BE49-F238E27FC236}">
                <a16:creationId xmlns:a16="http://schemas.microsoft.com/office/drawing/2014/main" id="{2709DA7C-5903-A6C2-93F0-4626A67A8D21}"/>
              </a:ext>
            </a:extLst>
          </p:cNvPr>
          <p:cNvSpPr/>
          <p:nvPr/>
        </p:nvSpPr>
        <p:spPr>
          <a:xfrm>
            <a:off x="5364481" y="419405"/>
            <a:ext cx="2098203" cy="476315"/>
          </a:xfrm>
          <a:prstGeom prst="wedgeRoundRectCallout">
            <a:avLst>
              <a:gd name="adj1" fmla="val -42984"/>
              <a:gd name="adj2" fmla="val 9886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worker</a:t>
            </a:r>
            <a:r>
              <a:rPr lang="de-DE" sz="900" dirty="0"/>
              <a:t> </a:t>
            </a:r>
            <a:r>
              <a:rPr lang="de-DE" sz="900" dirty="0" err="1"/>
              <a:t>with</a:t>
            </a:r>
            <a:r>
              <a:rPr lang="de-DE" sz="900" dirty="0"/>
              <a:t> </a:t>
            </a:r>
            <a:r>
              <a:rPr lang="de-DE" sz="900" dirty="0" err="1"/>
              <a:t>utilization</a:t>
            </a:r>
            <a:r>
              <a:rPr lang="de-DE" sz="900" dirty="0"/>
              <a:t> and </a:t>
            </a:r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r>
              <a:rPr lang="de-DE" sz="900" dirty="0"/>
              <a:t> </a:t>
            </a:r>
            <a:r>
              <a:rPr lang="de-DE" sz="900" dirty="0" err="1"/>
              <a:t>assignments</a:t>
            </a:r>
            <a:r>
              <a:rPr lang="de-DE" sz="900" dirty="0"/>
              <a:t>; </a:t>
            </a:r>
            <a:r>
              <a:rPr lang="de-DE" sz="900" dirty="0" err="1"/>
              <a:t>workers</a:t>
            </a:r>
            <a:r>
              <a:rPr lang="de-DE" sz="900" dirty="0"/>
              <a:t> </a:t>
            </a:r>
            <a:r>
              <a:rPr lang="de-DE" sz="900" dirty="0" err="1"/>
              <a:t>can</a:t>
            </a:r>
            <a:r>
              <a:rPr lang="de-DE" sz="900" dirty="0"/>
              <a:t> </a:t>
            </a:r>
            <a:r>
              <a:rPr lang="de-DE" sz="900" dirty="0" err="1"/>
              <a:t>work</a:t>
            </a:r>
            <a:r>
              <a:rPr lang="de-DE" sz="900" dirty="0"/>
              <a:t> on 1 </a:t>
            </a:r>
            <a:r>
              <a:rPr lang="de-DE" sz="900" dirty="0" err="1"/>
              <a:t>work</a:t>
            </a:r>
            <a:r>
              <a:rPr lang="de-DE" sz="900" dirty="0"/>
              <a:t> item per time </a:t>
            </a:r>
            <a:r>
              <a:rPr lang="de-DE" sz="900" dirty="0" err="1"/>
              <a:t>unit</a:t>
            </a:r>
            <a:endParaRPr lang="de-DE" sz="900" dirty="0"/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7A1504A8-3DF7-AE76-B94D-F34F9268E6B6}"/>
              </a:ext>
            </a:extLst>
          </p:cNvPr>
          <p:cNvSpPr/>
          <p:nvPr/>
        </p:nvSpPr>
        <p:spPr>
          <a:xfrm>
            <a:off x="9794897" y="712840"/>
            <a:ext cx="731519" cy="396675"/>
          </a:xfrm>
          <a:prstGeom prst="wedgeRoundRectCallout">
            <a:avLst>
              <a:gd name="adj1" fmla="val -45796"/>
              <a:gd name="adj2" fmla="val 8771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advanced</a:t>
            </a:r>
            <a:r>
              <a:rPr lang="de-DE" sz="900" dirty="0"/>
              <a:t> </a:t>
            </a:r>
            <a:r>
              <a:rPr lang="de-DE" sz="900" dirty="0" err="1"/>
              <a:t>stats</a:t>
            </a:r>
            <a:r>
              <a:rPr lang="de-DE" sz="900" dirty="0"/>
              <a:t> (</a:t>
            </a:r>
            <a:r>
              <a:rPr lang="de-DE" sz="900" dirty="0" err="1"/>
              <a:t>beta</a:t>
            </a:r>
            <a:r>
              <a:rPr lang="de-DE" sz="900" dirty="0"/>
              <a:t>)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F565A9A8-627A-6C79-0817-89115DFC2899}"/>
              </a:ext>
            </a:extLst>
          </p:cNvPr>
          <p:cNvSpPr/>
          <p:nvPr/>
        </p:nvSpPr>
        <p:spPr>
          <a:xfrm>
            <a:off x="3439325" y="1827154"/>
            <a:ext cx="1404046" cy="182880"/>
          </a:xfrm>
          <a:prstGeom prst="wedgeRoundRectCallout">
            <a:avLst>
              <a:gd name="adj1" fmla="val -92238"/>
              <a:gd name="adj2" fmla="val -276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run</a:t>
            </a:r>
            <a:r>
              <a:rPr lang="de-DE" sz="900" dirty="0"/>
              <a:t>, </a:t>
            </a:r>
            <a:r>
              <a:rPr lang="de-DE" sz="900" dirty="0" err="1"/>
              <a:t>stop</a:t>
            </a:r>
            <a:r>
              <a:rPr lang="de-DE" sz="900" dirty="0"/>
              <a:t>, </a:t>
            </a:r>
            <a:r>
              <a:rPr lang="de-DE" sz="900" dirty="0" err="1"/>
              <a:t>reset</a:t>
            </a:r>
            <a:r>
              <a:rPr lang="de-DE" sz="900" dirty="0"/>
              <a:t> </a:t>
            </a:r>
            <a:r>
              <a:rPr lang="de-DE" sz="900" dirty="0" err="1"/>
              <a:t>iterations</a:t>
            </a:r>
            <a:endParaRPr lang="de-DE" sz="900" dirty="0"/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C07E5E19-1BB8-6CF2-4901-539F8187F73A}"/>
              </a:ext>
            </a:extLst>
          </p:cNvPr>
          <p:cNvSpPr/>
          <p:nvPr/>
        </p:nvSpPr>
        <p:spPr>
          <a:xfrm>
            <a:off x="7408607" y="2469201"/>
            <a:ext cx="2626196" cy="627960"/>
          </a:xfrm>
          <a:prstGeom prst="wedgeRoundRectCallout">
            <a:avLst>
              <a:gd name="adj1" fmla="val -81006"/>
              <a:gd name="adj2" fmla="val -10656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The </a:t>
            </a:r>
            <a:r>
              <a:rPr lang="de-DE" sz="900" dirty="0" err="1"/>
              <a:t>kitchen‘s</a:t>
            </a:r>
            <a:r>
              <a:rPr lang="de-DE" sz="900" dirty="0"/>
              <a:t> </a:t>
            </a:r>
            <a:r>
              <a:rPr lang="de-DE" sz="900" dirty="0" err="1"/>
              <a:t>output</a:t>
            </a:r>
            <a:r>
              <a:rPr lang="de-DE" sz="900" dirty="0"/>
              <a:t>, i.e. </a:t>
            </a:r>
            <a:r>
              <a:rPr lang="de-DE" sz="900" dirty="0" err="1"/>
              <a:t>what</a:t>
            </a:r>
            <a:r>
              <a:rPr lang="de-DE" sz="900" dirty="0"/>
              <a:t> </a:t>
            </a:r>
            <a:r>
              <a:rPr lang="de-DE" sz="900" dirty="0" err="1"/>
              <a:t>is</a:t>
            </a:r>
            <a:r>
              <a:rPr lang="de-DE" sz="900" dirty="0"/>
              <a:t> </a:t>
            </a:r>
            <a:r>
              <a:rPr lang="de-DE" sz="900" dirty="0" err="1"/>
              <a:t>served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guests</a:t>
            </a:r>
            <a:r>
              <a:rPr lang="de-DE" sz="900" dirty="0"/>
              <a:t>. The </a:t>
            </a:r>
            <a:r>
              <a:rPr lang="de-DE" sz="900" dirty="0" err="1"/>
              <a:t>farther</a:t>
            </a:r>
            <a:r>
              <a:rPr lang="de-DE" sz="900" dirty="0"/>
              <a:t> </a:t>
            </a:r>
            <a:r>
              <a:rPr lang="de-DE" sz="900" dirty="0" err="1"/>
              <a:t>right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longer</a:t>
            </a:r>
            <a:r>
              <a:rPr lang="de-DE" sz="900" dirty="0"/>
              <a:t>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took</a:t>
            </a:r>
            <a:r>
              <a:rPr lang="de-DE" sz="900" dirty="0"/>
              <a:t> </a:t>
            </a:r>
            <a:r>
              <a:rPr lang="de-DE" sz="900" dirty="0" err="1"/>
              <a:t>from</a:t>
            </a:r>
            <a:r>
              <a:rPr lang="de-DE" sz="900" dirty="0"/>
              <a:t> </a:t>
            </a:r>
            <a:r>
              <a:rPr lang="de-DE" sz="900" dirty="0" err="1"/>
              <a:t>start</a:t>
            </a:r>
            <a:r>
              <a:rPr lang="de-DE" sz="900" dirty="0"/>
              <a:t> </a:t>
            </a:r>
            <a:r>
              <a:rPr lang="de-DE" sz="900" dirty="0" err="1"/>
              <a:t>producing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dish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completion</a:t>
            </a:r>
            <a:r>
              <a:rPr lang="de-DE" sz="900" dirty="0"/>
              <a:t>.</a:t>
            </a:r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409E790C-B0EB-9C97-834A-FC7A49FCB5AF}"/>
              </a:ext>
            </a:extLst>
          </p:cNvPr>
          <p:cNvSpPr/>
          <p:nvPr/>
        </p:nvSpPr>
        <p:spPr>
          <a:xfrm>
            <a:off x="4259335" y="3483615"/>
            <a:ext cx="1575127" cy="586940"/>
          </a:xfrm>
          <a:prstGeom prst="wedgeRoundRectCallout">
            <a:avLst>
              <a:gd name="adj1" fmla="val -103701"/>
              <a:gd name="adj2" fmla="val 4184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A </a:t>
            </a:r>
            <a:r>
              <a:rPr lang="de-DE" sz="900" dirty="0" err="1"/>
              <a:t>workitem</a:t>
            </a:r>
            <a:r>
              <a:rPr lang="de-DE" sz="900" dirty="0"/>
              <a:t>, i.e. a </a:t>
            </a:r>
            <a:r>
              <a:rPr lang="de-DE" sz="900" dirty="0" err="1"/>
              <a:t>customer</a:t>
            </a:r>
            <a:r>
              <a:rPr lang="de-DE" sz="900" dirty="0"/>
              <a:t> </a:t>
            </a:r>
            <a:r>
              <a:rPr lang="de-DE" sz="900" dirty="0" err="1"/>
              <a:t>order</a:t>
            </a:r>
            <a:r>
              <a:rPr lang="de-DE" sz="900" dirty="0"/>
              <a:t>. The </a:t>
            </a:r>
            <a:r>
              <a:rPr lang="de-DE" sz="900" dirty="0" err="1"/>
              <a:t>darker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closer</a:t>
            </a:r>
            <a:r>
              <a:rPr lang="de-DE" sz="900" dirty="0"/>
              <a:t>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is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its</a:t>
            </a:r>
            <a:r>
              <a:rPr lang="de-DE" sz="900" dirty="0"/>
              <a:t> </a:t>
            </a:r>
            <a:r>
              <a:rPr lang="de-DE" sz="900" dirty="0" err="1"/>
              <a:t>completion</a:t>
            </a:r>
            <a:r>
              <a:rPr lang="de-DE" sz="900" dirty="0"/>
              <a:t> in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r>
              <a:rPr lang="de-DE" sz="900" dirty="0"/>
              <a:t>.</a:t>
            </a:r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E888F024-9F3C-9B8C-9584-B69D601BB6DB}"/>
              </a:ext>
            </a:extLst>
          </p:cNvPr>
          <p:cNvSpPr/>
          <p:nvPr/>
        </p:nvSpPr>
        <p:spPr>
          <a:xfrm>
            <a:off x="4843371" y="3005721"/>
            <a:ext cx="911450" cy="182880"/>
          </a:xfrm>
          <a:prstGeom prst="wedgeRoundRectCallout">
            <a:avLst>
              <a:gd name="adj1" fmla="val -92238"/>
              <a:gd name="adj2" fmla="val -276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assigned</a:t>
            </a:r>
            <a:r>
              <a:rPr lang="de-DE" sz="900" dirty="0"/>
              <a:t> </a:t>
            </a:r>
            <a:r>
              <a:rPr lang="de-DE" sz="900" dirty="0" err="1"/>
              <a:t>worker</a:t>
            </a:r>
            <a:endParaRPr lang="de-DE" sz="900" dirty="0"/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87FC46F4-3FF5-E0C1-B6B8-6E9C1A5523AF}"/>
              </a:ext>
            </a:extLst>
          </p:cNvPr>
          <p:cNvSpPr/>
          <p:nvPr/>
        </p:nvSpPr>
        <p:spPr>
          <a:xfrm>
            <a:off x="4989872" y="6058085"/>
            <a:ext cx="911450" cy="301419"/>
          </a:xfrm>
          <a:prstGeom prst="wedgeRoundRectCallout">
            <a:avLst>
              <a:gd name="adj1" fmla="val -13273"/>
              <a:gd name="adj2" fmla="val -1372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workitem</a:t>
            </a:r>
            <a:r>
              <a:rPr lang="de-DE" sz="900" dirty="0"/>
              <a:t> </a:t>
            </a:r>
            <a:r>
              <a:rPr lang="de-DE" sz="900" dirty="0" err="1"/>
              <a:t>flows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next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endParaRPr lang="de-DE" sz="900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C065CCA5-0075-13A7-7A6C-078A50D8FAD7}"/>
              </a:ext>
            </a:extLst>
          </p:cNvPr>
          <p:cNvSpPr/>
          <p:nvPr/>
        </p:nvSpPr>
        <p:spPr>
          <a:xfrm>
            <a:off x="854424" y="2286321"/>
            <a:ext cx="644012" cy="182880"/>
          </a:xfrm>
          <a:prstGeom prst="wedgeRoundRectCallout">
            <a:avLst>
              <a:gd name="adj1" fmla="val -122637"/>
              <a:gd name="adj2" fmla="val -1115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value</a:t>
            </a:r>
            <a:r>
              <a:rPr lang="de-DE" sz="900" dirty="0"/>
              <a:t> </a:t>
            </a:r>
            <a:r>
              <a:rPr lang="de-DE" sz="900" dirty="0" err="1"/>
              <a:t>chain</a:t>
            </a:r>
            <a:endParaRPr lang="de-DE" sz="900" dirty="0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133FFF92-EFE1-4ED0-BCBB-04492D986625}"/>
              </a:ext>
            </a:extLst>
          </p:cNvPr>
          <p:cNvSpPr/>
          <p:nvPr/>
        </p:nvSpPr>
        <p:spPr>
          <a:xfrm>
            <a:off x="2947710" y="2416437"/>
            <a:ext cx="731519" cy="182880"/>
          </a:xfrm>
          <a:prstGeom prst="wedgeRoundRectCallout">
            <a:avLst>
              <a:gd name="adj1" fmla="val -91492"/>
              <a:gd name="adj2" fmla="val -19216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endParaRPr lang="de-DE" sz="900" dirty="0"/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34788230-49C0-AC07-4408-0E10B40BAB5C}"/>
              </a:ext>
            </a:extLst>
          </p:cNvPr>
          <p:cNvSpPr/>
          <p:nvPr/>
        </p:nvSpPr>
        <p:spPr>
          <a:xfrm>
            <a:off x="1897624" y="4505354"/>
            <a:ext cx="2403006" cy="497514"/>
          </a:xfrm>
          <a:prstGeom prst="wedgeRoundRectCallout">
            <a:avLst>
              <a:gd name="adj1" fmla="val -63212"/>
              <a:gd name="adj2" fmla="val 891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inventory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workitems</a:t>
            </a:r>
            <a:r>
              <a:rPr lang="de-DE" sz="900" dirty="0"/>
              <a:t>, </a:t>
            </a:r>
            <a:r>
              <a:rPr lang="de-DE" sz="900" dirty="0" err="1"/>
              <a:t>some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which</a:t>
            </a:r>
            <a:r>
              <a:rPr lang="de-DE" sz="900" dirty="0"/>
              <a:t> </a:t>
            </a:r>
            <a:r>
              <a:rPr lang="de-DE" sz="900" dirty="0" err="1"/>
              <a:t>have</a:t>
            </a:r>
            <a:r>
              <a:rPr lang="de-DE" sz="900" dirty="0"/>
              <a:t> </a:t>
            </a:r>
            <a:r>
              <a:rPr lang="de-DE" sz="900" dirty="0" err="1"/>
              <a:t>been</a:t>
            </a:r>
            <a:r>
              <a:rPr lang="de-DE" sz="900" dirty="0"/>
              <a:t> </a:t>
            </a:r>
            <a:r>
              <a:rPr lang="de-DE" sz="900" dirty="0" err="1"/>
              <a:t>worked</a:t>
            </a:r>
            <a:r>
              <a:rPr lang="de-DE" sz="900" dirty="0"/>
              <a:t> on. The </a:t>
            </a:r>
            <a:r>
              <a:rPr lang="de-DE" sz="900" dirty="0" err="1"/>
              <a:t>farther</a:t>
            </a:r>
            <a:r>
              <a:rPr lang="de-DE" sz="900" dirty="0"/>
              <a:t> </a:t>
            </a:r>
            <a:r>
              <a:rPr lang="de-DE" sz="900" dirty="0" err="1"/>
              <a:t>right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longer</a:t>
            </a:r>
            <a:r>
              <a:rPr lang="de-DE" sz="900" dirty="0"/>
              <a:t> </a:t>
            </a:r>
            <a:r>
              <a:rPr lang="de-DE" sz="900" dirty="0" err="1"/>
              <a:t>has</a:t>
            </a:r>
            <a:r>
              <a:rPr lang="de-DE" sz="900" dirty="0"/>
              <a:t> </a:t>
            </a:r>
            <a:r>
              <a:rPr lang="de-DE" sz="900" dirty="0" err="1"/>
              <a:t>been</a:t>
            </a:r>
            <a:r>
              <a:rPr lang="de-DE" sz="900" dirty="0"/>
              <a:t> in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step‘s</a:t>
            </a:r>
            <a:r>
              <a:rPr lang="de-DE" sz="900" dirty="0"/>
              <a:t> </a:t>
            </a:r>
            <a:r>
              <a:rPr lang="de-DE" sz="900" dirty="0" err="1"/>
              <a:t>inventory</a:t>
            </a:r>
            <a:endParaRPr lang="de-DE" sz="900" dirty="0"/>
          </a:p>
        </p:txBody>
      </p:sp>
      <p:sp>
        <p:nvSpPr>
          <p:cNvPr id="18" name="Sprechblase: rechteckig mit abgerundeten Ecken 17">
            <a:extLst>
              <a:ext uri="{FF2B5EF4-FFF2-40B4-BE49-F238E27FC236}">
                <a16:creationId xmlns:a16="http://schemas.microsoft.com/office/drawing/2014/main" id="{D7B108BE-5002-3FE9-65B7-3ACE08105EA0}"/>
              </a:ext>
            </a:extLst>
          </p:cNvPr>
          <p:cNvSpPr/>
          <p:nvPr/>
        </p:nvSpPr>
        <p:spPr>
          <a:xfrm>
            <a:off x="1204941" y="3483615"/>
            <a:ext cx="1575127" cy="362764"/>
          </a:xfrm>
          <a:prstGeom prst="wedgeRoundRectCallout">
            <a:avLst>
              <a:gd name="adj1" fmla="val -2394"/>
              <a:gd name="adj2" fmla="val -20728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overflow</a:t>
            </a:r>
            <a:r>
              <a:rPr lang="de-DE" sz="900" dirty="0"/>
              <a:t> </a:t>
            </a:r>
            <a:r>
              <a:rPr lang="de-DE" sz="900" dirty="0" err="1"/>
              <a:t>counter</a:t>
            </a:r>
            <a:r>
              <a:rPr lang="de-DE" sz="900" dirty="0"/>
              <a:t>: 2 </a:t>
            </a:r>
            <a:r>
              <a:rPr lang="de-DE" sz="900" dirty="0" err="1"/>
              <a:t>more</a:t>
            </a:r>
            <a:r>
              <a:rPr lang="de-DE" sz="900" dirty="0"/>
              <a:t> </a:t>
            </a:r>
            <a:r>
              <a:rPr lang="de-DE" sz="900" dirty="0" err="1"/>
              <a:t>aged</a:t>
            </a:r>
            <a:r>
              <a:rPr lang="de-DE" sz="900" dirty="0"/>
              <a:t> </a:t>
            </a:r>
            <a:r>
              <a:rPr lang="de-DE" sz="900" dirty="0" err="1"/>
              <a:t>workitems</a:t>
            </a:r>
            <a:r>
              <a:rPr lang="de-DE" sz="900" dirty="0"/>
              <a:t> not visible </a:t>
            </a:r>
            <a:r>
              <a:rPr lang="de-DE" sz="900" dirty="0" err="1"/>
              <a:t>any</a:t>
            </a:r>
            <a:r>
              <a:rPr lang="de-DE" sz="900" dirty="0"/>
              <a:t> </a:t>
            </a:r>
            <a:r>
              <a:rPr lang="de-DE" sz="900" dirty="0" err="1"/>
              <a:t>more</a:t>
            </a:r>
            <a:endParaRPr lang="de-DE" sz="900" dirty="0"/>
          </a:p>
        </p:txBody>
      </p:sp>
      <p:sp>
        <p:nvSpPr>
          <p:cNvPr id="19" name="Sprechblase: rechteckig mit abgerundeten Ecken 18">
            <a:extLst>
              <a:ext uri="{FF2B5EF4-FFF2-40B4-BE49-F238E27FC236}">
                <a16:creationId xmlns:a16="http://schemas.microsoft.com/office/drawing/2014/main" id="{3B446C6F-823E-34B6-B44F-2DD165BC969B}"/>
              </a:ext>
            </a:extLst>
          </p:cNvPr>
          <p:cNvSpPr/>
          <p:nvPr/>
        </p:nvSpPr>
        <p:spPr>
          <a:xfrm>
            <a:off x="4525791" y="2369301"/>
            <a:ext cx="1404046" cy="443546"/>
          </a:xfrm>
          <a:prstGeom prst="wedgeRoundRectCallout">
            <a:avLst>
              <a:gd name="adj1" fmla="val -39369"/>
              <a:gd name="adj2" fmla="val -994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norm </a:t>
            </a:r>
            <a:r>
              <a:rPr lang="de-DE" sz="900" dirty="0" err="1"/>
              <a:t>effort</a:t>
            </a:r>
            <a:r>
              <a:rPr lang="de-DE" sz="900" dirty="0"/>
              <a:t>: </a:t>
            </a:r>
            <a:r>
              <a:rPr lang="de-DE" sz="900" dirty="0" err="1"/>
              <a:t>effort</a:t>
            </a:r>
            <a:r>
              <a:rPr lang="de-DE" sz="900" dirty="0"/>
              <a:t> </a:t>
            </a:r>
            <a:r>
              <a:rPr lang="de-DE" sz="900" dirty="0" err="1"/>
              <a:t>it</a:t>
            </a:r>
            <a:r>
              <a:rPr lang="de-DE" sz="900" dirty="0"/>
              <a:t> </a:t>
            </a:r>
            <a:r>
              <a:rPr lang="de-DE" sz="900" dirty="0" err="1"/>
              <a:t>takes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complete</a:t>
            </a:r>
            <a:r>
              <a:rPr lang="de-DE" sz="900" dirty="0"/>
              <a:t> </a:t>
            </a:r>
            <a:r>
              <a:rPr lang="de-DE" sz="900" dirty="0" err="1"/>
              <a:t>work</a:t>
            </a:r>
            <a:r>
              <a:rPr lang="de-DE" sz="900" dirty="0"/>
              <a:t> item in </a:t>
            </a:r>
            <a:r>
              <a:rPr lang="de-DE" sz="900" dirty="0" err="1"/>
              <a:t>this</a:t>
            </a:r>
            <a:r>
              <a:rPr lang="de-DE" sz="900" dirty="0"/>
              <a:t> </a:t>
            </a:r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endParaRPr lang="de-DE" sz="900" dirty="0"/>
          </a:p>
        </p:txBody>
      </p: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23251D6E-6063-98E6-6B17-652B3D47BE3F}"/>
              </a:ext>
            </a:extLst>
          </p:cNvPr>
          <p:cNvSpPr/>
          <p:nvPr/>
        </p:nvSpPr>
        <p:spPr>
          <a:xfrm>
            <a:off x="10666033" y="3313803"/>
            <a:ext cx="1156273" cy="756752"/>
          </a:xfrm>
          <a:prstGeom prst="wedgeRoundRectCallout">
            <a:avLst>
              <a:gd name="adj1" fmla="val 27660"/>
              <a:gd name="adj2" fmla="val -2007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CT=</a:t>
            </a:r>
            <a:r>
              <a:rPr lang="de-DE" sz="900" dirty="0" err="1"/>
              <a:t>cycle</a:t>
            </a:r>
            <a:r>
              <a:rPr lang="de-DE" sz="900" dirty="0"/>
              <a:t> time</a:t>
            </a:r>
          </a:p>
          <a:p>
            <a:pPr algn="ctr"/>
            <a:r>
              <a:rPr lang="de-DE" sz="900" dirty="0"/>
              <a:t>TPI=</a:t>
            </a:r>
            <a:r>
              <a:rPr lang="de-DE" sz="900" dirty="0" err="1"/>
              <a:t>ThroughPut</a:t>
            </a:r>
            <a:r>
              <a:rPr lang="de-DE" sz="900" dirty="0"/>
              <a:t> [Items]</a:t>
            </a:r>
          </a:p>
          <a:p>
            <a:pPr algn="ctr"/>
            <a:r>
              <a:rPr lang="de-DE" sz="900" dirty="0"/>
              <a:t>TBV: </a:t>
            </a:r>
            <a:r>
              <a:rPr lang="de-DE" sz="900" dirty="0" err="1"/>
              <a:t>ThroughPut</a:t>
            </a:r>
            <a:r>
              <a:rPr lang="de-DE" sz="900" dirty="0"/>
              <a:t> [Value]</a:t>
            </a:r>
          </a:p>
        </p:txBody>
      </p:sp>
      <p:sp>
        <p:nvSpPr>
          <p:cNvPr id="21" name="Sprechblase: rechteckig mit abgerundeten Ecken 20">
            <a:extLst>
              <a:ext uri="{FF2B5EF4-FFF2-40B4-BE49-F238E27FC236}">
                <a16:creationId xmlns:a16="http://schemas.microsoft.com/office/drawing/2014/main" id="{55D8BEF6-E3E2-E6F1-B3DB-A31C72A69B86}"/>
              </a:ext>
            </a:extLst>
          </p:cNvPr>
          <p:cNvSpPr/>
          <p:nvPr/>
        </p:nvSpPr>
        <p:spPr>
          <a:xfrm>
            <a:off x="1487130" y="5591051"/>
            <a:ext cx="1972351" cy="238818"/>
          </a:xfrm>
          <a:prstGeom prst="wedgeRoundRectCallout">
            <a:avLst>
              <a:gd name="adj1" fmla="val -104787"/>
              <a:gd name="adj2" fmla="val 12619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Throughput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incoming</a:t>
            </a:r>
            <a:r>
              <a:rPr lang="de-DE" sz="900" dirty="0"/>
              <a:t> </a:t>
            </a:r>
            <a:r>
              <a:rPr lang="de-DE" sz="900" dirty="0" err="1"/>
              <a:t>workorders</a:t>
            </a:r>
            <a:endParaRPr lang="de-DE" sz="900" dirty="0"/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5509E855-767E-F46B-EA68-77FD7157C16C}"/>
              </a:ext>
            </a:extLst>
          </p:cNvPr>
          <p:cNvSpPr/>
          <p:nvPr/>
        </p:nvSpPr>
        <p:spPr>
          <a:xfrm>
            <a:off x="1848466" y="5938676"/>
            <a:ext cx="2322378" cy="238818"/>
          </a:xfrm>
          <a:prstGeom prst="wedgeRoundRectCallout">
            <a:avLst>
              <a:gd name="adj1" fmla="val -112126"/>
              <a:gd name="adj2" fmla="val 916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Irregularity</a:t>
            </a:r>
            <a:r>
              <a:rPr lang="de-DE" sz="900" dirty="0"/>
              <a:t> </a:t>
            </a:r>
            <a:r>
              <a:rPr lang="de-DE" sz="900" dirty="0" err="1"/>
              <a:t>of</a:t>
            </a:r>
            <a:r>
              <a:rPr lang="de-DE" sz="900" dirty="0"/>
              <a:t> </a:t>
            </a:r>
            <a:r>
              <a:rPr lang="de-DE" sz="900" dirty="0" err="1"/>
              <a:t>incoming</a:t>
            </a:r>
            <a:r>
              <a:rPr lang="de-DE" sz="900" dirty="0"/>
              <a:t> </a:t>
            </a:r>
            <a:r>
              <a:rPr lang="de-DE" sz="900" dirty="0" err="1"/>
              <a:t>work</a:t>
            </a:r>
            <a:r>
              <a:rPr lang="de-DE" sz="900" dirty="0"/>
              <a:t> </a:t>
            </a:r>
            <a:r>
              <a:rPr lang="de-DE" sz="900" dirty="0" err="1"/>
              <a:t>orders</a:t>
            </a:r>
            <a:r>
              <a:rPr lang="de-DE" sz="900" dirty="0"/>
              <a:t>. Value </a:t>
            </a:r>
            <a:r>
              <a:rPr lang="de-DE" sz="900" dirty="0" err="1"/>
              <a:t>btw</a:t>
            </a:r>
            <a:r>
              <a:rPr lang="de-DE" sz="900" dirty="0"/>
              <a:t>. 0 and 1: </a:t>
            </a:r>
            <a:r>
              <a:rPr lang="de-DE" sz="900" dirty="0" err="1"/>
              <a:t>low</a:t>
            </a:r>
            <a:r>
              <a:rPr lang="de-DE" sz="900" dirty="0"/>
              <a:t>=</a:t>
            </a:r>
            <a:r>
              <a:rPr lang="de-DE" sz="900" dirty="0" err="1"/>
              <a:t>rough</a:t>
            </a:r>
            <a:r>
              <a:rPr lang="de-DE" sz="900" dirty="0"/>
              <a:t>, high=smoother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DF10D773-0333-11D6-FEA2-27893166563B}"/>
              </a:ext>
            </a:extLst>
          </p:cNvPr>
          <p:cNvSpPr/>
          <p:nvPr/>
        </p:nvSpPr>
        <p:spPr>
          <a:xfrm>
            <a:off x="2690104" y="6242829"/>
            <a:ext cx="1480740" cy="238818"/>
          </a:xfrm>
          <a:prstGeom prst="wedgeRoundRectCallout">
            <a:avLst>
              <a:gd name="adj1" fmla="val -193624"/>
              <a:gd name="adj2" fmla="val 1750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/>
              <a:t>Value </a:t>
            </a:r>
            <a:r>
              <a:rPr lang="de-DE" sz="900" dirty="0" err="1"/>
              <a:t>chain</a:t>
            </a:r>
            <a:r>
              <a:rPr lang="de-DE" sz="900" dirty="0"/>
              <a:t> </a:t>
            </a:r>
            <a:r>
              <a:rPr lang="de-DE" sz="900" dirty="0" err="1"/>
              <a:t>stats</a:t>
            </a:r>
            <a:r>
              <a:rPr lang="de-DE" sz="900" dirty="0"/>
              <a:t>, </a:t>
            </a:r>
            <a:r>
              <a:rPr lang="de-DE" sz="900" dirty="0" err="1"/>
              <a:t>see</a:t>
            </a:r>
            <a:r>
              <a:rPr lang="de-DE" sz="900" dirty="0"/>
              <a:t> </a:t>
            </a:r>
            <a:r>
              <a:rPr lang="de-DE" sz="900" dirty="0" err="1"/>
              <a:t>explanation</a:t>
            </a:r>
            <a:r>
              <a:rPr lang="de-DE" sz="900" dirty="0"/>
              <a:t> at Output Basket</a:t>
            </a:r>
          </a:p>
        </p:txBody>
      </p:sp>
      <p:sp>
        <p:nvSpPr>
          <p:cNvPr id="24" name="Sprechblase: rechteckig mit abgerundeten Ecken 23">
            <a:extLst>
              <a:ext uri="{FF2B5EF4-FFF2-40B4-BE49-F238E27FC236}">
                <a16:creationId xmlns:a16="http://schemas.microsoft.com/office/drawing/2014/main" id="{3E71F586-1701-26B6-EDC2-5BA4AD77416D}"/>
              </a:ext>
            </a:extLst>
          </p:cNvPr>
          <p:cNvSpPr/>
          <p:nvPr/>
        </p:nvSpPr>
        <p:spPr>
          <a:xfrm>
            <a:off x="5754821" y="4196648"/>
            <a:ext cx="1480740" cy="238818"/>
          </a:xfrm>
          <a:prstGeom prst="wedgeRoundRectCallout">
            <a:avLst>
              <a:gd name="adj1" fmla="val -73704"/>
              <a:gd name="adj2" fmla="val 446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 err="1"/>
              <a:t>Process</a:t>
            </a:r>
            <a:r>
              <a:rPr lang="de-DE" sz="900" dirty="0"/>
              <a:t> </a:t>
            </a:r>
            <a:r>
              <a:rPr lang="de-DE" sz="900" dirty="0" err="1"/>
              <a:t>step</a:t>
            </a:r>
            <a:r>
              <a:rPr lang="de-DE" sz="900" dirty="0"/>
              <a:t> </a:t>
            </a:r>
            <a:r>
              <a:rPr lang="de-DE" sz="900" dirty="0" err="1"/>
              <a:t>stats</a:t>
            </a:r>
            <a:r>
              <a:rPr lang="de-DE" sz="900" dirty="0"/>
              <a:t>, </a:t>
            </a:r>
            <a:r>
              <a:rPr lang="de-DE" sz="900" dirty="0" err="1"/>
              <a:t>see</a:t>
            </a:r>
            <a:r>
              <a:rPr lang="de-DE" sz="900" dirty="0"/>
              <a:t> </a:t>
            </a:r>
            <a:r>
              <a:rPr lang="de-DE" sz="900" dirty="0" err="1"/>
              <a:t>explanation</a:t>
            </a:r>
            <a:r>
              <a:rPr lang="de-DE" sz="900" dirty="0"/>
              <a:t> at Output Basket</a:t>
            </a:r>
          </a:p>
        </p:txBody>
      </p:sp>
    </p:spTree>
    <p:extLst>
      <p:ext uri="{BB962C8B-B14F-4D97-AF65-F5344CB8AC3E}">
        <p14:creationId xmlns:p14="http://schemas.microsoft.com/office/powerpoint/2010/main" val="188693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Lindorfer, Gerold</dc:creator>
  <cp:lastModifiedBy>Lindorfer, Gerold</cp:lastModifiedBy>
  <cp:revision>8</cp:revision>
  <dcterms:created xsi:type="dcterms:W3CDTF">2023-10-11T18:09:25Z</dcterms:created>
  <dcterms:modified xsi:type="dcterms:W3CDTF">2023-10-11T18:44:59Z</dcterms:modified>
</cp:coreProperties>
</file>