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1678-63FD-4618-BA8B-80ABAC1DA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4576C-1AC5-431D-A799-6F436B6FA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49676-5CA3-4A56-B6C4-CC1A1C0B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D82F-9245-4692-AC08-019937F90DF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C8C58-74C7-45ED-A25D-CA928746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7EAA2-141F-42BB-B6A9-D231BD06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515-3449-4ABE-9C5C-5B89BEB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0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8EDA-0055-4802-B561-3BE42D14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130FF-AD5A-43D8-907D-48AE647B3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E4E64-F7BB-4024-BE66-F43A3B76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D82F-9245-4692-AC08-019937F90DF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13D3A-F412-4359-854A-6D771734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2E1F-3D15-4FD4-AA1A-FE3891DE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515-3449-4ABE-9C5C-5B89BEB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7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321FC-4EA0-4435-95E9-CA109AE6C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D58EB-C889-4FC2-B6D3-32C7E8BF0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A321D-EB3C-46EB-8D69-40361813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D82F-9245-4692-AC08-019937F90DF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72297-B1C4-42E3-A089-3EA6210E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6E905-6D61-4EEC-A1E9-28754EDD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515-3449-4ABE-9C5C-5B89BEB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4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6374-850A-4BCE-A5C2-1BD4FE80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A5F7-F4FC-4B99-AB34-87B4425DB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91B0D-F0E6-4FA3-8545-EAF3DEAD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D82F-9245-4692-AC08-019937F90DF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9F877-3C39-4DB7-A92A-EC3318F9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96EF4-2186-4A16-8ABD-8623D400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515-3449-4ABE-9C5C-5B89BEB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6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F07B-A6F9-4AAA-9559-D742E518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28986-9E68-443B-AC76-92AFF6C4B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138E7-5DEB-4124-9BA6-708BB7DE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D82F-9245-4692-AC08-019937F90DF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12A60-9180-46EC-8391-0EFD764C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90D9-9A2A-4171-B6EC-DCC272E9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515-3449-4ABE-9C5C-5B89BEB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9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D097-4E93-4C7A-B0EF-98F34AE1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FBAFB-87F4-404C-A2C2-02BBA5748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23C90-9F51-4DD9-A35D-61623FA96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5072A-2243-4D67-923F-443DD116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D82F-9245-4692-AC08-019937F90DF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87DCD-F807-4DBE-9420-0FE0D64B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E4D80-A506-4702-A8A4-5CED5094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515-3449-4ABE-9C5C-5B89BEB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5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DD45-B045-4F86-BCC5-597BB7B7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03651-757E-4573-AC58-817F9B19F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11693-54F1-4114-BDE9-95672623C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D3686-A002-4213-A991-ACFD5ED63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60103-9117-4418-A6D1-FFD1273C5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E65E5-D990-4FD7-82D4-B9774C07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D82F-9245-4692-AC08-019937F90DF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C7418B-919E-4D56-A016-B608C04F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13F32-17CB-4F28-818B-86A488DA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515-3449-4ABE-9C5C-5B89BEB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2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AD00-BDB2-46A9-9EAA-4C5AD143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B60D-D787-4EC3-A019-4C25B36E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D82F-9245-4692-AC08-019937F90DF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411BA-6858-4ABC-8B00-D60601AB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A8376-DED7-472D-8EB6-C5BFEA76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515-3449-4ABE-9C5C-5B89BEB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6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96855-BE49-4E80-8DFA-B327778D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D82F-9245-4692-AC08-019937F90DF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1EEBB-DE83-46C3-BB32-C3EF478B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A219B-0B5E-4DF3-978C-CA15244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515-3449-4ABE-9C5C-5B89BEB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1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EBE2-B9D4-490A-B2AB-2772F143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A53EC-64BD-43B4-A51A-8CC26B49B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AC0CB-8F24-4889-BE92-75A5D8C6C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A68EB-049C-46BF-ABCF-A28AA975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D82F-9245-4692-AC08-019937F90DF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0C718-CD18-4FB8-B018-42EB5A5D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B862F-48C6-45A0-A39C-81E6D790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515-3449-4ABE-9C5C-5B89BEB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5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30A6-B0F7-4A66-8BF3-C44CAD394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F2A41-D0C0-43D4-A665-5B129C59E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DB7AE-0585-47B2-93BA-FB6C0A95E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04044-D2D3-4E17-90A1-F2193EEC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D82F-9245-4692-AC08-019937F90DF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74747-CE16-4D08-AA41-2EDA08E8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6A54A-E8D2-47F9-9BA1-3DF8C599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515-3449-4ABE-9C5C-5B89BEB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4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9DACE-6B86-44BF-BD95-4093C49EF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5FA24-28AA-41F4-ACDA-544ACC6F2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A358D-275C-4E6B-8DFD-02BF06E9E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5D82F-9245-4692-AC08-019937F90DF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212CA-59BD-4F8F-88F1-7921781DD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C5182-3FE7-4476-B0B4-F8314BAFD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25515-3449-4ABE-9C5C-5B89BEB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2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211A01-C06C-42C4-8B22-A05BD7797CDE}"/>
              </a:ext>
            </a:extLst>
          </p:cNvPr>
          <p:cNvSpPr/>
          <p:nvPr/>
        </p:nvSpPr>
        <p:spPr>
          <a:xfrm>
            <a:off x="103682" y="277944"/>
            <a:ext cx="4252517" cy="666713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E5290A-811E-4C78-A410-5B010636EC34}"/>
              </a:ext>
            </a:extLst>
          </p:cNvPr>
          <p:cNvSpPr/>
          <p:nvPr/>
        </p:nvSpPr>
        <p:spPr>
          <a:xfrm>
            <a:off x="4403188" y="277944"/>
            <a:ext cx="7640666" cy="666713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D1DD82-25A1-4EF0-9CCB-A59A0ADDF261}"/>
              </a:ext>
            </a:extLst>
          </p:cNvPr>
          <p:cNvSpPr txBox="1"/>
          <p:nvPr/>
        </p:nvSpPr>
        <p:spPr>
          <a:xfrm>
            <a:off x="-934936" y="288989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Input: Directory of .</a:t>
            </a:r>
            <a:r>
              <a:rPr lang="en-US" sz="1400" dirty="0" err="1"/>
              <a:t>fastq</a:t>
            </a:r>
            <a:r>
              <a:rPr lang="en-US" sz="1400" dirty="0"/>
              <a:t> files and metadata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76CAC-EEB4-4ED1-B10A-B42875EE3A00}"/>
              </a:ext>
            </a:extLst>
          </p:cNvPr>
          <p:cNvSpPr txBox="1"/>
          <p:nvPr/>
        </p:nvSpPr>
        <p:spPr>
          <a:xfrm>
            <a:off x="5176261" y="277944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Output: Interactive Dashboard with two primary modules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43B626-4757-4202-8982-6B94457A4755}"/>
              </a:ext>
            </a:extLst>
          </p:cNvPr>
          <p:cNvSpPr txBox="1"/>
          <p:nvPr/>
        </p:nvSpPr>
        <p:spPr>
          <a:xfrm>
            <a:off x="4607510" y="625194"/>
            <a:ext cx="3281779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Module 1: </a:t>
            </a:r>
          </a:p>
          <a:p>
            <a:pPr algn="ctr"/>
            <a:r>
              <a:rPr lang="en-US" sz="1400" dirty="0"/>
              <a:t>Sequencing Quality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Dashboard output: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Summary statistic table for sequencing quality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Number of reads per sample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Average length per read 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Graph of sequence quality by sequence base position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0815B1-59AC-4B56-8718-12C8B8171D59}"/>
              </a:ext>
            </a:extLst>
          </p:cNvPr>
          <p:cNvSpPr txBox="1"/>
          <p:nvPr/>
        </p:nvSpPr>
        <p:spPr>
          <a:xfrm>
            <a:off x="8672835" y="625648"/>
            <a:ext cx="2744806" cy="670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Module 2:</a:t>
            </a:r>
          </a:p>
          <a:p>
            <a:pPr algn="ctr"/>
            <a:r>
              <a:rPr lang="en-US" sz="1400" dirty="0"/>
              <a:t>Sequencing Results</a:t>
            </a:r>
          </a:p>
          <a:p>
            <a:pPr algn="ctr"/>
            <a:r>
              <a:rPr lang="en-US" sz="1400" dirty="0"/>
              <a:t>Statistics and Plotting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Dashboard output: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Visualization of taxonomic classification by taxonomic level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Summary statistics on diversity (alpha and beta) by various metrics (</a:t>
            </a:r>
            <a:r>
              <a:rPr lang="en-US" sz="1400" dirty="0" err="1"/>
              <a:t>Unifrac</a:t>
            </a:r>
            <a:r>
              <a:rPr lang="en-US" sz="1400" dirty="0"/>
              <a:t>, Bray-Curtis), microbiome uniqueness score between samples* 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800" dirty="0"/>
              <a:t>* Based on paper: Gut Microbiome Pattern Reflects Healthy Aging and Predicts Extended Survival in Humans, </a:t>
            </a:r>
            <a:r>
              <a:rPr lang="en-US" sz="800" dirty="0" err="1"/>
              <a:t>Wilmanski</a:t>
            </a:r>
            <a:r>
              <a:rPr lang="en-US" sz="800" dirty="0"/>
              <a:t> et al. 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91F828-9635-435B-B548-9A40E9E368F8}"/>
              </a:ext>
            </a:extLst>
          </p:cNvPr>
          <p:cNvSpPr txBox="1"/>
          <p:nvPr/>
        </p:nvSpPr>
        <p:spPr>
          <a:xfrm>
            <a:off x="447075" y="581369"/>
            <a:ext cx="364537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Module 0: </a:t>
            </a:r>
          </a:p>
          <a:p>
            <a:pPr algn="ctr"/>
            <a:r>
              <a:rPr lang="en-US" sz="1400" dirty="0"/>
              <a:t>Data Pre-Processing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Automated process: 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QIIME2 ACCEPTS .</a:t>
            </a:r>
            <a:r>
              <a:rPr lang="en-US" sz="1400" dirty="0" err="1"/>
              <a:t>fastq</a:t>
            </a:r>
            <a:r>
              <a:rPr lang="en-US" sz="1400" dirty="0"/>
              <a:t> file directory</a:t>
            </a:r>
          </a:p>
          <a:p>
            <a:pPr algn="ctr"/>
            <a:r>
              <a:rPr lang="en-US" sz="1400" dirty="0"/>
              <a:t>then</a:t>
            </a:r>
          </a:p>
          <a:p>
            <a:pPr algn="ctr"/>
            <a:r>
              <a:rPr lang="en-US" sz="1400" dirty="0"/>
              <a:t>DEMULTIPLEXES the data</a:t>
            </a:r>
          </a:p>
          <a:p>
            <a:pPr algn="ctr"/>
            <a:r>
              <a:rPr lang="en-US" sz="1400" dirty="0"/>
              <a:t>then</a:t>
            </a:r>
          </a:p>
          <a:p>
            <a:pPr algn="ctr"/>
            <a:r>
              <a:rPr lang="en-US" sz="1400" dirty="0"/>
              <a:t>QUALITY CONTROL of data </a:t>
            </a:r>
          </a:p>
          <a:p>
            <a:pPr algn="ctr"/>
            <a:r>
              <a:rPr lang="en-US" sz="1400" dirty="0"/>
              <a:t>then </a:t>
            </a:r>
          </a:p>
          <a:p>
            <a:pPr algn="ctr"/>
            <a:r>
              <a:rPr lang="en-US" sz="1400" dirty="0"/>
              <a:t>CREATES TABLES for </a:t>
            </a:r>
          </a:p>
          <a:p>
            <a:pPr algn="ctr"/>
            <a:r>
              <a:rPr lang="en-US" sz="1400" dirty="0"/>
              <a:t>1. Sequence quality by position</a:t>
            </a:r>
          </a:p>
          <a:p>
            <a:pPr algn="ctr"/>
            <a:r>
              <a:rPr lang="en-US" sz="1400" dirty="0"/>
              <a:t>2. Abundance by taxonomy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495E86F-A709-5748-87C9-F68FCF7C27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8229DD-B48F-CF47-A03A-0A934DF9E12D}"/>
              </a:ext>
            </a:extLst>
          </p:cNvPr>
          <p:cNvCxnSpPr/>
          <p:nvPr/>
        </p:nvCxnSpPr>
        <p:spPr>
          <a:xfrm>
            <a:off x="8200026" y="728776"/>
            <a:ext cx="0" cy="5871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D1943AA1-A40B-2742-B75C-F9C925383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7" y="3954938"/>
            <a:ext cx="4123568" cy="220053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584DA03-67E8-B846-AABB-D9B3B7CF3DB6}"/>
              </a:ext>
            </a:extLst>
          </p:cNvPr>
          <p:cNvSpPr/>
          <p:nvPr/>
        </p:nvSpPr>
        <p:spPr>
          <a:xfrm>
            <a:off x="2720897" y="5386038"/>
            <a:ext cx="657923" cy="33453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EE0A84-0287-634D-9F63-3E18BA1CB280}"/>
              </a:ext>
            </a:extLst>
          </p:cNvPr>
          <p:cNvSpPr/>
          <p:nvPr/>
        </p:nvSpPr>
        <p:spPr>
          <a:xfrm>
            <a:off x="2297151" y="4667852"/>
            <a:ext cx="752707" cy="33453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DABEF95D-5C55-024C-ACF3-DC997B2E8548}"/>
              </a:ext>
            </a:extLst>
          </p:cNvPr>
          <p:cNvSpPr/>
          <p:nvPr/>
        </p:nvSpPr>
        <p:spPr>
          <a:xfrm>
            <a:off x="2486722" y="5002389"/>
            <a:ext cx="122663" cy="1231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5CDE6289-161F-D048-8CD0-5644F32CC092}"/>
              </a:ext>
            </a:extLst>
          </p:cNvPr>
          <p:cNvSpPr/>
          <p:nvPr/>
        </p:nvSpPr>
        <p:spPr>
          <a:xfrm>
            <a:off x="2851550" y="5712745"/>
            <a:ext cx="122663" cy="520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6BD063-2FF4-4741-B417-8EEEE5F78FE7}"/>
              </a:ext>
            </a:extLst>
          </p:cNvPr>
          <p:cNvSpPr txBox="1"/>
          <p:nvPr/>
        </p:nvSpPr>
        <p:spPr>
          <a:xfrm>
            <a:off x="2383198" y="6239193"/>
            <a:ext cx="1059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Outputs to Modules</a:t>
            </a:r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DF430FB6-38E2-AD4F-9780-4448E71ADA3B}"/>
              </a:ext>
            </a:extLst>
          </p:cNvPr>
          <p:cNvSpPr/>
          <p:nvPr/>
        </p:nvSpPr>
        <p:spPr>
          <a:xfrm>
            <a:off x="400086" y="3633140"/>
            <a:ext cx="122663" cy="520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2E7587-BDA4-CD4D-96E1-BCA77CFFD364}"/>
              </a:ext>
            </a:extLst>
          </p:cNvPr>
          <p:cNvSpPr txBox="1"/>
          <p:nvPr/>
        </p:nvSpPr>
        <p:spPr>
          <a:xfrm>
            <a:off x="247682" y="3388896"/>
            <a:ext cx="70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Input</a:t>
            </a:r>
          </a:p>
        </p:txBody>
      </p:sp>
      <p:pic>
        <p:nvPicPr>
          <p:cNvPr id="38" name="Picture 37" descr="Chart, histogram&#10;&#10;Description automatically generated">
            <a:extLst>
              <a:ext uri="{FF2B5EF4-FFF2-40B4-BE49-F238E27FC236}">
                <a16:creationId xmlns:a16="http://schemas.microsoft.com/office/drawing/2014/main" id="{7C11EF68-659A-D545-8DA1-6EDDDDAF9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68" y="3954938"/>
            <a:ext cx="3388148" cy="1954517"/>
          </a:xfrm>
          <a:prstGeom prst="rect">
            <a:avLst/>
          </a:prstGeom>
        </p:spPr>
      </p:pic>
      <p:pic>
        <p:nvPicPr>
          <p:cNvPr id="1028" name="Picture 4" descr="Image result for abundance phylum bar plot">
            <a:extLst>
              <a:ext uri="{FF2B5EF4-FFF2-40B4-BE49-F238E27FC236}">
                <a16:creationId xmlns:a16="http://schemas.microsoft.com/office/drawing/2014/main" id="{447F9026-EE59-1F43-880F-F23EC410F8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0" r="12532"/>
          <a:stretch/>
        </p:blipFill>
        <p:spPr bwMode="auto">
          <a:xfrm>
            <a:off x="8243801" y="3860612"/>
            <a:ext cx="3614921" cy="228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86133C7-8A10-5444-A713-120A0447A49C}"/>
              </a:ext>
            </a:extLst>
          </p:cNvPr>
          <p:cNvSpPr txBox="1"/>
          <p:nvPr/>
        </p:nvSpPr>
        <p:spPr>
          <a:xfrm>
            <a:off x="12435840" y="69775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54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153</Words>
  <Application>Microsoft Macintosh PowerPoint</Application>
  <PresentationFormat>Widescreen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Kaylyn Torkelson</dc:creator>
  <cp:lastModifiedBy>Nick Bohmann</cp:lastModifiedBy>
  <cp:revision>7</cp:revision>
  <dcterms:created xsi:type="dcterms:W3CDTF">2021-02-17T20:50:48Z</dcterms:created>
  <dcterms:modified xsi:type="dcterms:W3CDTF">2021-02-19T21:47:14Z</dcterms:modified>
</cp:coreProperties>
</file>