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9" r:id="rId4"/>
    <p:sldId id="260" r:id="rId5"/>
    <p:sldId id="261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B8DC-0952-4A86-A46F-84C6FBC9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A7469-A431-4B0F-8CC5-9ACBA04A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EAD468B-28E3-4DAF-9A69-192ABDC3B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9280C22-551C-4D74-A069-F705A535D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</a:p>
        </p:txBody>
      </p:sp>
      <p:pic>
        <p:nvPicPr>
          <p:cNvPr id="1026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822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5A5EE-99E6-428A-AD39-E0EF175641CE}"/>
              </a:ext>
            </a:extLst>
          </p:cNvPr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081E8-5FB6-4BC1-9B97-161ABBCD8CB1}"/>
              </a:ext>
            </a:extLst>
          </p:cNvPr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>
              <a:extLst>
                <a:ext uri="{FF2B5EF4-FFF2-40B4-BE49-F238E27FC236}">
                  <a16:creationId xmlns:a16="http://schemas.microsoft.com/office/drawing/2014/main" id="{5FF42451-9C38-4570-BB2C-81C8745D2B84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4101-5E30-4760-B1C2-C75578F5F937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>
              <a:extLst>
                <a:ext uri="{FF2B5EF4-FFF2-40B4-BE49-F238E27FC236}">
                  <a16:creationId xmlns:a16="http://schemas.microsoft.com/office/drawing/2014/main" id="{DA5FAF91-3998-4AD3-A222-7BB6383C2C54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8BC6B-7D75-4527-B7B0-759083C8F3B7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>
              <a:extLst>
                <a:ext uri="{FF2B5EF4-FFF2-40B4-BE49-F238E27FC236}">
                  <a16:creationId xmlns:a16="http://schemas.microsoft.com/office/drawing/2014/main" id="{7687D65C-28A3-4D9E-9F8C-537C6811FD9D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BCB55-F639-4E4F-898F-9A24FC737890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>
              <a:extLst>
                <a:ext uri="{FF2B5EF4-FFF2-40B4-BE49-F238E27FC236}">
                  <a16:creationId xmlns:a16="http://schemas.microsoft.com/office/drawing/2014/main" id="{66595322-CC12-44A6-B026-357D239D72A5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50B67-BB92-4FA6-BD44-E24E01034DE1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>
              <a:extLst>
                <a:ext uri="{FF2B5EF4-FFF2-40B4-BE49-F238E27FC236}">
                  <a16:creationId xmlns:a16="http://schemas.microsoft.com/office/drawing/2014/main" id="{8507C5BE-4D8C-4FD9-BE86-CF2F3605F46A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819EEF-526C-472B-A95C-82B3A18F8594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>
            <a:extLst>
              <a:ext uri="{FF2B5EF4-FFF2-40B4-BE49-F238E27FC236}">
                <a16:creationId xmlns:a16="http://schemas.microsoft.com/office/drawing/2014/main" id="{DD5C995D-87B4-49F3-955D-B6DB92981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A97BB59-DCB0-4174-BA89-80ED4B78CB7E}"/>
              </a:ext>
            </a:extLst>
          </p:cNvPr>
          <p:cNvSpPr txBox="1">
            <a:spLocks/>
          </p:cNvSpPr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70FF6BF-7C1A-423C-AD50-47016508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>
            <a:extLst>
              <a:ext uri="{FF2B5EF4-FFF2-40B4-BE49-F238E27FC236}">
                <a16:creationId xmlns:a16="http://schemas.microsoft.com/office/drawing/2014/main" id="{8E9F1B28-F2B0-4A9D-B1A3-A93A3C460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50E5A0-40F8-43A3-841B-6A4893C9040D}"/>
              </a:ext>
            </a:extLst>
          </p:cNvPr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369035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B8DC-0952-4A86-A46F-84C6FBC9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A7469-A431-4B0F-8CC5-9ACBA04A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EAD468B-28E3-4DAF-9A69-192ABDC3B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9280C22-551C-4D74-A069-F705A535D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</a:p>
        </p:txBody>
      </p:sp>
      <p:pic>
        <p:nvPicPr>
          <p:cNvPr id="7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31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525E9-9F3B-42CF-A9BF-4E5E38DDB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Обложка раздела</a:t>
            </a:r>
            <a:br>
              <a:rPr lang="ru-RU" dirty="0"/>
            </a:br>
            <a:r>
              <a:rPr lang="ru-RU" dirty="0"/>
              <a:t>Текст заголовка (60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E5A0C-2C95-4C07-B7BF-EBC87A9BF76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81671"/>
            <a:ext cx="10515600" cy="130797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Подпись к заголовку если нужна (24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E102D-08FD-409F-8B56-BFA75528F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125" y="159087"/>
            <a:ext cx="10303852" cy="8251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654CC-2347-424D-A8D4-38BAFE30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21C3A1-925D-4033-8C20-8658DEF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D15C5A-2BF4-4BA8-B542-593029D1F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9737" y="1268413"/>
            <a:ext cx="6454775" cy="504507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8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91CE2-49E5-4E09-B668-6FE4BBF5A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81915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9F54D-5ADC-49C9-9C83-305A1287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984250"/>
            <a:ext cx="51435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6009E-582C-474A-B850-8E10A50F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1" y="1990724"/>
            <a:ext cx="5143500" cy="4322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2B6B8C-2723-47AE-80BF-06931B02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9737" y="984250"/>
            <a:ext cx="64547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0EA771-1BC1-4EED-BBC5-C7E3CA7BD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19737" y="2000250"/>
            <a:ext cx="6454775" cy="43132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E0A346-6578-4F9E-AB9F-59E26015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2407B-6BBD-443A-A3AE-F0277ECE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940" y="984249"/>
            <a:ext cx="4673574" cy="116522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3C8D6F-5218-4F32-9AF0-ABE98BFD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0"/>
            <a:ext cx="6819901" cy="685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1BB841-153F-4BEB-A824-51D3EB0A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6150" y="2149475"/>
            <a:ext cx="4678363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6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6CDCCB-318B-47A4-B680-64479CBA2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55456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7A7464D1-3A79-4B37-BA26-FF713B9AA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41622" y="984250"/>
            <a:ext cx="442177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04018A3F-0599-4B69-9B2B-FA99A7A9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622" y="2149474"/>
            <a:ext cx="4421778" cy="41640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2521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DD82A-3CD2-4710-8A50-CDE10716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546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5A5EE-99E6-428A-AD39-E0EF175641CE}"/>
              </a:ext>
            </a:extLst>
          </p:cNvPr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081E8-5FB6-4BC1-9B97-161ABBCD8CB1}"/>
              </a:ext>
            </a:extLst>
          </p:cNvPr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>
              <a:extLst>
                <a:ext uri="{FF2B5EF4-FFF2-40B4-BE49-F238E27FC236}">
                  <a16:creationId xmlns:a16="http://schemas.microsoft.com/office/drawing/2014/main" id="{5FF42451-9C38-4570-BB2C-81C8745D2B84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4101-5E30-4760-B1C2-C75578F5F937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>
              <a:extLst>
                <a:ext uri="{FF2B5EF4-FFF2-40B4-BE49-F238E27FC236}">
                  <a16:creationId xmlns:a16="http://schemas.microsoft.com/office/drawing/2014/main" id="{DA5FAF91-3998-4AD3-A222-7BB6383C2C54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8BC6B-7D75-4527-B7B0-759083C8F3B7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>
              <a:extLst>
                <a:ext uri="{FF2B5EF4-FFF2-40B4-BE49-F238E27FC236}">
                  <a16:creationId xmlns:a16="http://schemas.microsoft.com/office/drawing/2014/main" id="{7687D65C-28A3-4D9E-9F8C-537C6811FD9D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BCB55-F639-4E4F-898F-9A24FC737890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>
              <a:extLst>
                <a:ext uri="{FF2B5EF4-FFF2-40B4-BE49-F238E27FC236}">
                  <a16:creationId xmlns:a16="http://schemas.microsoft.com/office/drawing/2014/main" id="{66595322-CC12-44A6-B026-357D239D72A5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50B67-BB92-4FA6-BD44-E24E01034DE1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>
              <a:extLst>
                <a:ext uri="{FF2B5EF4-FFF2-40B4-BE49-F238E27FC236}">
                  <a16:creationId xmlns:a16="http://schemas.microsoft.com/office/drawing/2014/main" id="{8507C5BE-4D8C-4FD9-BE86-CF2F3605F46A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819EEF-526C-472B-A95C-82B3A18F8594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>
            <a:extLst>
              <a:ext uri="{FF2B5EF4-FFF2-40B4-BE49-F238E27FC236}">
                <a16:creationId xmlns:a16="http://schemas.microsoft.com/office/drawing/2014/main" id="{DD5C995D-87B4-49F3-955D-B6DB92981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A97BB59-DCB0-4174-BA89-80ED4B78CB7E}"/>
              </a:ext>
            </a:extLst>
          </p:cNvPr>
          <p:cNvSpPr txBox="1">
            <a:spLocks/>
          </p:cNvSpPr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70FF6BF-7C1A-423C-AD50-47016508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>
            <a:extLst>
              <a:ext uri="{FF2B5EF4-FFF2-40B4-BE49-F238E27FC236}">
                <a16:creationId xmlns:a16="http://schemas.microsoft.com/office/drawing/2014/main" id="{8E9F1B28-F2B0-4A9D-B1A3-A93A3C460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50E5A0-40F8-43A3-841B-6A4893C9040D}"/>
              </a:ext>
            </a:extLst>
          </p:cNvPr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376262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3A3D1-9BB5-47FB-9DDD-9C36A3631EC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3"/>
          <a:stretch/>
        </p:blipFill>
        <p:spPr>
          <a:xfrm>
            <a:off x="9877789" y="0"/>
            <a:ext cx="231421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16899-AC2B-4C56-A816-AB82758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2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3EC6B-FFB0-4869-867F-6AE3C4F3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A2829-CFDA-45D3-8A5B-9E60806B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A9D1F1-273C-4BD3-8CA6-4BF78E8CDF1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074" y="259539"/>
            <a:ext cx="1303494" cy="43048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41D7AB-8FCD-483E-8DAA-006829C580C7}"/>
              </a:ext>
            </a:extLst>
          </p:cNvPr>
          <p:cNvSpPr/>
          <p:nvPr/>
        </p:nvSpPr>
        <p:spPr>
          <a:xfrm flipV="1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E78389A-057B-48CF-A8CE-D14B97B11615}"/>
              </a:ext>
            </a:extLst>
          </p:cNvPr>
          <p:cNvGrpSpPr/>
          <p:nvPr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2" name="Прямоугольник: скругленные противолежащие углы 11">
              <a:extLst>
                <a:ext uri="{FF2B5EF4-FFF2-40B4-BE49-F238E27FC236}">
                  <a16:creationId xmlns:a16="http://schemas.microsoft.com/office/drawing/2014/main" id="{B2B3E62E-A24E-434A-929B-25829454737E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1949D-1C32-4A70-8678-7C819B40B60D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28" name="Прямоугольник: скругленные противолежащие углы 27">
              <a:extLst>
                <a:ext uri="{FF2B5EF4-FFF2-40B4-BE49-F238E27FC236}">
                  <a16:creationId xmlns:a16="http://schemas.microsoft.com/office/drawing/2014/main" id="{4776BFFF-5E73-4E7D-A0D9-99872241F2B2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3F9540-449A-4692-99CA-BDE6949562A2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: скругленные противолежащие углы 29">
              <a:extLst>
                <a:ext uri="{FF2B5EF4-FFF2-40B4-BE49-F238E27FC236}">
                  <a16:creationId xmlns:a16="http://schemas.microsoft.com/office/drawing/2014/main" id="{6D82FDF5-DD35-457B-84BE-77AA4526263E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81E95C-9EE2-438D-A653-F7FF76BE6E1C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2" name="Прямоугольник: скругленные противолежащие углы 31">
              <a:extLst>
                <a:ext uri="{FF2B5EF4-FFF2-40B4-BE49-F238E27FC236}">
                  <a16:creationId xmlns:a16="http://schemas.microsoft.com/office/drawing/2014/main" id="{4610D740-ECD4-4242-8922-98D065333B3B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7F132A-E7E4-438D-818F-24163BFB1BF9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4" name="Прямоугольник: скругленные противолежащие углы 33">
              <a:extLst>
                <a:ext uri="{FF2B5EF4-FFF2-40B4-BE49-F238E27FC236}">
                  <a16:creationId xmlns:a16="http://schemas.microsoft.com/office/drawing/2014/main" id="{2E672A30-B803-45A4-A539-B0C1E8A775ED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7FE4C1-2499-4F6A-988D-6A54CC2FECE3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135 / 135 / 135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Прямоугольник: скругленные противолежащие углы 18">
              <a:extLst>
                <a:ext uri="{FF2B5EF4-FFF2-40B4-BE49-F238E27FC236}">
                  <a16:creationId xmlns:a16="http://schemas.microsoft.com/office/drawing/2014/main" id="{4656BA54-6A42-4FD7-9C2A-BA5741741F56}"/>
                </a:ext>
              </a:extLst>
            </p:cNvPr>
            <p:cNvSpPr/>
            <p:nvPr userDrawn="1"/>
          </p:nvSpPr>
          <p:spPr>
            <a:xfrm>
              <a:off x="12321661" y="6228602"/>
              <a:ext cx="1103562" cy="422429"/>
            </a:xfrm>
            <a:prstGeom prst="round2Diag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4E7DDE-7655-4EF7-849B-9CD221CE5272}"/>
                </a:ext>
              </a:extLst>
            </p:cNvPr>
            <p:cNvSpPr txBox="1"/>
            <p:nvPr userDrawn="1"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174 / 100 / 100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24F7FC-3710-4F90-B6B2-D9951D913CC2}"/>
              </a:ext>
            </a:extLst>
          </p:cNvPr>
          <p:cNvSpPr txBox="1"/>
          <p:nvPr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Пожалуйста,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используйте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цветовую гамму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«300 лет СПбГУ»</a:t>
            </a:r>
          </a:p>
        </p:txBody>
      </p:sp>
    </p:spTree>
    <p:extLst>
      <p:ext uri="{BB962C8B-B14F-4D97-AF65-F5344CB8AC3E}">
        <p14:creationId xmlns:p14="http://schemas.microsoft.com/office/powerpoint/2010/main" val="33710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384">
          <p15:clr>
            <a:srgbClr val="F26B43"/>
          </p15:clr>
        </p15:guide>
        <p15:guide id="3" pos="3477">
          <p15:clr>
            <a:srgbClr val="F26B43"/>
          </p15:clr>
        </p15:guide>
        <p15:guide id="4" orient="horz" pos="799">
          <p15:clr>
            <a:srgbClr val="F26B43"/>
          </p15:clr>
        </p15:guide>
        <p15:guide id="5" orient="horz" pos="620">
          <p15:clr>
            <a:srgbClr val="F26B43"/>
          </p15:clr>
        </p15:guide>
        <p15:guide id="7" orient="horz" pos="4159">
          <p15:clr>
            <a:srgbClr val="F26B43"/>
          </p15:clr>
        </p15:guide>
        <p15:guide id="8" pos="7543">
          <p15:clr>
            <a:srgbClr val="F26B43"/>
          </p15:clr>
        </p15:guide>
        <p15:guide id="9" orient="horz" pos="3977">
          <p15:clr>
            <a:srgbClr val="F26B43"/>
          </p15:clr>
        </p15:guide>
        <p15:guide id="10" pos="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BE1C-D1F9-4572-9A3C-08C26CAB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416935"/>
            <a:ext cx="11301653" cy="212930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Факторы, влияющие на точность стрельбы из нарезного оружия по статическим и динамическим целям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B1BA20-4D8D-48E1-9651-972C8B269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Абрахин Е. Д.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8E594-F596-47E3-A82E-D35BB60C5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2 курс, группа 23.Б15-пу</a:t>
            </a:r>
          </a:p>
        </p:txBody>
      </p:sp>
    </p:spTree>
    <p:extLst>
      <p:ext uri="{BB962C8B-B14F-4D97-AF65-F5344CB8AC3E}">
        <p14:creationId xmlns:p14="http://schemas.microsoft.com/office/powerpoint/2010/main" val="2068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1A366-77CA-49C5-A292-9C19A01C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0640"/>
            <a:ext cx="10515600" cy="891794"/>
          </a:xfrm>
        </p:spPr>
        <p:txBody>
          <a:bodyPr/>
          <a:lstStyle/>
          <a:p>
            <a:r>
              <a:rPr lang="ru-RU" sz="5400" dirty="0"/>
              <a:t>Формулировка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602EC-DC9F-4176-9F04-9B72AFF3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2434"/>
            <a:ext cx="10515600" cy="1307979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Каждый охотник, начавший стрелять из нарезного оружия, должен знать, что такое баллистика и что нужно учитывать, чтоб попасть в цель. Что влияет на попадание в статичную и динамическую цель?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9BE062-13DB-4195-B60D-4F2FA199BFC6}"/>
              </a:ext>
            </a:extLst>
          </p:cNvPr>
          <p:cNvSpPr txBox="1">
            <a:spLocks/>
          </p:cNvSpPr>
          <p:nvPr/>
        </p:nvSpPr>
        <p:spPr>
          <a:xfrm>
            <a:off x="831850" y="3215794"/>
            <a:ext cx="10515600" cy="89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sz="5400" dirty="0"/>
              <a:t>Цель работы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140EDCA-3601-4782-AE98-EAFECD3F1276}"/>
              </a:ext>
            </a:extLst>
          </p:cNvPr>
          <p:cNvSpPr txBox="1">
            <a:spLocks/>
          </p:cNvSpPr>
          <p:nvPr/>
        </p:nvSpPr>
        <p:spPr>
          <a:xfrm>
            <a:off x="831850" y="4107588"/>
            <a:ext cx="10515600" cy="1839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Построить математическую модель полета снаряда под действием факторов влияющих на ее траекторию. На основе нее реализовать программный код для визуализации и проведения расчетов. С помощью программы провести анализ влияния различных факторов на траекторию полета пули.</a:t>
            </a:r>
          </a:p>
        </p:txBody>
      </p:sp>
    </p:spTree>
    <p:extLst>
      <p:ext uri="{BB962C8B-B14F-4D97-AF65-F5344CB8AC3E}">
        <p14:creationId xmlns:p14="http://schemas.microsoft.com/office/powerpoint/2010/main" val="257331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CFB4-4EA2-412E-941C-23DD9249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Факторы стрельбы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86ECA-FA59-4495-A930-11D61728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1268414"/>
            <a:ext cx="5857875" cy="5045074"/>
          </a:xfrm>
        </p:spPr>
        <p:txBody>
          <a:bodyPr/>
          <a:lstStyle/>
          <a:p>
            <a:r>
              <a:rPr lang="ru-RU" dirty="0"/>
              <a:t>Стрельба — это сложный физический процесс, на который влияет множество факторов.</a:t>
            </a:r>
          </a:p>
          <a:p>
            <a:endParaRPr lang="ru-RU" sz="2400" dirty="0"/>
          </a:p>
          <a:p>
            <a:r>
              <a:rPr lang="ru-RU" dirty="0"/>
              <a:t>Помимо стандартных сил, как гравитация, ветер и сопротивление воздуха, необходимо учитывать и другие, описание которых с точки зрения физики и дифференциальных уравнений является не тривиальной задачей.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916D4352-5095-4004-9C0A-3B793D4299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20496" y="1268413"/>
                <a:ext cx="5754016" cy="5045075"/>
              </a:xfrm>
            </p:spPr>
            <p:txBody>
              <a:bodyPr>
                <a:normAutofit fontScale="92500" lnSpcReduction="10000"/>
              </a:bodyPr>
              <a:lstStyle/>
              <a:p>
                <a:pPr indent="457200"/>
                <a14:m>
                  <m:oMath xmlns:m="http://schemas.openxmlformats.org/officeDocument/2006/math">
                    <m:r>
                      <a:rPr lang="ru-RU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𝑚𝑎</m:t>
                    </m:r>
                    <m:r>
                      <a:rPr lang="ru-RU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…</a:t>
                </a:r>
              </a:p>
              <a:p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2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𝑚</a:t>
                </a:r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м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асса пули,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sz="2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𝑎</a:t>
                </a:r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ускорение,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сила тяжести,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аэродинамическое сопротивление,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эффект Магнуса,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сила Кориолиса,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воздействие ветра,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влияние атмосферных условий.</a:t>
                </a: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916D4352-5095-4004-9C0A-3B793D429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20496" y="1268413"/>
                <a:ext cx="5754016" cy="5045075"/>
              </a:xfrm>
              <a:blipFill>
                <a:blip r:embed="rId2"/>
                <a:stretch>
                  <a:fillRect l="-1589" t="-2174" r="-212" b="-2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2B007-8181-4406-A254-7B925F0C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Система уравнений траектории пули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181FDD-E19B-4DBF-BAC1-D4E05EA2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189408"/>
            <a:ext cx="5281612" cy="4420294"/>
          </a:xfrm>
        </p:spPr>
        <p:txBody>
          <a:bodyPr/>
          <a:lstStyle/>
          <a:p>
            <a:r>
              <a:rPr lang="ru-RU" dirty="0"/>
              <a:t>Если мы возьмем в рассмотрение гравитацию, ветер и силу сопротивления, то получим систему дифференциальных уравнений, которая зависит от коэффициента сопротивления, плотности воздуха, которая зависит от атмосферных условий, параметров пули и ее скорости относительно ветра.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EF08EB8-5BC8-473D-B013-A2D0A563E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795493" y="1609859"/>
                <a:ext cx="6179019" cy="4703629"/>
              </a:xfrm>
            </p:spPr>
            <p:txBody>
              <a:bodyPr>
                <a:normAutofit lnSpcReduction="10000"/>
              </a:bodyPr>
              <a:lstStyle/>
              <a:p>
                <a:pPr marL="180000"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𝑑𝑥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𝑑𝑦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𝑔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𝑑𝑧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a typeface="Times New Roman" panose="02020603050405020304" pitchFamily="18" charset="0"/>
                  </a:rPr>
                  <a:t>—</a:t>
                </a:r>
                <a:r>
                  <a:rPr lang="en-US" sz="2400" dirty="0"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a typeface="Times New Roman" panose="02020603050405020304" pitchFamily="18" charset="0"/>
                  </a:rPr>
                  <a:t>сила сопротивления,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​ — коэффициент аэродинамического сопротивления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ρ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плотность воздуха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площадь поперечного сечения пули,</a:t>
                </a:r>
                <a:endParaRPr lang="ru-RU" sz="24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отн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относительная скорость пули относительно воздушного потока.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EF08EB8-5BC8-473D-B013-A2D0A563E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795493" y="1609859"/>
                <a:ext cx="6179019" cy="4703629"/>
              </a:xfrm>
              <a:blipFill>
                <a:blip r:embed="rId2"/>
                <a:stretch>
                  <a:fillRect l="-1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51BF-B06D-4B60-8166-C13CCEFB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Методы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A3CB-02FC-4BEB-8EEE-9B24A45A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268414"/>
            <a:ext cx="5338427" cy="5045074"/>
          </a:xfrm>
        </p:spPr>
        <p:txBody>
          <a:bodyPr/>
          <a:lstStyle/>
          <a:p>
            <a:r>
              <a:rPr lang="ru-RU" dirty="0"/>
              <a:t>Из различных методов численного интегрирования было выбрано два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ru-RU" dirty="0"/>
              <a:t>Метод Эйлера — за счет простоты реализации.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Метод Рунге-Кутты 4-го порядка — за счет высокой точности.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EAEF9A90-1BAA-4DE4-A718-1A1C2B3EEB4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409127" y="1268413"/>
                <a:ext cx="6565386" cy="5430500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/>
                  <a:t>Метод Эйлера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/>
                  <a:t>Метод Рунге-Кутты 4-го порядка (RK4)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EAEF9A90-1BAA-4DE4-A718-1A1C2B3EE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409127" y="1268413"/>
                <a:ext cx="6565386" cy="5430500"/>
              </a:xfrm>
              <a:blipFill>
                <a:blip r:embed="rId2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4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31115-0A5F-4547-B379-D6FAAF68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Программная реализация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3EA97-F60E-44C9-BEB2-89A79CDE6C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277" y="1278759"/>
            <a:ext cx="4979582" cy="50450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предварительной проверки составленных формул и методов решения, была создана программа, которая с помощью заданных параметров рассчитывает траекторию пули и визуализирует результат.</a:t>
            </a:r>
          </a:p>
          <a:p>
            <a:endParaRPr lang="ru-RU" dirty="0"/>
          </a:p>
          <a:p>
            <a:r>
              <a:rPr lang="ru-RU" dirty="0"/>
              <a:t>В расчет также был добавлен учет, давления, температуры и влажности.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7C57AD7-2272-4712-90AC-E18FD7CF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8265" y="1630331"/>
            <a:ext cx="6647060" cy="469350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77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824E-AE05-4A02-8168-5F110322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Планы на будущее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9A1E45-899D-4508-AABE-F90910580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777" y="1268413"/>
            <a:ext cx="11467736" cy="5045075"/>
          </a:xfrm>
        </p:spPr>
        <p:txBody>
          <a:bodyPr/>
          <a:lstStyle/>
          <a:p>
            <a:r>
              <a:rPr lang="ru-RU" b="1" dirty="0"/>
              <a:t>Расширение визуализации</a:t>
            </a:r>
            <a:r>
              <a:rPr lang="ru-RU" dirty="0"/>
              <a:t>: добавление новых форм представления данных, включая таблицы с параметрами пули на разных участках траектории.</a:t>
            </a:r>
          </a:p>
          <a:p>
            <a:endParaRPr lang="ru-RU" dirty="0"/>
          </a:p>
          <a:p>
            <a:r>
              <a:rPr lang="ru-RU" b="1" dirty="0"/>
              <a:t>Реализация режима наведения</a:t>
            </a:r>
            <a:r>
              <a:rPr lang="ru-RU" dirty="0"/>
              <a:t>: разработка функционала, при котором программа будет итеративно подбирать угол вылета для попадания в заданную цель — как статичную, так и движущуюся.</a:t>
            </a:r>
          </a:p>
          <a:p>
            <a:endParaRPr lang="ru-RU" dirty="0"/>
          </a:p>
          <a:p>
            <a:r>
              <a:rPr lang="ru-RU" b="1" dirty="0"/>
              <a:t>Анализ факторов точности</a:t>
            </a:r>
            <a:r>
              <a:rPr lang="ru-RU" dirty="0"/>
              <a:t>: проведение экспериментов для выявления ключевых параметров, влияющих на точность попадания по целям различного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363147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FAEBA-2566-4639-BF8C-C4580499C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DCF14-2CAA-4CF3-93F2-4EA60013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60" y="5357430"/>
            <a:ext cx="11315700" cy="1004734"/>
          </a:xfrm>
        </p:spPr>
        <p:txBody>
          <a:bodyPr/>
          <a:lstStyle/>
          <a:p>
            <a:r>
              <a:rPr lang="ru-RU" dirty="0"/>
              <a:t>Репозиторий проекта:</a:t>
            </a:r>
          </a:p>
          <a:p>
            <a:r>
              <a:rPr lang="ru-RU" dirty="0"/>
              <a:t>https://github.com/FasterXaos/Algorithms_and_Data_Structures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23276"/>
      </p:ext>
    </p:extLst>
  </p:cSld>
  <p:clrMapOvr>
    <a:masterClrMapping/>
  </p:clrMapOvr>
</p:sld>
</file>

<file path=ppt/theme/theme1.xml><?xml version="1.0" encoding="utf-8"?>
<a:theme xmlns:a="http://schemas.openxmlformats.org/drawingml/2006/main" name="300-presentation-new1">
  <a:themeElements>
    <a:clrScheme name="300 лет СПбГУ">
      <a:dk1>
        <a:srgbClr val="181818"/>
      </a:dk1>
      <a:lt1>
        <a:sysClr val="window" lastClr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300-presentation-new1</Template>
  <TotalTime>466</TotalTime>
  <Words>508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Segoe UI</vt:lpstr>
      <vt:lpstr>Times New Roman</vt:lpstr>
      <vt:lpstr>300-presentation-new1</vt:lpstr>
      <vt:lpstr>Факторы, влияющие на точность стрельбы из нарезного оружия по статическим и динамическим целям</vt:lpstr>
      <vt:lpstr>Формулировка задачи</vt:lpstr>
      <vt:lpstr>Факторы стрельбы</vt:lpstr>
      <vt:lpstr>Система уравнений траектории пули</vt:lpstr>
      <vt:lpstr>Методы решения</vt:lpstr>
      <vt:lpstr>Программная реализация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Факторы, влияющие на точность стрельбы из нарезного оружия</dc:title>
  <dc:creator>Faster Xaos</dc:creator>
  <cp:lastModifiedBy>Faster Xaos</cp:lastModifiedBy>
  <cp:revision>19</cp:revision>
  <dcterms:created xsi:type="dcterms:W3CDTF">2025-04-08T16:15:36Z</dcterms:created>
  <dcterms:modified xsi:type="dcterms:W3CDTF">2025-04-12T19:32:18Z</dcterms:modified>
</cp:coreProperties>
</file>