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40" r:id="rId2"/>
  </p:sldMasterIdLst>
  <p:sldIdLst>
    <p:sldId id="256" r:id="rId3"/>
    <p:sldId id="259" r:id="rId4"/>
    <p:sldId id="275" r:id="rId5"/>
    <p:sldId id="261" r:id="rId6"/>
    <p:sldId id="276" r:id="rId7"/>
    <p:sldId id="277" r:id="rId8"/>
    <p:sldId id="278" r:id="rId9"/>
    <p:sldId id="279" r:id="rId10"/>
    <p:sldId id="280" r:id="rId11"/>
    <p:sldId id="281" r:id="rId12"/>
    <p:sldId id="265" r:id="rId13"/>
    <p:sldId id="282" r:id="rId14"/>
    <p:sldId id="269" r:id="rId15"/>
    <p:sldId id="283" r:id="rId16"/>
    <p:sldId id="284" r:id="rId17"/>
    <p:sldId id="285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66" y="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8" y="1183802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1" y="567746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5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5" y="613038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8" y="66918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9" y="666192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2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5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94878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754462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506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49593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24697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5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9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2" y="5753369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5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9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8" y="1387002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8" y="428369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2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60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2" y="1369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5" y="1930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5" y="1900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5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465755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5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7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7" y="5753369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4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4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597757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35846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7069857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77149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9716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7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813417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6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7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243961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832554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9288729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1518389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96369493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50454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810926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616096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3" y="797891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65950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00478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651417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350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50091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42648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9376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21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59638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2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2691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138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065528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9" r:id="rId1"/>
    <p:sldLayoutId id="2147483711" r:id="rId2"/>
    <p:sldLayoutId id="2147483712" r:id="rId3"/>
    <p:sldLayoutId id="2147483713" r:id="rId4"/>
    <p:sldLayoutId id="2147483714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  <p:sldLayoutId id="2147483726" r:id="rId16"/>
    <p:sldLayoutId id="2147483727" r:id="rId17"/>
    <p:sldLayoutId id="2147483728" r:id="rId18"/>
    <p:sldLayoutId id="2147483729" r:id="rId19"/>
    <p:sldLayoutId id="2147483730" r:id="rId20"/>
    <p:sldLayoutId id="2147483731" r:id="rId21"/>
    <p:sldLayoutId id="2147483732" r:id="rId22"/>
    <p:sldLayoutId id="2147483733" r:id="rId23"/>
    <p:sldLayoutId id="2147483734" r:id="rId24"/>
    <p:sldLayoutId id="2147483735" r:id="rId25"/>
    <p:sldLayoutId id="2147483736" r:id="rId26"/>
    <p:sldLayoutId id="2147483737" r:id="rId27"/>
    <p:sldLayoutId id="2147483738" r:id="rId28"/>
    <p:sldLayoutId id="2147483739" r:id="rId2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684" name="Google Shape;1684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9370542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689395-57F8-4FA4-8240-759B022F9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6140" y="2435290"/>
            <a:ext cx="7254469" cy="2624359"/>
          </a:xfrm>
        </p:spPr>
        <p:txBody>
          <a:bodyPr/>
          <a:lstStyle/>
          <a:p>
            <a:r>
              <a:rPr lang="ru-RU" dirty="0"/>
              <a:t>Рассмотрение методов решения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4851D8-9C91-4ABC-9829-F0B7198282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7969" y="4962144"/>
            <a:ext cx="8952641" cy="1194800"/>
          </a:xfrm>
        </p:spPr>
        <p:txBody>
          <a:bodyPr/>
          <a:lstStyle/>
          <a:p>
            <a:r>
              <a:rPr lang="ru-RU" dirty="0"/>
              <a:t>Выполнил:</a:t>
            </a:r>
          </a:p>
          <a:p>
            <a:r>
              <a:rPr lang="ru-RU" dirty="0"/>
              <a:t>Абрахин Е. Д.</a:t>
            </a:r>
          </a:p>
          <a:p>
            <a:r>
              <a:rPr lang="ru-RU" dirty="0">
                <a:solidFill>
                  <a:schemeClr val="bg1"/>
                </a:solidFill>
              </a:rPr>
              <a:t>студент 2 курса, СПбГУ, группа 23.Б15-пу</a:t>
            </a:r>
          </a:p>
        </p:txBody>
      </p:sp>
    </p:spTree>
    <p:extLst>
      <p:ext uri="{BB962C8B-B14F-4D97-AF65-F5344CB8AC3E}">
        <p14:creationId xmlns:p14="http://schemas.microsoft.com/office/powerpoint/2010/main" val="292077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463296"/>
            <a:ext cx="7969526" cy="785955"/>
          </a:xfrm>
        </p:spPr>
        <p:txBody>
          <a:bodyPr/>
          <a:lstStyle/>
          <a:p>
            <a:r>
              <a:rPr lang="ru-RU" sz="4400" dirty="0"/>
              <a:t>Деривация пули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566487"/>
                <a:ext cx="6323206" cy="11743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z</m:t>
                      </m:r>
                      <m: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=1.25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ru-RU" sz="32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g</m:t>
                              </m:r>
                            </m:sub>
                          </m:sSub>
                          <m: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+1.2</m:t>
                          </m:r>
                        </m:e>
                      </m:d>
                      <m: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l</m:t>
                          </m:r>
                        </m:sub>
                      </m:sSub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457200" algn="just">
                  <a:spcAft>
                    <a:spcPts val="600"/>
                  </a:spcAft>
                </a:pPr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566487"/>
                <a:ext cx="6323206" cy="1174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3241" y="2600355"/>
                <a:ext cx="6218471" cy="1657289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𝑧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величина деривации в дюймах,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фактор гироскопической стабильности, вычисляемый по Miller Twist Rule,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время полета пули. 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3241" y="2600355"/>
                <a:ext cx="6218471" cy="1657289"/>
              </a:xfrm>
              <a:blipFill>
                <a:blip r:embed="rId3"/>
                <a:stretch>
                  <a:fillRect l="-1569" t="-7749" r="-490" b="-88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Picture background">
            <a:extLst>
              <a:ext uri="{FF2B5EF4-FFF2-40B4-BE49-F238E27FC236}">
                <a16:creationId xmlns:a16="http://schemas.microsoft.com/office/drawing/2014/main" id="{00C562AC-AE5A-4425-B3A5-7D9C3843B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332" y="4091951"/>
            <a:ext cx="7380668" cy="2097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89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F6E74EF6-70FD-43DC-B761-BE78B6B0B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49" y="509949"/>
            <a:ext cx="8823603" cy="726423"/>
          </a:xfrm>
        </p:spPr>
        <p:txBody>
          <a:bodyPr/>
          <a:lstStyle/>
          <a:p>
            <a:r>
              <a:rPr lang="ru-RU" sz="4400" dirty="0"/>
              <a:t>Система уравнений движения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84B78-8FE7-4593-8770-A31DACB681B4}"/>
                  </a:ext>
                </a:extLst>
              </p:cNvPr>
              <p:cNvSpPr txBox="1"/>
              <p:nvPr/>
            </p:nvSpPr>
            <p:spPr>
              <a:xfrm>
                <a:off x="-405685" y="1780831"/>
                <a:ext cx="610458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2B84B78-8FE7-4593-8770-A31DACB6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5685" y="1780831"/>
                <a:ext cx="6104586" cy="793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3DE458-8DCB-4475-ADF6-7EF563F3599D}"/>
                  </a:ext>
                </a:extLst>
              </p:cNvPr>
              <p:cNvSpPr txBox="1"/>
              <p:nvPr/>
            </p:nvSpPr>
            <p:spPr>
              <a:xfrm>
                <a:off x="-386366" y="2511747"/>
                <a:ext cx="6104586" cy="8036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3DE458-8DCB-4475-ADF6-7EF563F35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366" y="2511747"/>
                <a:ext cx="6104586" cy="8036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F70F6-989E-48CB-B010-6DD7D9CDCCC9}"/>
                  </a:ext>
                </a:extLst>
              </p:cNvPr>
              <p:cNvSpPr txBox="1"/>
              <p:nvPr/>
            </p:nvSpPr>
            <p:spPr>
              <a:xfrm>
                <a:off x="-8586" y="3252730"/>
                <a:ext cx="610458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 i="0">
                          <a:latin typeface="Cambria Math" panose="02040503050406030204" pitchFamily="18" charset="0"/>
                        </a:rPr>
                        <m:t>ρ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𝐴𝑣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ru-RU" sz="2400" i="1">
                          <a:latin typeface="Cambria Math" panose="02040503050406030204" pitchFamily="18" charset="0"/>
                        </a:rPr>
                        <m:t>𝑚𝑔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C5F70F6-989E-48CB-B010-6DD7D9CDC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86" y="3252730"/>
                <a:ext cx="6104586" cy="7935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8174C-2B18-4C20-9593-0DB3BA61D805}"/>
                  </a:ext>
                </a:extLst>
              </p:cNvPr>
              <p:cNvSpPr txBox="1"/>
              <p:nvPr/>
            </p:nvSpPr>
            <p:spPr>
              <a:xfrm>
                <a:off x="-257577" y="4364237"/>
                <a:ext cx="6207616" cy="793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, 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0">
                          <a:latin typeface="Cambria Math" panose="02040503050406030204" pitchFamily="18" charset="0"/>
                        </a:rPr>
                        <m:t>, 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6D8174C-2B18-4C20-9593-0DB3BA61D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7577" y="4364237"/>
                <a:ext cx="6207616" cy="79355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0AC88A-2677-4ED0-A416-FA970FC5E484}"/>
                  </a:ext>
                </a:extLst>
              </p:cNvPr>
              <p:cNvSpPr txBox="1"/>
              <p:nvPr/>
            </p:nvSpPr>
            <p:spPr>
              <a:xfrm>
                <a:off x="6568224" y="3293990"/>
                <a:ext cx="3477295" cy="781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ru-RU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𝑅𝑇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RU" sz="24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60AC88A-2677-4ED0-A416-FA970FC5E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224" y="3293990"/>
                <a:ext cx="3477295" cy="7813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B73B2-5CE2-4E95-AB8A-B407155CE850}"/>
                  </a:ext>
                </a:extLst>
              </p:cNvPr>
              <p:cNvSpPr txBox="1"/>
              <p:nvPr/>
            </p:nvSpPr>
            <p:spPr>
              <a:xfrm>
                <a:off x="5301801" y="1647280"/>
                <a:ext cx="6207616" cy="1629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>
                  <a:effectLst/>
                  <a:latin typeface="Cambria Math" panose="020405030504060302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d>
                        <m:d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EB73B2-5CE2-4E95-AB8A-B407155C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1801" y="1647280"/>
                <a:ext cx="6207616" cy="16291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Текст 5">
                <a:extLst>
                  <a:ext uri="{FF2B5EF4-FFF2-40B4-BE49-F238E27FC236}">
                    <a16:creationId xmlns:a16="http://schemas.microsoft.com/office/drawing/2014/main" id="{BD65EB4C-DD03-4F50-B7CD-6FFF3848C2D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301801" y="4329144"/>
                <a:ext cx="6589691" cy="165728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ru-RU" sz="2400" dirty="0"/>
                  <a:t> — координаты пули в пространстве,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ru-RU" sz="2400" dirty="0"/>
                  <a:t> — составляющие вектора скорости,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ru-RU" sz="2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  <m:sup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r>
                  <a:rPr lang="ru-RU" sz="2400" dirty="0"/>
                  <a:t> — модуль скорости,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ru-RU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ru-RU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2400" dirty="0"/>
                  <a:t> — компоненты силы ветра.</a:t>
                </a:r>
              </a:p>
            </p:txBody>
          </p:sp>
        </mc:Choice>
        <mc:Fallback xmlns="">
          <p:sp>
            <p:nvSpPr>
              <p:cNvPr id="25" name="Текст 5">
                <a:extLst>
                  <a:ext uri="{FF2B5EF4-FFF2-40B4-BE49-F238E27FC236}">
                    <a16:creationId xmlns:a16="http://schemas.microsoft.com/office/drawing/2014/main" id="{BD65EB4C-DD03-4F50-B7CD-6FFF3848C2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01801" y="4329144"/>
                <a:ext cx="6589691" cy="1657289"/>
              </a:xfrm>
              <a:blipFill>
                <a:blip r:embed="rId8"/>
                <a:stretch>
                  <a:fillRect t="-14706" r="-278" b="-150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4604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CF3A9A6B-F4B1-450B-896D-04F095D0B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0594" y="2257022"/>
            <a:ext cx="6610811" cy="2343955"/>
          </a:xfrm>
        </p:spPr>
        <p:txBody>
          <a:bodyPr/>
          <a:lstStyle/>
          <a:p>
            <a:r>
              <a:rPr lang="ru-RU" sz="7200" dirty="0"/>
              <a:t>Методы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524307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3A9C59-79E8-4780-8634-A992D690F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1400" y="294527"/>
            <a:ext cx="7329200" cy="761541"/>
          </a:xfrm>
        </p:spPr>
        <p:txBody>
          <a:bodyPr/>
          <a:lstStyle/>
          <a:p>
            <a:r>
              <a:rPr lang="ru-RU" dirty="0"/>
              <a:t>Метод Эйлера</a:t>
            </a:r>
          </a:p>
        </p:txBody>
      </p:sp>
      <p:sp>
        <p:nvSpPr>
          <p:cNvPr id="6" name="Текст 1">
            <a:extLst>
              <a:ext uri="{FF2B5EF4-FFF2-40B4-BE49-F238E27FC236}">
                <a16:creationId xmlns:a16="http://schemas.microsoft.com/office/drawing/2014/main" id="{14B051B3-1B13-41E4-B585-68EE6497BB15}"/>
              </a:ext>
            </a:extLst>
          </p:cNvPr>
          <p:cNvSpPr txBox="1">
            <a:spLocks/>
          </p:cNvSpPr>
          <p:nvPr/>
        </p:nvSpPr>
        <p:spPr>
          <a:xfrm>
            <a:off x="1401287" y="1563446"/>
            <a:ext cx="5638627" cy="41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Очень прост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Быстрые вычисления.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Низкая точность при больших шагах Δt.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Сильно накапливает ошибки.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При слишком малом шаге вычисления становятся медленными.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Текст 1">
                <a:extLst>
                  <a:ext uri="{FF2B5EF4-FFF2-40B4-BE49-F238E27FC236}">
                    <a16:creationId xmlns:a16="http://schemas.microsoft.com/office/drawing/2014/main" id="{B145D309-2140-4DA2-AC87-D3B5B8BCDFA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41621" y="1327758"/>
                <a:ext cx="4056845" cy="21012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609570" marR="0" lvl="0" indent="-30478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600"/>
                  <a:buFont typeface="Barlow Semi Condensed"/>
                  <a:buNone/>
                  <a:defRPr sz="2133" b="0" i="0" u="none" strike="noStrike" cap="none">
                    <a:solidFill>
                      <a:schemeClr val="dk2"/>
                    </a:solidFill>
                    <a:latin typeface="Barlow Semi Condensed"/>
                    <a:ea typeface="Barlow Semi Condensed"/>
                    <a:cs typeface="Barlow Semi Condensed"/>
                    <a:sym typeface="Barlow Semi Condensed"/>
                  </a:defRPr>
                </a:lvl1pPr>
                <a:lvl2pPr marR="0" lvl="1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 ea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867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indent="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Текст 1">
                <a:extLst>
                  <a:ext uri="{FF2B5EF4-FFF2-40B4-BE49-F238E27FC236}">
                    <a16:creationId xmlns:a16="http://schemas.microsoft.com/office/drawing/2014/main" id="{B145D309-2140-4DA2-AC87-D3B5B8BCD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621" y="1327758"/>
                <a:ext cx="4056845" cy="210124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неопределенный">
            <a:extLst>
              <a:ext uri="{FF2B5EF4-FFF2-40B4-BE49-F238E27FC236}">
                <a16:creationId xmlns:a16="http://schemas.microsoft.com/office/drawing/2014/main" id="{F21BD2D0-70E1-46A3-B907-4CB139980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649" y="3803821"/>
            <a:ext cx="3509817" cy="274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8145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Модифицированный Метод Эйлера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/>
              <p:nvPr/>
            </p:nvSpPr>
            <p:spPr>
              <a:xfrm>
                <a:off x="6469387" y="1563882"/>
                <a:ext cx="4700788" cy="4387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∗</m:t>
                          </m:r>
                        </m:sup>
                      </m:s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𝑦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ru-RU" sz="24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ru-RU" sz="24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9387" y="1563882"/>
                <a:ext cx="4700788" cy="43874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Текст 1">
            <a:extLst>
              <a:ext uri="{FF2B5EF4-FFF2-40B4-BE49-F238E27FC236}">
                <a16:creationId xmlns:a16="http://schemas.microsoft.com/office/drawing/2014/main" id="{9851C612-6CE0-4A87-AFEA-F8AA9BB21890}"/>
              </a:ext>
            </a:extLst>
          </p:cNvPr>
          <p:cNvSpPr txBox="1">
            <a:spLocks/>
          </p:cNvSpPr>
          <p:nvPr/>
        </p:nvSpPr>
        <p:spPr>
          <a:xfrm>
            <a:off x="1401288" y="1376035"/>
            <a:ext cx="5638627" cy="410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Прост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Гораздо точнее обычного метода Эйлера.</a:t>
            </a:r>
          </a:p>
          <a:p>
            <a:pPr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Все еще сильно накапливает ошибки.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больше расчетов за шаг.</a:t>
            </a:r>
          </a:p>
        </p:txBody>
      </p:sp>
    </p:spTree>
    <p:extLst>
      <p:ext uri="{BB962C8B-B14F-4D97-AF65-F5344CB8AC3E}">
        <p14:creationId xmlns:p14="http://schemas.microsoft.com/office/powerpoint/2010/main" val="2158365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Рунге-Кутты 4-го порядка (RK4)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/>
              <p:nvPr/>
            </p:nvSpPr>
            <p:spPr>
              <a:xfrm>
                <a:off x="5563673" y="1563883"/>
                <a:ext cx="5439077" cy="44077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⋅</m:t>
                              </m:r>
                              <m:r>
                                <m:rPr>
                                  <m:sty m:val="p"/>
                                </m:rPr>
                                <a:rPr lang="ru-RU" sz="24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6</m:t>
                          </m:r>
                        </m:den>
                      </m:f>
                      <m: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ru-RU" sz="24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Δ</m:t>
                      </m:r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algn="just">
                  <a:spcAft>
                    <a:spcPts val="600"/>
                  </a:spcAft>
                </a:pP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112353-B7E2-46C9-A3C3-92CF4D786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3673" y="1563883"/>
                <a:ext cx="5439077" cy="44077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1">
            <a:extLst>
              <a:ext uri="{FF2B5EF4-FFF2-40B4-BE49-F238E27FC236}">
                <a16:creationId xmlns:a16="http://schemas.microsoft.com/office/drawing/2014/main" id="{FF003C98-2126-48EB-A6D1-1463C78E5A8E}"/>
              </a:ext>
            </a:extLst>
          </p:cNvPr>
          <p:cNvSpPr txBox="1">
            <a:spLocks/>
          </p:cNvSpPr>
          <p:nvPr/>
        </p:nvSpPr>
        <p:spPr>
          <a:xfrm>
            <a:off x="1459706" y="1307918"/>
            <a:ext cx="4636294" cy="4242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4786" indent="0"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Высокая точность.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Позволяет использовать относительно большие шаги времени.</a:t>
            </a:r>
          </a:p>
          <a:p>
            <a:pPr marL="304786" indent="0"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Сложнее в реализации.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еще больше расчетов за шаг.</a:t>
            </a:r>
          </a:p>
        </p:txBody>
      </p:sp>
    </p:spTree>
    <p:extLst>
      <p:ext uri="{BB962C8B-B14F-4D97-AF65-F5344CB8AC3E}">
        <p14:creationId xmlns:p14="http://schemas.microsoft.com/office/powerpoint/2010/main" val="269656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8C01DC4A-A881-4FED-A04B-5D9F10D3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Адамса-</a:t>
            </a:r>
            <a:r>
              <a:rPr lang="ru-RU" dirty="0" err="1"/>
              <a:t>Бэшфорта</a:t>
            </a:r>
            <a:endParaRPr lang="ru-RU" dirty="0"/>
          </a:p>
        </p:txBody>
      </p:sp>
      <p:sp>
        <p:nvSpPr>
          <p:cNvPr id="5" name="Текст 1">
            <a:extLst>
              <a:ext uri="{FF2B5EF4-FFF2-40B4-BE49-F238E27FC236}">
                <a16:creationId xmlns:a16="http://schemas.microsoft.com/office/drawing/2014/main" id="{FF003C98-2126-48EB-A6D1-1463C78E5A8E}"/>
              </a:ext>
            </a:extLst>
          </p:cNvPr>
          <p:cNvSpPr txBox="1">
            <a:spLocks/>
          </p:cNvSpPr>
          <p:nvPr/>
        </p:nvSpPr>
        <p:spPr>
          <a:xfrm>
            <a:off x="1768798" y="1214704"/>
            <a:ext cx="7465353" cy="386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70" marR="0" lvl="0" indent="-30478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04786" indent="0">
              <a:spcAft>
                <a:spcPts val="600"/>
              </a:spcAft>
            </a:pPr>
            <a:r>
              <a:rPr lang="ru-RU" sz="2400" dirty="0"/>
              <a:t>Плюсы: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Более эффективен при больших шагах.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Высокая точность.</a:t>
            </a:r>
          </a:p>
          <a:p>
            <a:pPr marL="304786" indent="0">
              <a:spcAft>
                <a:spcPts val="600"/>
              </a:spcAft>
            </a:pPr>
            <a:r>
              <a:rPr lang="ru-RU" sz="2400" dirty="0"/>
              <a:t>Минусы: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Требует нескольких предыдущих шагов.</a:t>
            </a:r>
          </a:p>
          <a:p>
            <a:pPr marL="647686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/>
              <a:t>Плохо справляется с резкими изменениями.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983BE-98A5-4FCD-A892-1CBFEF7650D9}"/>
                  </a:ext>
                </a:extLst>
              </p:cNvPr>
              <p:cNvSpPr txBox="1"/>
              <p:nvPr/>
            </p:nvSpPr>
            <p:spPr>
              <a:xfrm>
                <a:off x="2636313" y="5064966"/>
                <a:ext cx="6919174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ru-RU" sz="24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Δ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24</m:t>
                          </m:r>
                        </m:den>
                      </m:f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55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−59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+37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−2</m:t>
                              </m:r>
                            </m:sub>
                          </m:sSub>
                          <m:r>
                            <a:rPr lang="ru-RU" sz="24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−9</m:t>
                          </m:r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A983BE-98A5-4FCD-A892-1CBFEF765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313" y="5064966"/>
                <a:ext cx="6919174" cy="7838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49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27781-5478-4EF7-A899-559546BF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376" y="2718816"/>
            <a:ext cx="4951240" cy="1816800"/>
          </a:xfrm>
        </p:spPr>
        <p:txBody>
          <a:bodyPr/>
          <a:lstStyle/>
          <a:p>
            <a:r>
              <a:rPr lang="ru-RU" dirty="0"/>
              <a:t>Формулировка задачи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A04CB6-CB8D-4A19-B37E-CD49120B5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829" y="1720951"/>
            <a:ext cx="4754800" cy="4745164"/>
          </a:xfrm>
        </p:spPr>
        <p:txBody>
          <a:bodyPr/>
          <a:lstStyle/>
          <a:p>
            <a:pPr marL="186258" indent="0">
              <a:buNone/>
            </a:pPr>
            <a:r>
              <a:rPr lang="ru-RU" sz="2800" dirty="0"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Каждый охотник, начавший стрелять из нарезного оружия, должен знать, что такое баллистика и что нужно учитывать, чтоб попасть в цель. Что влияет на попадание в статичную и динамическую цель?</a:t>
            </a:r>
            <a:endParaRPr lang="ru-RU" sz="2800" dirty="0"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2218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7DB125-E39D-4A5D-B01E-3833713A1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8986" y="1867094"/>
            <a:ext cx="8774635" cy="3123811"/>
          </a:xfrm>
        </p:spPr>
        <p:txBody>
          <a:bodyPr/>
          <a:lstStyle/>
          <a:p>
            <a:r>
              <a:rPr lang="ru-RU" sz="6600" dirty="0"/>
              <a:t>Общий вид формул, задающих полет пули</a:t>
            </a:r>
          </a:p>
        </p:txBody>
      </p:sp>
    </p:spTree>
    <p:extLst>
      <p:ext uri="{BB962C8B-B14F-4D97-AF65-F5344CB8AC3E}">
        <p14:creationId xmlns:p14="http://schemas.microsoft.com/office/powerpoint/2010/main" val="22523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Общая формула движения пули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D68A175-B83A-41DB-9134-85659C7C41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448" y="4418669"/>
            <a:ext cx="4188720" cy="19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46F12D-F9F3-4392-AAF1-D4472F90D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7" r="378" b="18322"/>
          <a:stretch/>
        </p:blipFill>
        <p:spPr bwMode="auto">
          <a:xfrm>
            <a:off x="7046448" y="1643958"/>
            <a:ext cx="4737719" cy="2722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247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247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23548" y="2472362"/>
                <a:ext cx="6719686" cy="3430417"/>
              </a:xfrm>
            </p:spPr>
            <p:txBody>
              <a:bodyPr/>
              <a:lstStyle/>
              <a:p>
                <a:pPr marL="0" indent="0"/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𝑚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Масса пули</a:t>
                </a:r>
              </a:p>
              <a:p>
                <a:pPr marL="0" indent="0"/>
                <a:r>
                  <a:rPr lang="ru-RU" sz="2400" dirty="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Cambria Math" panose="02040503050406030204" pitchFamily="18" charset="0"/>
                  </a:rPr>
                  <a:t>𝑎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Ускорение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Сила тяжести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Аэродинамическое сопротивление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𝑙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Подъемная сила (эффект Магнуса)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Сила Кориолиса (влияние вращения Земли)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Воздействие ветра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Влияние атмосферных условий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23548" y="2472362"/>
                <a:ext cx="6719686" cy="3430417"/>
              </a:xfrm>
              <a:blipFill>
                <a:blip r:embed="rId5"/>
                <a:stretch>
                  <a:fillRect l="-1360" t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786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Сила тяжести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7017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𝑔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𝑚𝑔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7017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61123" y="2474121"/>
                <a:ext cx="6179835" cy="954879"/>
              </a:xfrm>
            </p:spPr>
            <p:txBody>
              <a:bodyPr/>
              <a:lstStyle/>
              <a:p>
                <a:pPr marL="0" indent="0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≈</m:t>
                    </m:r>
                    <m:r>
                      <a:rPr lang="ru-R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9.81 </m:t>
                    </m:r>
                    <m:sSup>
                      <m:sSupPr>
                        <m:ctrlP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м</m:t>
                        </m:r>
                        <m:r>
                          <m:rPr>
                            <m:lit/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/</m:t>
                        </m:r>
                        <m:r>
                          <m:rPr>
                            <m:nor/>
                          </m:rPr>
                          <a:rPr lang="ru-RU" sz="240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с</m:t>
                        </m:r>
                      </m:e>
                      <m:sup>
                        <m:r>
                          <a:rPr lang="ru-R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Ускорение свободного падения.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61123" y="2474121"/>
                <a:ext cx="6179835" cy="954879"/>
              </a:xfrm>
              <a:blipFill>
                <a:blip r:embed="rId3"/>
                <a:stretch>
                  <a:fillRect l="-1479" t="-2548" b="-31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8DF18C81-E28C-49C0-8C5A-0C593634C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165" y="1920839"/>
            <a:ext cx="3514045" cy="3514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46967A5B-FBDC-4BB0-A2E6-A48828D08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806" y="3429001"/>
            <a:ext cx="5272364" cy="296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89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Аэродинамическое сопротивление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3" y="1434806"/>
                <a:ext cx="3616938" cy="10912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𝑑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3" y="1434806"/>
                <a:ext cx="3616938" cy="10912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9167" y="2338718"/>
                <a:ext cx="5728602" cy="3430417"/>
              </a:xfrm>
            </p:spPr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Коэффициент аэродинамического сопротивления,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ρ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Плотность воздуха,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𝐴</m:t>
                    </m:r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Площадь поперечного сечения пули,</a:t>
                </a:r>
              </a:p>
              <a:p>
                <a:pPr marL="0" indent="0"/>
                <a14:m>
                  <m:oMath xmlns:m="http://schemas.openxmlformats.org/officeDocument/2006/math"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Скорость пули.</a:t>
                </a:r>
              </a:p>
              <a:p>
                <a:pPr marL="0" indent="0"/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BC</a:t>
                </a:r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Баллистический коэффициент 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ru-RU" sz="24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эталон</m:t>
                        </m:r>
                      </m:sub>
                    </m:sSub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— Коэффициент сопротивления для эталонной формы (</a:t>
                </a:r>
                <a:r>
                  <a:rPr lang="en-US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G1, G7, G…</a:t>
                </a:r>
                <a:r>
                  <a:rPr lang="ru-RU" sz="2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9167" y="2338718"/>
                <a:ext cx="5728602" cy="3430417"/>
              </a:xfrm>
              <a:blipFill>
                <a:blip r:embed="rId3"/>
                <a:stretch>
                  <a:fillRect l="-1596" r="-26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F4BDE-60F8-437B-BFBC-FD705BEE6864}"/>
                  </a:ext>
                </a:extLst>
              </p:cNvPr>
              <p:cNvSpPr txBox="1"/>
              <p:nvPr/>
            </p:nvSpPr>
            <p:spPr>
              <a:xfrm>
                <a:off x="4340181" y="1434806"/>
                <a:ext cx="2756079" cy="10189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79F4BDE-60F8-437B-BFBC-FD705BEE6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81" y="1434806"/>
                <a:ext cx="2756079" cy="10189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DD3AD-9DD2-4927-8D8A-B1835341B28D}"/>
                  </a:ext>
                </a:extLst>
              </p:cNvPr>
              <p:cNvSpPr txBox="1"/>
              <p:nvPr/>
            </p:nvSpPr>
            <p:spPr>
              <a:xfrm>
                <a:off x="7096260" y="1434806"/>
                <a:ext cx="3322093" cy="12153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𝑖</m:t>
                      </m:r>
                      <m:r>
                        <a:rPr lang="ru-RU" sz="32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ru-RU" sz="32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ru-RU" sz="32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</a:rPr>
                                <m:t>эталон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ru-RU" sz="3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80DD3AD-9DD2-4927-8D8A-B1835341B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260" y="1434806"/>
                <a:ext cx="3322093" cy="12153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A904667-33C9-4E9D-9989-3995061ED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608" y="2710078"/>
            <a:ext cx="5728602" cy="378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89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050695" cy="785955"/>
          </a:xfrm>
        </p:spPr>
        <p:txBody>
          <a:bodyPr/>
          <a:lstStyle/>
          <a:p>
            <a:r>
              <a:rPr lang="ru-RU" sz="4400" dirty="0"/>
              <a:t>Подъемная сила (эффект Магнуса)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𝑚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𝜌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𝐴𝑣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ω</m:t>
                      </m:r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943244" y="2283805"/>
                <a:ext cx="5483314" cy="1442815"/>
              </a:xfrm>
            </p:spPr>
            <p:txBody>
              <a:bodyPr/>
              <a:lstStyle/>
              <a:p>
                <a:pPr marL="0" indent="0"/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ru-RU" sz="2400" dirty="0"/>
                  <a:t> — Угловая скорость вращения пули,</a:t>
                </a:r>
              </a:p>
              <a:p>
                <a:pPr marL="0" indent="0"/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sz="2400" dirty="0"/>
                  <a:t> — Коэффициент Магнуса.</a:t>
                </a: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3244" y="2283805"/>
                <a:ext cx="5483314" cy="1442815"/>
              </a:xfrm>
              <a:blipFill>
                <a:blip r:embed="rId3"/>
                <a:stretch>
                  <a:fillRect l="-334" r="-2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901B0345-D561-4C42-B805-3F2AF0798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904" y="2353464"/>
            <a:ext cx="8354095" cy="397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24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7" y="463296"/>
            <a:ext cx="9476354" cy="1088055"/>
          </a:xfrm>
        </p:spPr>
        <p:txBody>
          <a:bodyPr/>
          <a:lstStyle/>
          <a:p>
            <a:r>
              <a:rPr lang="ru-RU" sz="4400" dirty="0"/>
              <a:t>Влияние атмосферных условий (давление, температура, высота)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569167" y="1829701"/>
                <a:ext cx="2638145" cy="1088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320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ρ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𝑃</m:t>
                          </m:r>
                        </m:num>
                        <m:den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𝑅𝑇</m:t>
                          </m:r>
                        </m:den>
                      </m:f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67" y="1829701"/>
                <a:ext cx="2638145" cy="10880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24619" y="3196104"/>
                <a:ext cx="7724237" cy="266537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sz="2400" dirty="0"/>
                  <a:t> — Атмосферное давление,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sz="2400" dirty="0"/>
                  <a:t> — Универсальная газовая постоянная,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ru-RU" sz="2400" dirty="0"/>
                  <a:t> — Температура в кельвинах.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Давление на высоте </a:t>
                </a:r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sz="2400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ru-RU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ru-R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— Давление на уровне моря,</a:t>
                </a:r>
              </a:p>
              <a:p>
                <a14:m>
                  <m:oMath xmlns:m="http://schemas.openxmlformats.org/officeDocument/2006/math">
                    <m:r>
                      <a:rPr lang="ru-RU" sz="2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sz="2400" dirty="0"/>
                  <a:t> — Высота барометрического слоя (~8 км).</a:t>
                </a:r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24619" y="3196104"/>
                <a:ext cx="7724237" cy="2665371"/>
              </a:xfrm>
              <a:blipFill>
                <a:blip r:embed="rId3"/>
                <a:stretch>
                  <a:fillRect t="-70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6270D-619F-4476-9467-EA5075306E01}"/>
                  </a:ext>
                </a:extLst>
              </p:cNvPr>
              <p:cNvSpPr txBox="1"/>
              <p:nvPr/>
            </p:nvSpPr>
            <p:spPr>
              <a:xfrm>
                <a:off x="2669199" y="1965090"/>
                <a:ext cx="2638145" cy="8172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ru-RU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ru-RU" sz="3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ru-RU" sz="3200" i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ru-RU" sz="3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num>
                            <m:den>
                              <m:r>
                                <a:rPr lang="ru-RU" sz="32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36270D-619F-4476-9467-EA5075306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199" y="1965090"/>
                <a:ext cx="2638145" cy="8172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CCD4128E-8455-4C4A-8B18-FB9FE17725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87" y="2593071"/>
            <a:ext cx="5212035" cy="346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5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65761F69-4023-4BB9-825A-D1ECD0AFC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168" y="463296"/>
            <a:ext cx="7969526" cy="785955"/>
          </a:xfrm>
        </p:spPr>
        <p:txBody>
          <a:bodyPr/>
          <a:lstStyle/>
          <a:p>
            <a:r>
              <a:rPr lang="ru-RU" sz="4400" dirty="0"/>
              <a:t>Влияние вращения Земли (эффект Кориолиса)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/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457200" algn="just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=2</m:t>
                      </m:r>
                      <m:r>
                        <a:rPr lang="ru-RU" sz="3200" i="1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𝑚</m:t>
                      </m:r>
                      <m:d>
                        <m:dPr>
                          <m:ctrlP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𝑣</m:t>
                          </m:r>
                          <m: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ru-RU" sz="32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A2A266B-16F5-4821-9389-B06E764CA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242" y="1765262"/>
                <a:ext cx="6323206" cy="6617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23242" y="1986185"/>
                <a:ext cx="5483314" cy="1442815"/>
              </a:xfrm>
            </p:spPr>
            <p:txBody>
              <a:bodyPr/>
              <a:lstStyle/>
              <a:p>
                <a:pPr marL="0" indent="0" algn="just"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240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Ω</m:t>
                    </m:r>
                  </m:oMath>
                </a14:m>
                <a:r>
                  <a:rPr lang="ru-RU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— Угловая скорость вращения Земли.</a:t>
                </a:r>
                <a:endParaRPr lang="ru-RU" sz="20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Текст 5">
                <a:extLst>
                  <a:ext uri="{FF2B5EF4-FFF2-40B4-BE49-F238E27FC236}">
                    <a16:creationId xmlns:a16="http://schemas.microsoft.com/office/drawing/2014/main" id="{55608A56-0519-4B82-BE21-F41760575B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3242" y="1986185"/>
                <a:ext cx="5483314" cy="1442815"/>
              </a:xfrm>
              <a:blipFill>
                <a:blip r:embed="rId3"/>
                <a:stretch>
                  <a:fillRect l="-334" r="-8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4ADDB18-31B5-4FED-BF34-72C390FA0F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001"/>
          <a:stretch/>
        </p:blipFill>
        <p:spPr>
          <a:xfrm>
            <a:off x="3460538" y="3649923"/>
            <a:ext cx="7744894" cy="24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1938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Technology Consulting _ by Slidesgo</Template>
  <TotalTime>1037</TotalTime>
  <Words>672</Words>
  <Application>Microsoft Office PowerPoint</Application>
  <PresentationFormat>Широкоэкранный</PresentationFormat>
  <Paragraphs>111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16</vt:i4>
      </vt:variant>
    </vt:vector>
  </HeadingPairs>
  <TitlesOfParts>
    <vt:vector size="28" baseType="lpstr">
      <vt:lpstr>Arial</vt:lpstr>
      <vt:lpstr>Barlow Semi Condensed</vt:lpstr>
      <vt:lpstr>Barlow Semi Condensed Medium</vt:lpstr>
      <vt:lpstr>Calibri</vt:lpstr>
      <vt:lpstr>Cambria Math</vt:lpstr>
      <vt:lpstr>Fjalla One</vt:lpstr>
      <vt:lpstr>Proxima Nova</vt:lpstr>
      <vt:lpstr>Proxima Nova Semibold</vt:lpstr>
      <vt:lpstr>Roboto Condensed Light</vt:lpstr>
      <vt:lpstr>Times New Roman</vt:lpstr>
      <vt:lpstr>Technology Consulting by Slidesgo</vt:lpstr>
      <vt:lpstr>Slidesgo Final Pages</vt:lpstr>
      <vt:lpstr>Рассмотрение методов решения</vt:lpstr>
      <vt:lpstr>Формулировка задачи проекта</vt:lpstr>
      <vt:lpstr>Общий вид формул, задающих полет пули</vt:lpstr>
      <vt:lpstr>Общая формула движения пули</vt:lpstr>
      <vt:lpstr>Сила тяжести</vt:lpstr>
      <vt:lpstr>Аэродинамическое сопротивление</vt:lpstr>
      <vt:lpstr>Подъемная сила (эффект Магнуса)</vt:lpstr>
      <vt:lpstr>Влияние атмосферных условий (давление, температура, высота)</vt:lpstr>
      <vt:lpstr>Влияние вращения Земли (эффект Кориолиса)</vt:lpstr>
      <vt:lpstr>Деривация пули</vt:lpstr>
      <vt:lpstr>Система уравнений движения</vt:lpstr>
      <vt:lpstr>Методы решения</vt:lpstr>
      <vt:lpstr>Метод Эйлера</vt:lpstr>
      <vt:lpstr>Модифицированный Метод Эйлера</vt:lpstr>
      <vt:lpstr>Метод Рунге-Кутты 4-го порядка (RK4)</vt:lpstr>
      <vt:lpstr>Метод Адамса-Бэшфорта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Faster Xaos</dc:creator>
  <cp:lastModifiedBy>Faster Xaos</cp:lastModifiedBy>
  <cp:revision>55</cp:revision>
  <dcterms:created xsi:type="dcterms:W3CDTF">2025-03-11T12:57:35Z</dcterms:created>
  <dcterms:modified xsi:type="dcterms:W3CDTF">2025-04-01T10:36:09Z</dcterms:modified>
</cp:coreProperties>
</file>