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8" y="1183802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1" y="567746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5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5" y="613038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8" y="66918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9" y="666192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2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5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948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5446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06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959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69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5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9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2" y="5753369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5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9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8" y="1387002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8" y="428369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2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60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2" y="1369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5" y="1930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5" y="1900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5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6575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5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7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7" y="5753369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4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4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977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3584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698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71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1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7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1341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6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7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4396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3255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887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51838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3694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045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81092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160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3" y="797891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6595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04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514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09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48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37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21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63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2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269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3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52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7054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errabullets.com/exterior-ballistics/3-2-effects-of-winds/" TargetMode="External"/><Relationship Id="rId2" Type="http://schemas.openxmlformats.org/officeDocument/2006/relationships/hyperlink" Target="https://strelokpro.online/guns/ballistic/wind/index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Long_range_shooting" TargetMode="External"/><Relationship Id="rId4" Type="http://schemas.openxmlformats.org/officeDocument/2006/relationships/hyperlink" Target="https://shooting-ua.com/books/book_72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edballisticsllc.com/wp-content/uploads/2021/06/Aerodynamic-Drag-Measurement-and-Modeling-for-Small-Arms-Improving-on-Ballistic-Coefficients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hyperlink" Target="https://snakeproject.ru/rubric/article.php?art=air_07022024" TargetMode="External"/><Relationship Id="rId4" Type="http://schemas.openxmlformats.org/officeDocument/2006/relationships/hyperlink" Target="https://en.wikipedia.org/wiki/Ballistic_coefficien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349262/" TargetMode="External"/><Relationship Id="rId2" Type="http://schemas.openxmlformats.org/officeDocument/2006/relationships/hyperlink" Target="https://www.researchgate.net/publication/336353190_Solution_of_Problems_of_External_Ballistic_Design_on_the_Basis_of_Mathematical_and_Computer_Model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nakeproject.ru/rubric/article.php?art=python_ballistic" TargetMode="External"/><Relationship Id="rId5" Type="http://schemas.openxmlformats.org/officeDocument/2006/relationships/hyperlink" Target="https://tinycomputers.io/posts/modeling-ballistic-trajectories-with-calculus-and-numerical-methods.html" TargetMode="External"/><Relationship Id="rId4" Type="http://schemas.openxmlformats.org/officeDocument/2006/relationships/hyperlink" Target="https://www.researchgate.net/publication/250968517_Computational_Atmospheric_Trajectory_Simulation_Analysis_of_Spin-Stabilized_Projectiles_and_Small_Bulle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nikolaygekht/ballistic.calculator.app?tab=readme-ov-fil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appliedballisticsllc.com/ab-quantu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strelokpro.online/guns/ballistic/index.ht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89395-57F8-4FA4-8240-759B022F9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140" y="2435290"/>
            <a:ext cx="7254469" cy="2624359"/>
          </a:xfrm>
        </p:spPr>
        <p:txBody>
          <a:bodyPr/>
          <a:lstStyle/>
          <a:p>
            <a:r>
              <a:rPr lang="ru-RU" dirty="0"/>
              <a:t>Предварительный обзор литературы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851D8-9C91-4ABC-9829-F0B71982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9" y="4962144"/>
            <a:ext cx="8952641" cy="1194800"/>
          </a:xfrm>
        </p:spPr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Абрахин Е. Д.</a:t>
            </a:r>
          </a:p>
          <a:p>
            <a:r>
              <a:rPr lang="ru-RU" dirty="0">
                <a:solidFill>
                  <a:schemeClr val="bg1"/>
                </a:solidFill>
              </a:rPr>
              <a:t>студент 2 курса, СПбГУ, группа 23.Б15-пу</a:t>
            </a:r>
          </a:p>
        </p:txBody>
      </p:sp>
    </p:spTree>
    <p:extLst>
      <p:ext uri="{BB962C8B-B14F-4D97-AF65-F5344CB8AC3E}">
        <p14:creationId xmlns:p14="http://schemas.microsoft.com/office/powerpoint/2010/main" val="29207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DB125-E39D-4A5D-B01E-3833713A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Статьи</a:t>
            </a:r>
          </a:p>
        </p:txBody>
      </p:sp>
    </p:spTree>
    <p:extLst>
      <p:ext uri="{BB962C8B-B14F-4D97-AF65-F5344CB8AC3E}">
        <p14:creationId xmlns:p14="http://schemas.microsoft.com/office/powerpoint/2010/main" val="145365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">
            <a:extLst>
              <a:ext uri="{FF2B5EF4-FFF2-40B4-BE49-F238E27FC236}">
                <a16:creationId xmlns:a16="http://schemas.microsoft.com/office/drawing/2014/main" id="{9EAB8C48-E8E2-4D1D-8936-4BE5600D301E}"/>
              </a:ext>
            </a:extLst>
          </p:cNvPr>
          <p:cNvSpPr txBox="1">
            <a:spLocks/>
          </p:cNvSpPr>
          <p:nvPr/>
        </p:nvSpPr>
        <p:spPr>
          <a:xfrm>
            <a:off x="1270670" y="1619525"/>
            <a:ext cx="9858705" cy="474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[7] </a:t>
            </a:r>
            <a:r>
              <a:rPr lang="ru-RU" dirty="0"/>
              <a:t>Влияние ветра на полет пули // strelokpro.online URL: </a:t>
            </a:r>
            <a:r>
              <a:rPr lang="ru-RU" dirty="0">
                <a:hlinkClick r:id="rId2"/>
              </a:rPr>
              <a:t>https://strelokpro.online/guns/ballistic/wind/index.htm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/>
              <a:t>[8] 3.2 Effects of Winds // www.sierrabullets.com URL: </a:t>
            </a:r>
            <a:r>
              <a:rPr lang="en-US" dirty="0">
                <a:hlinkClick r:id="rId3"/>
              </a:rPr>
              <a:t>https://www.sierrabullets.com/exterior-ballistics/3-2-effects-of-winds/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[9] </a:t>
            </a:r>
            <a:r>
              <a:rPr lang="ru-RU" dirty="0"/>
              <a:t>Гиза Нэджи СТРЕЛЬБА в ветер // Калашников. Высокоточная стрельба. 2005. С. 82.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[10] </a:t>
            </a:r>
            <a:r>
              <a:rPr lang="ru-RU" dirty="0"/>
              <a:t>Влияние ветра на полет пули // shooting-ua.com URL: </a:t>
            </a:r>
            <a:r>
              <a:rPr lang="ru-RU" dirty="0">
                <a:hlinkClick r:id="rId4"/>
              </a:rPr>
              <a:t>https://shooting-ua.com/books/book_72.htm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/>
              <a:t>[11] Long range shooting // en.wikipedia.org URL: </a:t>
            </a:r>
            <a:r>
              <a:rPr lang="en-US" dirty="0">
                <a:hlinkClick r:id="rId5"/>
              </a:rPr>
              <a:t>https://en.wikipedia.org/wiki/Long_range_shooting</a:t>
            </a:r>
            <a:endParaRPr lang="ru-RU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C01DC4A-A881-4FED-A04B-5D9F10D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Статьи о влиянии ветра на полет пули</a:t>
            </a:r>
          </a:p>
        </p:txBody>
      </p:sp>
    </p:spTree>
    <p:extLst>
      <p:ext uri="{BB962C8B-B14F-4D97-AF65-F5344CB8AC3E}">
        <p14:creationId xmlns:p14="http://schemas.microsoft.com/office/powerpoint/2010/main" val="28390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9C59-79E8-4780-8634-A992D690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00" y="294527"/>
            <a:ext cx="7329200" cy="1033231"/>
          </a:xfrm>
        </p:spPr>
        <p:txBody>
          <a:bodyPr/>
          <a:lstStyle/>
          <a:p>
            <a:r>
              <a:rPr lang="ru-RU" dirty="0"/>
              <a:t>Баллистический коэффициент, форм-фактор, аэродинамическое сопротивление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DA473D-5237-4628-B90D-BDEA99AB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218" y="4567449"/>
            <a:ext cx="1265887" cy="1996024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14B051B3-1B13-41E4-B585-68EE6497BB15}"/>
              </a:ext>
            </a:extLst>
          </p:cNvPr>
          <p:cNvSpPr txBox="1">
            <a:spLocks/>
          </p:cNvSpPr>
          <p:nvPr/>
        </p:nvSpPr>
        <p:spPr>
          <a:xfrm>
            <a:off x="1006872" y="1419108"/>
            <a:ext cx="7329200" cy="533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[12] Aerodynamic Drag Measurement and Modeling for Small Arms Improving on Ballistic Coefficients // appliedballisticsllc.com URL: </a:t>
            </a:r>
            <a:r>
              <a:rPr lang="en-US" dirty="0">
                <a:hlinkClick r:id="rId3"/>
              </a:rPr>
              <a:t>https://appliedballisticsllc.com/wp-content/uploads/2021/06/Aerodynamic-Drag-Measurement-and-Modeling-for-Small-Arms-Improving-on-Ballistic-Coefficients.pdf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[13] Ballistic coefficient // en.wikipedia.org URL: </a:t>
            </a:r>
            <a:r>
              <a:rPr lang="en-US" dirty="0">
                <a:hlinkClick r:id="rId4"/>
              </a:rPr>
              <a:t>https://en.wikipedia.org/wiki/Ballistic_coefficient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/>
              <a:t>[14] </a:t>
            </a:r>
            <a:r>
              <a:rPr lang="ru-RU" dirty="0"/>
              <a:t>Расчет скорости и сопротивления, для полета пули или шара пневматики на дозвуке // snakeproject.ru URL: </a:t>
            </a:r>
            <a:r>
              <a:rPr lang="ru-RU" dirty="0">
                <a:hlinkClick r:id="rId5"/>
              </a:rPr>
              <a:t>https://snakeproject.ru/rubric/article.php?art=air_07022024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7940B5-B4CD-46BD-937E-867DC112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85" y="1462949"/>
            <a:ext cx="2770654" cy="28585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56CCF-A86D-45FC-8B8A-0385B8FD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554" y="59749"/>
            <a:ext cx="7526892" cy="569768"/>
          </a:xfrm>
        </p:spPr>
        <p:txBody>
          <a:bodyPr/>
          <a:lstStyle/>
          <a:p>
            <a:r>
              <a:rPr lang="ru-RU" dirty="0"/>
              <a:t>Моделирование в задачах внешней баллистики</a:t>
            </a:r>
          </a:p>
        </p:txBody>
      </p:sp>
      <p:sp>
        <p:nvSpPr>
          <p:cNvPr id="3" name="Текст 1">
            <a:extLst>
              <a:ext uri="{FF2B5EF4-FFF2-40B4-BE49-F238E27FC236}">
                <a16:creationId xmlns:a16="http://schemas.microsoft.com/office/drawing/2014/main" id="{36E2A226-AD58-4AA2-8792-60F7D5A1F9C3}"/>
              </a:ext>
            </a:extLst>
          </p:cNvPr>
          <p:cNvSpPr txBox="1">
            <a:spLocks/>
          </p:cNvSpPr>
          <p:nvPr/>
        </p:nvSpPr>
        <p:spPr>
          <a:xfrm>
            <a:off x="828064" y="943119"/>
            <a:ext cx="10439097" cy="575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[1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 Решение задач внешнебаллистического проектирования на основе математического и компьютерного моделирования // www.researchgate.net URL: </a:t>
            </a:r>
            <a:r>
              <a:rPr lang="ru-RU" dirty="0">
                <a:hlinkClick r:id="rId2"/>
              </a:rPr>
              <a:t>https://www.researchgate.net/publication/336353190_Solution_of_Problems_of_External_Ballistic_Design_on_the_Basis_of_Mathematical_and_Computer_Modeling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/>
              <a:t>[16] </a:t>
            </a:r>
            <a:r>
              <a:rPr lang="ru-RU" dirty="0"/>
              <a:t>Моделирование динамических систем: задача внешней баллистики // habr.com URL: </a:t>
            </a:r>
            <a:r>
              <a:rPr lang="ru-RU" dirty="0">
                <a:hlinkClick r:id="rId3"/>
              </a:rPr>
              <a:t>https://habr.com/ru/articles/349262/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[17] Computational Atmospheric Trajectory Simulation Analysis of Spin-Stabilized Projectiles and Small Bullets // www.researchgate.net URL: </a:t>
            </a:r>
            <a:r>
              <a:rPr lang="en-US" dirty="0">
                <a:hlinkClick r:id="rId4"/>
              </a:rPr>
              <a:t>https://www.researchgate.net/publication/250968517_Computational_Atmospheric_Trajectory_Simulation_Analysis_of_Spin-Stabilized_Projectiles_and_Small_Bullets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[18] Modeling Ballistic Trajectories with Calculus and Numerical Methods // tinycomputers.io URL: </a:t>
            </a:r>
            <a:r>
              <a:rPr lang="en-US" dirty="0">
                <a:hlinkClick r:id="rId5"/>
              </a:rPr>
              <a:t>https://tinycomputers.io/posts/modeling-ballistic-trajectories-with-calculus-and-numerical-methods.html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[19] </a:t>
            </a:r>
            <a:r>
              <a:rPr lang="ru-RU" dirty="0"/>
              <a:t>Программа расчета траектории снаряда или пули с учетом силы тяжести и сопротивления воздуха // snakeproject.ru URL: </a:t>
            </a:r>
            <a:r>
              <a:rPr lang="ru-RU" dirty="0">
                <a:hlinkClick r:id="rId6"/>
              </a:rPr>
              <a:t>https://snakeproject.ru/rubric/article.php?art=python_ballistic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07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4B4C43D-C645-4B39-BD74-1099FD45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20" y="2332973"/>
            <a:ext cx="6935160" cy="2051138"/>
          </a:xfrm>
        </p:spPr>
        <p:txBody>
          <a:bodyPr/>
          <a:lstStyle/>
          <a:p>
            <a:r>
              <a:rPr lang="ru-RU" sz="7200" dirty="0"/>
              <a:t>Баллистические калькуляторы</a:t>
            </a:r>
          </a:p>
        </p:txBody>
      </p:sp>
    </p:spTree>
    <p:extLst>
      <p:ext uri="{BB962C8B-B14F-4D97-AF65-F5344CB8AC3E}">
        <p14:creationId xmlns:p14="http://schemas.microsoft.com/office/powerpoint/2010/main" val="418217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1">
            <a:extLst>
              <a:ext uri="{FF2B5EF4-FFF2-40B4-BE49-F238E27FC236}">
                <a16:creationId xmlns:a16="http://schemas.microsoft.com/office/drawing/2014/main" id="{F1E564AB-41AB-4B79-871B-0B30B03F2EC9}"/>
              </a:ext>
            </a:extLst>
          </p:cNvPr>
          <p:cNvSpPr txBox="1">
            <a:spLocks/>
          </p:cNvSpPr>
          <p:nvPr/>
        </p:nvSpPr>
        <p:spPr>
          <a:xfrm>
            <a:off x="1947797" y="1054019"/>
            <a:ext cx="9275524" cy="14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[</a:t>
            </a:r>
            <a:r>
              <a:rPr lang="ru-RU" dirty="0"/>
              <a:t>20</a:t>
            </a:r>
            <a:r>
              <a:rPr lang="en-US" dirty="0"/>
              <a:t>] Ballistic Calculator.Net // </a:t>
            </a:r>
            <a:r>
              <a:rPr lang="sv-SE" dirty="0"/>
              <a:t>github.com URL: </a:t>
            </a:r>
            <a:r>
              <a:rPr lang="sv-SE" dirty="0">
                <a:hlinkClick r:id="rId2"/>
              </a:rPr>
              <a:t>https://github.com/nikolaygekht/ballistic.calculator.app?tab=readme-ov-file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0A1DB7-9C3E-4FF7-A54F-7BBBF170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7" y="2395522"/>
            <a:ext cx="8490559" cy="38894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170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>
            <a:extLst>
              <a:ext uri="{FF2B5EF4-FFF2-40B4-BE49-F238E27FC236}">
                <a16:creationId xmlns:a16="http://schemas.microsoft.com/office/drawing/2014/main" id="{9A901188-C034-4D65-AE1D-99FAEEB896DE}"/>
              </a:ext>
            </a:extLst>
          </p:cNvPr>
          <p:cNvSpPr txBox="1">
            <a:spLocks/>
          </p:cNvSpPr>
          <p:nvPr/>
        </p:nvSpPr>
        <p:spPr>
          <a:xfrm>
            <a:off x="350729" y="2563406"/>
            <a:ext cx="9275524" cy="14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[2</a:t>
            </a:r>
            <a:r>
              <a:rPr lang="ru-RU" dirty="0"/>
              <a:t>1</a:t>
            </a:r>
            <a:r>
              <a:rPr lang="en-US" dirty="0"/>
              <a:t>] AB Quantum - Applied Ballistics // appliedballisticsllc.com URL: </a:t>
            </a:r>
            <a:r>
              <a:rPr lang="en-US" dirty="0">
                <a:hlinkClick r:id="rId2"/>
              </a:rPr>
              <a:t>https://appliedballisticsllc.com/ab-quantum/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B2C6E0-46AB-423F-94EF-A28BDE2E7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47" y="537341"/>
            <a:ext cx="2928262" cy="57833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112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1">
            <a:extLst>
              <a:ext uri="{FF2B5EF4-FFF2-40B4-BE49-F238E27FC236}">
                <a16:creationId xmlns:a16="http://schemas.microsoft.com/office/drawing/2014/main" id="{FE3E3992-60A8-417E-8D7F-EDB5788B3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745" y="2731914"/>
            <a:ext cx="4754562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[2</a:t>
            </a:r>
            <a:r>
              <a:rPr lang="ru-RU" dirty="0"/>
              <a:t>2</a:t>
            </a:r>
            <a:r>
              <a:rPr lang="en-US" dirty="0"/>
              <a:t>] </a:t>
            </a:r>
            <a:r>
              <a:rPr lang="ru-RU" dirty="0"/>
              <a:t>Баллистика нарезного оружия // www.strelokpro.online URL: </a:t>
            </a:r>
            <a:r>
              <a:rPr lang="ru-RU" dirty="0">
                <a:hlinkClick r:id="rId2"/>
              </a:rPr>
              <a:t>https://www.strelokpro.online/guns/ballistic/index.htm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8CB8D0-6C30-4936-9276-A7F489426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41" y="648666"/>
            <a:ext cx="2815528" cy="5560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11B3A8-EC82-40A5-B9F2-C3D55A34B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32" y="648666"/>
            <a:ext cx="2815528" cy="55606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4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27781-5478-4EF7-A899-559546BF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2718816"/>
            <a:ext cx="4951240" cy="1816800"/>
          </a:xfrm>
        </p:spPr>
        <p:txBody>
          <a:bodyPr/>
          <a:lstStyle/>
          <a:p>
            <a:r>
              <a:rPr lang="ru-RU" dirty="0"/>
              <a:t>Формулировка 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04CB6-CB8D-4A19-B37E-CD49120B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829" y="1720951"/>
            <a:ext cx="4754800" cy="4745164"/>
          </a:xfrm>
        </p:spPr>
        <p:txBody>
          <a:bodyPr/>
          <a:lstStyle/>
          <a:p>
            <a:pPr marL="186258" indent="0">
              <a:buNone/>
            </a:pPr>
            <a:r>
              <a:rPr lang="ru-RU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Каждый охотник, начавший стрелять из нарезного оружия, должен знать, что такое баллистика и что нужно учитывать, чтоб попасть в цель. Что влияет на попадание в статичную и динамическую цель?</a:t>
            </a:r>
            <a:endParaRPr lang="ru-RU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476250D-405E-45CA-9389-5CC7F513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59" y="1908598"/>
            <a:ext cx="9573084" cy="2565919"/>
          </a:xfrm>
        </p:spPr>
        <p:txBody>
          <a:bodyPr/>
          <a:lstStyle/>
          <a:p>
            <a:r>
              <a:rPr lang="ru-RU" sz="7200" dirty="0"/>
              <a:t>Рассмотрение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65481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405D25-27B1-4F8B-BB55-804D2AFB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79" y="1871328"/>
            <a:ext cx="4539879" cy="2350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9DFF07-93BF-4EC4-A828-CCE9087B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4" y="4317811"/>
            <a:ext cx="6683733" cy="230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44EB0F77-FA99-4A0C-AA76-237C2752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80405"/>
            <a:ext cx="4401304" cy="3032451"/>
          </a:xfrm>
        </p:spPr>
        <p:txBody>
          <a:bodyPr/>
          <a:lstStyle/>
          <a:p>
            <a:pPr indent="-287993"/>
            <a:r>
              <a:rPr lang="ru-RU" dirty="0"/>
              <a:t>Краткое и понятное введение в основы внутренней и внешней баллистики с упрощёнными примерами математических законов, описывающих стрельбу из ручного огнестрельного оружия.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1318851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ru-RU" dirty="0"/>
              <a:t>Ахматгатин Анвар Амирович ОСНОВЫ БАЛЛИСТИКИ. - Иркутск: Восточно-Сибирский институт МВД России, 17.04.2013.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437E7C-C871-41C1-A1D2-4E73ED33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007" y="1782147"/>
            <a:ext cx="2964976" cy="4879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8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050F5A5-1E01-4306-AC25-7BA3034B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94011"/>
            <a:ext cx="8226432" cy="2090160"/>
          </a:xfrm>
        </p:spPr>
        <p:txBody>
          <a:bodyPr/>
          <a:lstStyle/>
          <a:p>
            <a:r>
              <a:rPr lang="ru-RU" dirty="0"/>
              <a:t>Перевод книги Брайана Литца раскрывает основы внешней баллистики и её практическое применение для точной стрельбы на дальние дистанции. Автор объясняет сложные теоретические аспекты простым языком</a:t>
            </a:r>
            <a:r>
              <a:rPr lang="en-US" dirty="0"/>
              <a:t> </a:t>
            </a:r>
            <a:r>
              <a:rPr lang="ru-RU" dirty="0"/>
              <a:t>и приводит уточнённые баллистические коэффициенты для более чем 230 типов пуль.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2BE117-AB20-4225-A43F-6BAE52D3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4" y="382328"/>
            <a:ext cx="8734327" cy="1514795"/>
          </a:xfrm>
        </p:spPr>
        <p:txBody>
          <a:bodyPr/>
          <a:lstStyle/>
          <a:p>
            <a:r>
              <a:rPr lang="en-US" dirty="0"/>
              <a:t>[2] </a:t>
            </a:r>
            <a:r>
              <a:rPr lang="ru-RU" dirty="0"/>
              <a:t>Брайан Литц Прикладная баллистика для стрельбы на большие расстояния. 2 изд. Cedar Springs: Applied Ballistics, LLC, 2011.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7CA703B-7713-4329-B7B2-4C6C35C0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38" y="1719761"/>
            <a:ext cx="3786999" cy="48401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BA689-E47E-4D15-B309-BA1F09DF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125" y="3656368"/>
            <a:ext cx="3423211" cy="3034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B382-5E96-4B1D-8D22-5ABBB64CD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9" y="4077479"/>
            <a:ext cx="4189164" cy="2482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465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7073D-FBD8-4109-A4C5-ACC21880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40" y="4107801"/>
            <a:ext cx="2974643" cy="2487505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6783B566-54D4-492F-A3B3-9AF6482C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37" y="1559366"/>
            <a:ext cx="8198439" cy="2904039"/>
          </a:xfrm>
        </p:spPr>
        <p:txBody>
          <a:bodyPr/>
          <a:lstStyle/>
          <a:p>
            <a:r>
              <a:rPr lang="ru-RU" dirty="0"/>
              <a:t>Книга «Краткий курс баллистики» Евгения Васильевича Чурбанова — учебное пособие, посвящённое основам внутренней и внешней баллистики артиллерийских и ракетных систем. В отличие от предыдущих книг, в ней особое внимание уделяется строгому математическому обоснованию формул, а также рассматривается баллистика в контексте артиллерии и ракетных технологий, без акцента на ручное огнестрельное оружие.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8EE996-B089-4DE8-A993-CA229850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9" y="506715"/>
            <a:ext cx="9271460" cy="780400"/>
          </a:xfrm>
        </p:spPr>
        <p:txBody>
          <a:bodyPr/>
          <a:lstStyle/>
          <a:p>
            <a:r>
              <a:rPr lang="en-US" dirty="0"/>
              <a:t>[3] </a:t>
            </a:r>
            <a:r>
              <a:rPr lang="ru-RU" dirty="0"/>
              <a:t>Евгений Васильевич Чурбанов Краткий курс баллистики. 2 изд. Санкт-Петербург: Балт. гос. техн. ун-т., 2006.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F2A2A5-A53F-419E-BA46-00D03CEA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361" y="1872676"/>
            <a:ext cx="3167640" cy="45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F5C80ED-8B80-4340-BB7D-B40E7F74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27" y="1502228"/>
            <a:ext cx="6223519" cy="3007181"/>
          </a:xfrm>
        </p:spPr>
        <p:txBody>
          <a:bodyPr/>
          <a:lstStyle/>
          <a:p>
            <a:r>
              <a:rPr lang="ru-RU" dirty="0"/>
              <a:t>Книга представляет собой обширный учебник по внешней баллистике ракет и снарядов, в котором подробно рассматриваются модели движения тел с учетом различных воздействующих факторов. Особое внимание уделяется строгому математическому описанию этих моделей, а также методам решения задач внешней баллистики.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F8EBA2-8E74-406B-A51A-ADE2591F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463296"/>
            <a:ext cx="8351771" cy="780400"/>
          </a:xfrm>
        </p:spPr>
        <p:txBody>
          <a:bodyPr/>
          <a:lstStyle/>
          <a:p>
            <a:r>
              <a:rPr lang="en-US" dirty="0"/>
              <a:t>[4] </a:t>
            </a:r>
            <a:r>
              <a:rPr lang="ru-RU" dirty="0"/>
              <a:t>Дмитриевский А.А. Лысенко Л.Н. Внешняя баллистика. 4 изд. Москва: Машиностроение, 2005.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F62424-CFBC-45F4-9E74-D9E6EC5B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43" y="1643366"/>
            <a:ext cx="3254616" cy="4737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828C8F-6256-47F6-8CCE-082A9A13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1" y="1643365"/>
            <a:ext cx="1548883" cy="46134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56CE85-3010-4E85-9B95-9CD6AB8D6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76" y="4267139"/>
            <a:ext cx="1969555" cy="21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1816A35-9067-4C88-B809-4C1A8DE6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5" y="1724855"/>
            <a:ext cx="8024327" cy="2449963"/>
          </a:xfrm>
        </p:spPr>
        <p:txBody>
          <a:bodyPr/>
          <a:lstStyle/>
          <a:p>
            <a:r>
              <a:rPr lang="ru-RU" dirty="0"/>
              <a:t>Книга представляет собой детальное исследование внешней баллистики, уделяя особое внимание динамике запуска и полёта симметричных снарядов. Изложение сопровождается множеством иллюстраций, справочных таблиц и схем со ссылкой на историческое развитие в этой области, а центральное место занимает математическое описание процессов и явлений через формулы.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9C550E-9D5B-472E-8A0F-EA464133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47271"/>
            <a:ext cx="8808971" cy="1141571"/>
          </a:xfrm>
        </p:spPr>
        <p:txBody>
          <a:bodyPr/>
          <a:lstStyle/>
          <a:p>
            <a:r>
              <a:rPr lang="en-US" dirty="0"/>
              <a:t>[5] Robert L. McCoy Modern Exterior Ballistics: The Launch and Flight Dynamics of Symmetric Projectiles. 2 </a:t>
            </a:r>
            <a:r>
              <a:rPr lang="ru-RU" dirty="0"/>
              <a:t>изд. </a:t>
            </a:r>
            <a:r>
              <a:rPr lang="en-US" dirty="0"/>
              <a:t>Atglen, PA: Schiffer Publishing, 2012.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41F311-2B16-4019-9079-355C3EDC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42" y="1610180"/>
            <a:ext cx="3832873" cy="496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1EECCD-2BF6-4B24-9A31-D703745E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82" y="4174817"/>
            <a:ext cx="3251967" cy="244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19E8B60-3797-4EC5-A813-E5655292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02" y="4210831"/>
            <a:ext cx="3627687" cy="1457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79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D19F4CC-7644-4C81-A3B7-508E734B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549" y="2713465"/>
            <a:ext cx="7968343" cy="2521009"/>
          </a:xfrm>
        </p:spPr>
        <p:txBody>
          <a:bodyPr/>
          <a:lstStyle/>
          <a:p>
            <a:r>
              <a:rPr lang="ru-RU" dirty="0"/>
              <a:t>В книге рассматривается применение объектно-ориентированного подхода к моделированию сложных нелинейных гибридных систем на примере задач внешней баллистики. В ней изложены основные понятия объектно-ориентированного моделирования, рассмотрены методы построения и анализа баллистических моделей, а также использование языка UML для их описания. Особое внимание уделяется применению технологий моделирования в задачах внешней баллистики с использованием система визуального моделирования MvStudium.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E74EF6-70FD-43DC-B761-BE78B6B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9" y="509949"/>
            <a:ext cx="9890449" cy="1290860"/>
          </a:xfrm>
        </p:spPr>
        <p:txBody>
          <a:bodyPr/>
          <a:lstStyle/>
          <a:p>
            <a:r>
              <a:rPr lang="en-US" dirty="0"/>
              <a:t>[6] </a:t>
            </a:r>
            <a:r>
              <a:rPr lang="ru-RU" dirty="0"/>
              <a:t>С. В. Беневольский, Ю. Б. Колесов ОБЪЕКТНО-ОРИЕНТИРОВАННОЕ МОДЕЛИРОВАНИЕ В ЗАДАЧАХ ВНЕШНЕЙ БАЛЛИСТИКИ. Санкт-Петербург: Изд-во Политехнического университета, 2009.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DA2E21-8E53-463F-A865-13213B0D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725" y="1800809"/>
            <a:ext cx="3308729" cy="4763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604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Consulting _ by Slidesgo</Template>
  <TotalTime>905</TotalTime>
  <Words>1036</Words>
  <Application>Microsoft Office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Barlow Semi Condensed</vt:lpstr>
      <vt:lpstr>Barlow Semi Condensed Medium</vt:lpstr>
      <vt:lpstr>Calibri</vt:lpstr>
      <vt:lpstr>Fjalla One</vt:lpstr>
      <vt:lpstr>Proxima Nova</vt:lpstr>
      <vt:lpstr>Proxima Nova Semibold</vt:lpstr>
      <vt:lpstr>Roboto Condensed Light</vt:lpstr>
      <vt:lpstr>Times New Roman</vt:lpstr>
      <vt:lpstr>Technology Consulting by Slidesgo</vt:lpstr>
      <vt:lpstr>Slidesgo Final Pages</vt:lpstr>
      <vt:lpstr>Предварительный обзор литературы</vt:lpstr>
      <vt:lpstr>Формулировка задачи проекта</vt:lpstr>
      <vt:lpstr>Рассмотрение литературы</vt:lpstr>
      <vt:lpstr>[1] Ахматгатин Анвар Амирович ОСНОВЫ БАЛЛИСТИКИ. - Иркутск: Восточно-Сибирский институт МВД России, 17.04.2013.</vt:lpstr>
      <vt:lpstr>[2] Брайан Литц Прикладная баллистика для стрельбы на большие расстояния. 2 изд. Cedar Springs: Applied Ballistics, LLC, 2011.</vt:lpstr>
      <vt:lpstr>[3] Евгений Васильевич Чурбанов Краткий курс баллистики. 2 изд. Санкт-Петербург: Балт. гос. техн. ун-т., 2006.</vt:lpstr>
      <vt:lpstr>[4] Дмитриевский А.А. Лысенко Л.Н. Внешняя баллистика. 4 изд. Москва: Машиностроение, 2005.</vt:lpstr>
      <vt:lpstr>[5] Robert L. McCoy Modern Exterior Ballistics: The Launch and Flight Dynamics of Symmetric Projectiles. 2 изд. Atglen, PA: Schiffer Publishing, 2012.</vt:lpstr>
      <vt:lpstr>[6] С. В. Беневольский, Ю. Б. Колесов ОБЪЕКТНО-ОРИЕНТИРОВАННОЕ МОДЕЛИРОВАНИЕ В ЗАДАЧАХ ВНЕШНЕЙ БАЛЛИСТИКИ. Санкт-Петербург: Изд-во Политехнического университета, 2009.</vt:lpstr>
      <vt:lpstr>Статьи</vt:lpstr>
      <vt:lpstr>Статьи о влиянии ветра на полет пули</vt:lpstr>
      <vt:lpstr>Баллистический коэффициент, форм-фактор, аэродинамическое сопротивление</vt:lpstr>
      <vt:lpstr>Моделирование в задачах внешней баллистики</vt:lpstr>
      <vt:lpstr>Баллистические калькуляторы</vt:lpstr>
      <vt:lpstr>Презентация PowerPoint</vt:lpstr>
      <vt:lpstr>Презентация PowerPoint</vt:lpstr>
      <vt:lpstr>[22] Баллистика нарезного оружия // www.strelokpro.online URL: https://www.strelokpro.online/guns/ballistic/index.htm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Faster Xaos</dc:creator>
  <cp:lastModifiedBy>Faster Xaos</cp:lastModifiedBy>
  <cp:revision>39</cp:revision>
  <dcterms:created xsi:type="dcterms:W3CDTF">2025-03-11T12:57:35Z</dcterms:created>
  <dcterms:modified xsi:type="dcterms:W3CDTF">2025-03-14T19:24:39Z</dcterms:modified>
</cp:coreProperties>
</file>