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5" r:id="rId2"/>
    <p:sldId id="269" r:id="rId3"/>
    <p:sldId id="259" r:id="rId4"/>
    <p:sldId id="260" r:id="rId5"/>
    <p:sldId id="267" r:id="rId6"/>
    <p:sldId id="261" r:id="rId7"/>
    <p:sldId id="262" r:id="rId8"/>
    <p:sldId id="266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7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76502-BFA9-4FEC-84F5-D0C33818BA9D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BE5B5-334C-4392-B4BF-8A3F999F59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620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3B8DC-0952-4A86-A46F-84C6FBC90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860" y="2133600"/>
            <a:ext cx="11301653" cy="1279931"/>
          </a:xfrm>
        </p:spPr>
        <p:txBody>
          <a:bodyPr anchor="b"/>
          <a:lstStyle>
            <a:lvl1pPr algn="l">
              <a:defRPr sz="4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4A7469-A431-4B0F-8CC5-9ACBA04A9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813" y="3541508"/>
            <a:ext cx="11315700" cy="454573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BEAD468B-28E3-4DAF-9A69-192ABDC3BB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924" y="5434342"/>
            <a:ext cx="11309589" cy="509588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u-RU"/>
              <a:t>Фамилия Имя Отчество автора презентации</a:t>
            </a: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39280C22-551C-4D74-A069-F705A535D0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3" y="5969000"/>
            <a:ext cx="11315700" cy="344488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ru-RU"/>
              <a:t>должность</a:t>
            </a:r>
          </a:p>
        </p:txBody>
      </p:sp>
      <p:pic>
        <p:nvPicPr>
          <p:cNvPr id="1026" name="Picture 2" descr="\\ad.pu.ru\RECTORAT\УСО\ДИЗАЙНЕРЫ\300 лет СПбГУ\300 лет логотипы все варианты\Logo 300 let classic 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07" y="436563"/>
            <a:ext cx="3773202" cy="115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822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4">
          <p15:clr>
            <a:srgbClr val="FBAE40"/>
          </p15:clr>
        </p15:guide>
        <p15:guide id="2" orient="horz" pos="342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Вертикальный заголовок и текс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085A5EE-99E6-428A-AD39-E0EF175641CE}"/>
              </a:ext>
            </a:extLst>
          </p:cNvPr>
          <p:cNvSpPr/>
          <p:nvPr/>
        </p:nvSpPr>
        <p:spPr>
          <a:xfrm>
            <a:off x="0" y="2019301"/>
            <a:ext cx="12192000" cy="3448050"/>
          </a:xfrm>
          <a:prstGeom prst="rect">
            <a:avLst/>
          </a:prstGeom>
          <a:solidFill>
            <a:schemeClr val="bg2">
              <a:lumMod val="9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D82081E8-5FB6-4BC1-9B97-161ABBCD8CB1}"/>
              </a:ext>
            </a:extLst>
          </p:cNvPr>
          <p:cNvGrpSpPr/>
          <p:nvPr/>
        </p:nvGrpSpPr>
        <p:grpSpPr>
          <a:xfrm>
            <a:off x="12321661" y="3684546"/>
            <a:ext cx="1103562" cy="2445980"/>
            <a:chOff x="12321661" y="3684546"/>
            <a:chExt cx="1103562" cy="2445980"/>
          </a:xfrm>
        </p:grpSpPr>
        <p:sp>
          <p:nvSpPr>
            <p:cNvPr id="9" name="Прямоугольник: скругленные противолежащие углы 8">
              <a:extLst>
                <a:ext uri="{FF2B5EF4-FFF2-40B4-BE49-F238E27FC236}">
                  <a16:creationId xmlns:a16="http://schemas.microsoft.com/office/drawing/2014/main" id="{5FF42451-9C38-4570-BB2C-81C8745D2B84}"/>
                </a:ext>
              </a:extLst>
            </p:cNvPr>
            <p:cNvSpPr/>
            <p:nvPr userDrawn="1"/>
          </p:nvSpPr>
          <p:spPr>
            <a:xfrm>
              <a:off x="12321661" y="3684546"/>
              <a:ext cx="1103562" cy="422429"/>
            </a:xfrm>
            <a:prstGeom prst="round2Diag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CD4101-5E30-4760-B1C2-C75578F5F937}"/>
                </a:ext>
              </a:extLst>
            </p:cNvPr>
            <p:cNvSpPr txBox="1"/>
            <p:nvPr userDrawn="1"/>
          </p:nvSpPr>
          <p:spPr>
            <a:xfrm>
              <a:off x="12427169" y="3780118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175 / 44 / 34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11" name="Прямоугольник: скругленные противолежащие углы 10">
              <a:extLst>
                <a:ext uri="{FF2B5EF4-FFF2-40B4-BE49-F238E27FC236}">
                  <a16:creationId xmlns:a16="http://schemas.microsoft.com/office/drawing/2014/main" id="{DA5FAF91-3998-4AD3-A222-7BB6383C2C54}"/>
                </a:ext>
              </a:extLst>
            </p:cNvPr>
            <p:cNvSpPr/>
            <p:nvPr userDrawn="1"/>
          </p:nvSpPr>
          <p:spPr>
            <a:xfrm>
              <a:off x="12321661" y="4195929"/>
              <a:ext cx="1103562" cy="422429"/>
            </a:xfrm>
            <a:prstGeom prst="round2Diag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38BC6B-7D75-4527-B7B0-759083C8F3B7}"/>
                </a:ext>
              </a:extLst>
            </p:cNvPr>
            <p:cNvSpPr txBox="1"/>
            <p:nvPr userDrawn="1"/>
          </p:nvSpPr>
          <p:spPr>
            <a:xfrm>
              <a:off x="12427169" y="4291501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200 / 160 / 110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13" name="Прямоугольник: скругленные противолежащие углы 12">
              <a:extLst>
                <a:ext uri="{FF2B5EF4-FFF2-40B4-BE49-F238E27FC236}">
                  <a16:creationId xmlns:a16="http://schemas.microsoft.com/office/drawing/2014/main" id="{7687D65C-28A3-4D9E-9F8C-537C6811FD9D}"/>
                </a:ext>
              </a:extLst>
            </p:cNvPr>
            <p:cNvSpPr/>
            <p:nvPr userDrawn="1"/>
          </p:nvSpPr>
          <p:spPr>
            <a:xfrm>
              <a:off x="12321661" y="4699985"/>
              <a:ext cx="1103562" cy="422429"/>
            </a:xfrm>
            <a:prstGeom prst="round2Diag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ABCB55-F639-4E4F-898F-9A24FC737890}"/>
                </a:ext>
              </a:extLst>
            </p:cNvPr>
            <p:cNvSpPr txBox="1"/>
            <p:nvPr userDrawn="1"/>
          </p:nvSpPr>
          <p:spPr>
            <a:xfrm>
              <a:off x="12427169" y="4795557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201 / 188 / 171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15" name="Прямоугольник: скругленные противолежащие углы 14">
              <a:extLst>
                <a:ext uri="{FF2B5EF4-FFF2-40B4-BE49-F238E27FC236}">
                  <a16:creationId xmlns:a16="http://schemas.microsoft.com/office/drawing/2014/main" id="{66595322-CC12-44A6-B026-357D239D72A5}"/>
                </a:ext>
              </a:extLst>
            </p:cNvPr>
            <p:cNvSpPr/>
            <p:nvPr userDrawn="1"/>
          </p:nvSpPr>
          <p:spPr>
            <a:xfrm>
              <a:off x="12321661" y="5204041"/>
              <a:ext cx="1103562" cy="422429"/>
            </a:xfrm>
            <a:prstGeom prst="round2Diag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1050B67-BB92-4FA6-BD44-E24E01034DE1}"/>
                </a:ext>
              </a:extLst>
            </p:cNvPr>
            <p:cNvSpPr txBox="1"/>
            <p:nvPr userDrawn="1"/>
          </p:nvSpPr>
          <p:spPr>
            <a:xfrm>
              <a:off x="12427169" y="5299613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135 / 135 / 135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17" name="Прямоугольник: скругленные противолежащие углы 16">
              <a:extLst>
                <a:ext uri="{FF2B5EF4-FFF2-40B4-BE49-F238E27FC236}">
                  <a16:creationId xmlns:a16="http://schemas.microsoft.com/office/drawing/2014/main" id="{8507C5BE-4D8C-4FD9-BE86-CF2F3605F46A}"/>
                </a:ext>
              </a:extLst>
            </p:cNvPr>
            <p:cNvSpPr/>
            <p:nvPr userDrawn="1"/>
          </p:nvSpPr>
          <p:spPr>
            <a:xfrm>
              <a:off x="12321661" y="5708097"/>
              <a:ext cx="1103562" cy="422429"/>
            </a:xfrm>
            <a:prstGeom prst="round2DiagRect">
              <a:avLst/>
            </a:prstGeom>
            <a:solidFill>
              <a:srgbClr val="8D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819EEF-526C-472B-A95C-82B3A18F8594}"/>
                </a:ext>
              </a:extLst>
            </p:cNvPr>
            <p:cNvSpPr txBox="1"/>
            <p:nvPr userDrawn="1"/>
          </p:nvSpPr>
          <p:spPr>
            <a:xfrm>
              <a:off x="12427169" y="5803669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141 / 63 / 63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22" name="Текст 21">
            <a:extLst>
              <a:ext uri="{FF2B5EF4-FFF2-40B4-BE49-F238E27FC236}">
                <a16:creationId xmlns:a16="http://schemas.microsoft.com/office/drawing/2014/main" id="{DD5C995D-87B4-49F3-955D-B6DB929819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2876550"/>
            <a:ext cx="4713287" cy="15430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u-RU"/>
              <a:t>Санкт-Петербург, </a:t>
            </a:r>
            <a:br>
              <a:rPr lang="ru-RU"/>
            </a:br>
            <a:r>
              <a:rPr lang="ru-RU"/>
              <a:t>Университетская наб., 7-9</a:t>
            </a:r>
            <a:br>
              <a:rPr lang="ru-RU"/>
            </a:br>
            <a:r>
              <a:rPr lang="ru-RU"/>
              <a:t>тел.: +7 (812) 360 60 30</a:t>
            </a:r>
            <a:endParaRPr lang="en-US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8A97BB59-DCB0-4174-BA89-80ED4B78CB7E}"/>
              </a:ext>
            </a:extLst>
          </p:cNvPr>
          <p:cNvSpPr txBox="1">
            <a:spLocks/>
          </p:cNvSpPr>
          <p:nvPr/>
        </p:nvSpPr>
        <p:spPr>
          <a:xfrm>
            <a:off x="10050463" y="5929313"/>
            <a:ext cx="1665287" cy="5016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spbu.ru</a:t>
            </a:r>
            <a:endParaRPr lang="ru-RU">
              <a:solidFill>
                <a:schemeClr val="bg1"/>
              </a:solidFill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70FF6BF-7C1A-423C-AD50-47016508D6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54" y="675239"/>
            <a:ext cx="2568644" cy="789472"/>
          </a:xfrm>
          <a:prstGeom prst="rect">
            <a:avLst/>
          </a:prstGeom>
        </p:spPr>
      </p:pic>
      <p:sp>
        <p:nvSpPr>
          <p:cNvPr id="25" name="Текст 21">
            <a:extLst>
              <a:ext uri="{FF2B5EF4-FFF2-40B4-BE49-F238E27FC236}">
                <a16:creationId xmlns:a16="http://schemas.microsoft.com/office/drawing/2014/main" id="{8E9F1B28-F2B0-4A9D-B1A3-A93A3C460D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19936" y="2876550"/>
            <a:ext cx="4713287" cy="15430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mail@spbu.ru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350E5A0-40F8-43A3-841B-6A4893C9040D}"/>
              </a:ext>
            </a:extLst>
          </p:cNvPr>
          <p:cNvSpPr/>
          <p:nvPr/>
        </p:nvSpPr>
        <p:spPr>
          <a:xfrm>
            <a:off x="664709" y="2154089"/>
            <a:ext cx="18674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28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Контакты</a:t>
            </a:r>
          </a:p>
        </p:txBody>
      </p:sp>
    </p:spTree>
    <p:extLst>
      <p:ext uri="{BB962C8B-B14F-4D97-AF65-F5344CB8AC3E}">
        <p14:creationId xmlns:p14="http://schemas.microsoft.com/office/powerpoint/2010/main" val="23690353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3B8DC-0952-4A86-A46F-84C6FBC90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860" y="2133600"/>
            <a:ext cx="11301653" cy="1279931"/>
          </a:xfrm>
        </p:spPr>
        <p:txBody>
          <a:bodyPr anchor="b"/>
          <a:lstStyle>
            <a:lvl1pPr algn="l">
              <a:defRPr sz="4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4A7469-A431-4B0F-8CC5-9ACBA04A9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813" y="3541508"/>
            <a:ext cx="11315700" cy="454573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BEAD468B-28E3-4DAF-9A69-192ABDC3BB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924" y="5434342"/>
            <a:ext cx="11309589" cy="509588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u-RU"/>
              <a:t>Фамилия Имя Отчество автора презентации</a:t>
            </a: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39280C22-551C-4D74-A069-F705A535D0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3" y="5969000"/>
            <a:ext cx="11315700" cy="344488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ru-RU"/>
              <a:t>должность</a:t>
            </a:r>
          </a:p>
        </p:txBody>
      </p:sp>
      <p:pic>
        <p:nvPicPr>
          <p:cNvPr id="7" name="Picture 2" descr="\\ad.pu.ru\RECTORAT\УСО\ДИЗАЙНЕРЫ\300 лет СПбГУ\300 лет логотипы все варианты\Logo 300 let classic 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07" y="436563"/>
            <a:ext cx="3773202" cy="115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3314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4">
          <p15:clr>
            <a:srgbClr val="FBAE40"/>
          </p15:clr>
        </p15:guide>
        <p15:guide id="2" orient="horz" pos="342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C525E9-9F3B-42CF-A9BF-4E5E38DDB4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Обложка раздела</a:t>
            </a:r>
            <a:br>
              <a:rPr lang="ru-RU" dirty="0"/>
            </a:br>
            <a:r>
              <a:rPr lang="ru-RU" dirty="0"/>
              <a:t>Текст заголовка (60 </a:t>
            </a:r>
            <a:r>
              <a:rPr lang="en-US" dirty="0" err="1"/>
              <a:t>pt</a:t>
            </a:r>
            <a:r>
              <a:rPr lang="ru-RU" dirty="0"/>
              <a:t>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E5A0C-2C95-4C07-B7BF-EBC87A9BF76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81671"/>
            <a:ext cx="10515600" cy="130797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Подпись к заголовку если нужна (24 </a:t>
            </a:r>
            <a:r>
              <a:rPr lang="en-US" dirty="0" err="1"/>
              <a:t>pt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86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DE102D-08FD-409F-8B56-BFA75528F6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125" y="159087"/>
            <a:ext cx="10303852" cy="8251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br>
              <a:rPr lang="ru-RU" dirty="0"/>
            </a:br>
            <a:r>
              <a:rPr lang="ru-RU" dirty="0"/>
              <a:t>в две строки (32 </a:t>
            </a:r>
            <a:r>
              <a:rPr lang="en-US" dirty="0" err="1"/>
              <a:t>pt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6654CC-2347-424D-A8D4-38BAFE30D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21C3A1-925D-4033-8C20-8658DEF79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0428B18-C825-435D-8CCB-509E766995AD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4D15C5A-2BF4-4BA8-B542-593029D1F2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9737" y="1268413"/>
            <a:ext cx="6454775" cy="5045075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18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91CE2-49E5-4E09-B668-6FE4BBF5A8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165100"/>
            <a:ext cx="10258425" cy="819150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Образец заголовка</a:t>
            </a:r>
            <a:r>
              <a:rPr lang="en-US" dirty="0"/>
              <a:t> </a:t>
            </a:r>
            <a:r>
              <a:rPr lang="ru-RU" dirty="0"/>
              <a:t>(32 </a:t>
            </a:r>
            <a:r>
              <a:rPr lang="en-US" dirty="0" err="1"/>
              <a:t>pt</a:t>
            </a:r>
            <a:r>
              <a:rPr lang="ru-RU" dirty="0"/>
              <a:t>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09F54D-5ADC-49C9-9C83-305A12875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1" y="984250"/>
            <a:ext cx="51435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E6009E-582C-474A-B850-8E10A50FF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1" y="1990724"/>
            <a:ext cx="5143500" cy="4322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2B6B8C-2723-47AE-80BF-06931B025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19737" y="984250"/>
            <a:ext cx="64547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70EA771-1BC1-4EED-BBC5-C7E3CA7BD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19737" y="2000250"/>
            <a:ext cx="6454775" cy="43132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5E0A346-6578-4F9E-AB9F-59E26015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0428B18-C825-435D-8CCB-509E766995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01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2407B-6BBD-443A-A3AE-F0277ECE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940" y="984249"/>
            <a:ext cx="4673574" cy="116522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03C8D6F-5218-4F32-9AF0-ABE98BFD0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1" y="0"/>
            <a:ext cx="6819901" cy="68580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1BB841-153F-4BEB-A824-51D3EB0A5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6150" y="2149475"/>
            <a:ext cx="4678363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3B5B0F-21C4-4702-9B0A-11D6FD27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0428B18-C825-435D-8CCB-509E766995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08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3B5B0F-21C4-4702-9B0A-11D6FD27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0428B18-C825-435D-8CCB-509E766995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36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3B5B0F-21C4-4702-9B0A-11D6FD27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0428B18-C825-435D-8CCB-509E766995AD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26CDCCB-318B-47A4-B680-64479CBA23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165100"/>
            <a:ext cx="10258425" cy="554566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Образец заголовка</a:t>
            </a:r>
            <a:r>
              <a:rPr lang="en-US" dirty="0"/>
              <a:t> </a:t>
            </a:r>
            <a:r>
              <a:rPr lang="ru-RU" dirty="0"/>
              <a:t>(32 </a:t>
            </a:r>
            <a:r>
              <a:rPr lang="en-US" dirty="0" err="1"/>
              <a:t>pt</a:t>
            </a:r>
            <a:r>
              <a:rPr lang="ru-RU" dirty="0"/>
              <a:t>)</a:t>
            </a:r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id="{7A7464D1-3A79-4B37-BA26-FF713B9AA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41622" y="984250"/>
            <a:ext cx="442177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04018A3F-0599-4B69-9B2B-FA99A7A98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1622" y="2149474"/>
            <a:ext cx="4421778" cy="416401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22521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5DD82A-3CD2-4710-8A50-CDE10716E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5461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085A5EE-99E6-428A-AD39-E0EF175641CE}"/>
              </a:ext>
            </a:extLst>
          </p:cNvPr>
          <p:cNvSpPr/>
          <p:nvPr/>
        </p:nvSpPr>
        <p:spPr>
          <a:xfrm>
            <a:off x="0" y="2019301"/>
            <a:ext cx="12192000" cy="34480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D82081E8-5FB6-4BC1-9B97-161ABBCD8CB1}"/>
              </a:ext>
            </a:extLst>
          </p:cNvPr>
          <p:cNvGrpSpPr/>
          <p:nvPr/>
        </p:nvGrpSpPr>
        <p:grpSpPr>
          <a:xfrm>
            <a:off x="12321661" y="3684546"/>
            <a:ext cx="1103562" cy="2445980"/>
            <a:chOff x="12321661" y="3684546"/>
            <a:chExt cx="1103562" cy="2445980"/>
          </a:xfrm>
        </p:grpSpPr>
        <p:sp>
          <p:nvSpPr>
            <p:cNvPr id="9" name="Прямоугольник: скругленные противолежащие углы 8">
              <a:extLst>
                <a:ext uri="{FF2B5EF4-FFF2-40B4-BE49-F238E27FC236}">
                  <a16:creationId xmlns:a16="http://schemas.microsoft.com/office/drawing/2014/main" id="{5FF42451-9C38-4570-BB2C-81C8745D2B84}"/>
                </a:ext>
              </a:extLst>
            </p:cNvPr>
            <p:cNvSpPr/>
            <p:nvPr userDrawn="1"/>
          </p:nvSpPr>
          <p:spPr>
            <a:xfrm>
              <a:off x="12321661" y="3684546"/>
              <a:ext cx="1103562" cy="422429"/>
            </a:xfrm>
            <a:prstGeom prst="round2Diag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CD4101-5E30-4760-B1C2-C75578F5F937}"/>
                </a:ext>
              </a:extLst>
            </p:cNvPr>
            <p:cNvSpPr txBox="1"/>
            <p:nvPr userDrawn="1"/>
          </p:nvSpPr>
          <p:spPr>
            <a:xfrm>
              <a:off x="12427169" y="3780118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175 / 44 / 34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11" name="Прямоугольник: скругленные противолежащие углы 10">
              <a:extLst>
                <a:ext uri="{FF2B5EF4-FFF2-40B4-BE49-F238E27FC236}">
                  <a16:creationId xmlns:a16="http://schemas.microsoft.com/office/drawing/2014/main" id="{DA5FAF91-3998-4AD3-A222-7BB6383C2C54}"/>
                </a:ext>
              </a:extLst>
            </p:cNvPr>
            <p:cNvSpPr/>
            <p:nvPr userDrawn="1"/>
          </p:nvSpPr>
          <p:spPr>
            <a:xfrm>
              <a:off x="12321661" y="4195929"/>
              <a:ext cx="1103562" cy="422429"/>
            </a:xfrm>
            <a:prstGeom prst="round2Diag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38BC6B-7D75-4527-B7B0-759083C8F3B7}"/>
                </a:ext>
              </a:extLst>
            </p:cNvPr>
            <p:cNvSpPr txBox="1"/>
            <p:nvPr userDrawn="1"/>
          </p:nvSpPr>
          <p:spPr>
            <a:xfrm>
              <a:off x="12427169" y="4291501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200 / 160 / 110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13" name="Прямоугольник: скругленные противолежащие углы 12">
              <a:extLst>
                <a:ext uri="{FF2B5EF4-FFF2-40B4-BE49-F238E27FC236}">
                  <a16:creationId xmlns:a16="http://schemas.microsoft.com/office/drawing/2014/main" id="{7687D65C-28A3-4D9E-9F8C-537C6811FD9D}"/>
                </a:ext>
              </a:extLst>
            </p:cNvPr>
            <p:cNvSpPr/>
            <p:nvPr userDrawn="1"/>
          </p:nvSpPr>
          <p:spPr>
            <a:xfrm>
              <a:off x="12321661" y="4699985"/>
              <a:ext cx="1103562" cy="422429"/>
            </a:xfrm>
            <a:prstGeom prst="round2Diag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ABCB55-F639-4E4F-898F-9A24FC737890}"/>
                </a:ext>
              </a:extLst>
            </p:cNvPr>
            <p:cNvSpPr txBox="1"/>
            <p:nvPr userDrawn="1"/>
          </p:nvSpPr>
          <p:spPr>
            <a:xfrm>
              <a:off x="12427169" y="4795557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201 / 188 / 171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15" name="Прямоугольник: скругленные противолежащие углы 14">
              <a:extLst>
                <a:ext uri="{FF2B5EF4-FFF2-40B4-BE49-F238E27FC236}">
                  <a16:creationId xmlns:a16="http://schemas.microsoft.com/office/drawing/2014/main" id="{66595322-CC12-44A6-B026-357D239D72A5}"/>
                </a:ext>
              </a:extLst>
            </p:cNvPr>
            <p:cNvSpPr/>
            <p:nvPr userDrawn="1"/>
          </p:nvSpPr>
          <p:spPr>
            <a:xfrm>
              <a:off x="12321661" y="5204041"/>
              <a:ext cx="1103562" cy="422429"/>
            </a:xfrm>
            <a:prstGeom prst="round2Diag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1050B67-BB92-4FA6-BD44-E24E01034DE1}"/>
                </a:ext>
              </a:extLst>
            </p:cNvPr>
            <p:cNvSpPr txBox="1"/>
            <p:nvPr userDrawn="1"/>
          </p:nvSpPr>
          <p:spPr>
            <a:xfrm>
              <a:off x="12427169" y="5299613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135 / 135 / 135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17" name="Прямоугольник: скругленные противолежащие углы 16">
              <a:extLst>
                <a:ext uri="{FF2B5EF4-FFF2-40B4-BE49-F238E27FC236}">
                  <a16:creationId xmlns:a16="http://schemas.microsoft.com/office/drawing/2014/main" id="{8507C5BE-4D8C-4FD9-BE86-CF2F3605F46A}"/>
                </a:ext>
              </a:extLst>
            </p:cNvPr>
            <p:cNvSpPr/>
            <p:nvPr userDrawn="1"/>
          </p:nvSpPr>
          <p:spPr>
            <a:xfrm>
              <a:off x="12321661" y="5708097"/>
              <a:ext cx="1103562" cy="422429"/>
            </a:xfrm>
            <a:prstGeom prst="round2DiagRect">
              <a:avLst/>
            </a:prstGeom>
            <a:solidFill>
              <a:srgbClr val="8D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819EEF-526C-472B-A95C-82B3A18F8594}"/>
                </a:ext>
              </a:extLst>
            </p:cNvPr>
            <p:cNvSpPr txBox="1"/>
            <p:nvPr userDrawn="1"/>
          </p:nvSpPr>
          <p:spPr>
            <a:xfrm>
              <a:off x="12427169" y="5803669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141 / 63 / 63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22" name="Текст 21">
            <a:extLst>
              <a:ext uri="{FF2B5EF4-FFF2-40B4-BE49-F238E27FC236}">
                <a16:creationId xmlns:a16="http://schemas.microsoft.com/office/drawing/2014/main" id="{DD5C995D-87B4-49F3-955D-B6DB929819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2876550"/>
            <a:ext cx="4713287" cy="15430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u-RU"/>
              <a:t>Санкт-Петербург, </a:t>
            </a:r>
            <a:br>
              <a:rPr lang="ru-RU"/>
            </a:br>
            <a:r>
              <a:rPr lang="ru-RU"/>
              <a:t>Университетская наб., 7-9</a:t>
            </a:r>
            <a:br>
              <a:rPr lang="ru-RU"/>
            </a:br>
            <a:r>
              <a:rPr lang="ru-RU"/>
              <a:t>тел.: +7 (812) 360 60 30</a:t>
            </a:r>
            <a:endParaRPr lang="en-US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8A97BB59-DCB0-4174-BA89-80ED4B78CB7E}"/>
              </a:ext>
            </a:extLst>
          </p:cNvPr>
          <p:cNvSpPr txBox="1">
            <a:spLocks/>
          </p:cNvSpPr>
          <p:nvPr/>
        </p:nvSpPr>
        <p:spPr>
          <a:xfrm>
            <a:off x="10050463" y="5929313"/>
            <a:ext cx="1665287" cy="5016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spbu.ru</a:t>
            </a:r>
            <a:endParaRPr lang="ru-RU">
              <a:solidFill>
                <a:schemeClr val="bg1"/>
              </a:solidFill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70FF6BF-7C1A-423C-AD50-47016508D6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54" y="675239"/>
            <a:ext cx="2568644" cy="789472"/>
          </a:xfrm>
          <a:prstGeom prst="rect">
            <a:avLst/>
          </a:prstGeom>
        </p:spPr>
      </p:pic>
      <p:sp>
        <p:nvSpPr>
          <p:cNvPr id="25" name="Текст 21">
            <a:extLst>
              <a:ext uri="{FF2B5EF4-FFF2-40B4-BE49-F238E27FC236}">
                <a16:creationId xmlns:a16="http://schemas.microsoft.com/office/drawing/2014/main" id="{8E9F1B28-F2B0-4A9D-B1A3-A93A3C460D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19936" y="2876550"/>
            <a:ext cx="4713287" cy="15430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mail@spbu.ru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350E5A0-40F8-43A3-841B-6A4893C9040D}"/>
              </a:ext>
            </a:extLst>
          </p:cNvPr>
          <p:cNvSpPr/>
          <p:nvPr/>
        </p:nvSpPr>
        <p:spPr>
          <a:xfrm>
            <a:off x="664709" y="2154089"/>
            <a:ext cx="18674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28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Контакты</a:t>
            </a:r>
          </a:p>
        </p:txBody>
      </p:sp>
    </p:spTree>
    <p:extLst>
      <p:ext uri="{BB962C8B-B14F-4D97-AF65-F5344CB8AC3E}">
        <p14:creationId xmlns:p14="http://schemas.microsoft.com/office/powerpoint/2010/main" val="376262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D3A3D1-9BB5-47FB-9DDD-9C36A3631ECA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63"/>
          <a:stretch/>
        </p:blipFill>
        <p:spPr>
          <a:xfrm>
            <a:off x="9877789" y="0"/>
            <a:ext cx="2314212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F16899-AC2B-4C56-A816-AB82758D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159087"/>
            <a:ext cx="10303852" cy="5406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/>
              <a:t>Образец заголовка</a:t>
            </a:r>
            <a:br>
              <a:rPr lang="ru-RU" dirty="0"/>
            </a:br>
            <a:r>
              <a:rPr lang="ru-RU" dirty="0"/>
              <a:t>2 строки (32 </a:t>
            </a:r>
            <a:r>
              <a:rPr lang="en-US" dirty="0" err="1"/>
              <a:t>pt</a:t>
            </a:r>
            <a:r>
              <a:rPr lang="ru-RU" dirty="0"/>
              <a:t>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C3EC6B-FFB0-4869-867F-6AE3C4F3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125" y="1268414"/>
            <a:ext cx="11777702" cy="5045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2A2829-CFDA-45D3-8A5B-9E60806B9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6376" y="6460602"/>
            <a:ext cx="663632" cy="239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D0428B18-C825-435D-8CCB-509E766995AD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3A9D1F1-273C-4BD3-8CA6-4BF78E8CDF1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074" y="259539"/>
            <a:ext cx="1303494" cy="430489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941D7AB-8FCD-483E-8DAA-006829C580C7}"/>
              </a:ext>
            </a:extLst>
          </p:cNvPr>
          <p:cNvSpPr/>
          <p:nvPr/>
        </p:nvSpPr>
        <p:spPr>
          <a:xfrm flipV="1">
            <a:off x="11456377" y="6699738"/>
            <a:ext cx="735623" cy="67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0E78389A-057B-48CF-A8CE-D14B97B11615}"/>
              </a:ext>
            </a:extLst>
          </p:cNvPr>
          <p:cNvGrpSpPr/>
          <p:nvPr/>
        </p:nvGrpSpPr>
        <p:grpSpPr>
          <a:xfrm>
            <a:off x="12353840" y="159087"/>
            <a:ext cx="1103562" cy="2966485"/>
            <a:chOff x="12321661" y="3684546"/>
            <a:chExt cx="1103562" cy="2966485"/>
          </a:xfrm>
        </p:grpSpPr>
        <p:sp>
          <p:nvSpPr>
            <p:cNvPr id="12" name="Прямоугольник: скругленные противолежащие углы 11">
              <a:extLst>
                <a:ext uri="{FF2B5EF4-FFF2-40B4-BE49-F238E27FC236}">
                  <a16:creationId xmlns:a16="http://schemas.microsoft.com/office/drawing/2014/main" id="{B2B3E62E-A24E-434A-929B-25829454737E}"/>
                </a:ext>
              </a:extLst>
            </p:cNvPr>
            <p:cNvSpPr/>
            <p:nvPr userDrawn="1"/>
          </p:nvSpPr>
          <p:spPr>
            <a:xfrm>
              <a:off x="12321661" y="3684546"/>
              <a:ext cx="1103562" cy="422429"/>
            </a:xfrm>
            <a:prstGeom prst="round2Diag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E1949D-1C32-4A70-8678-7C819B40B60D}"/>
                </a:ext>
              </a:extLst>
            </p:cNvPr>
            <p:cNvSpPr txBox="1"/>
            <p:nvPr userDrawn="1"/>
          </p:nvSpPr>
          <p:spPr>
            <a:xfrm>
              <a:off x="12427169" y="3780118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175 / 44 / 34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28" name="Прямоугольник: скругленные противолежащие углы 27">
              <a:extLst>
                <a:ext uri="{FF2B5EF4-FFF2-40B4-BE49-F238E27FC236}">
                  <a16:creationId xmlns:a16="http://schemas.microsoft.com/office/drawing/2014/main" id="{4776BFFF-5E73-4E7D-A0D9-99872241F2B2}"/>
                </a:ext>
              </a:extLst>
            </p:cNvPr>
            <p:cNvSpPr/>
            <p:nvPr userDrawn="1"/>
          </p:nvSpPr>
          <p:spPr>
            <a:xfrm>
              <a:off x="12321661" y="4195929"/>
              <a:ext cx="1103562" cy="422429"/>
            </a:xfrm>
            <a:prstGeom prst="round2Diag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D3F9540-449A-4692-99CA-BDE6949562A2}"/>
                </a:ext>
              </a:extLst>
            </p:cNvPr>
            <p:cNvSpPr txBox="1"/>
            <p:nvPr userDrawn="1"/>
          </p:nvSpPr>
          <p:spPr>
            <a:xfrm>
              <a:off x="12427169" y="4291501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200 / 160 / 110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30" name="Прямоугольник: скругленные противолежащие углы 29">
              <a:extLst>
                <a:ext uri="{FF2B5EF4-FFF2-40B4-BE49-F238E27FC236}">
                  <a16:creationId xmlns:a16="http://schemas.microsoft.com/office/drawing/2014/main" id="{6D82FDF5-DD35-457B-84BE-77AA4526263E}"/>
                </a:ext>
              </a:extLst>
            </p:cNvPr>
            <p:cNvSpPr/>
            <p:nvPr userDrawn="1"/>
          </p:nvSpPr>
          <p:spPr>
            <a:xfrm>
              <a:off x="12321661" y="4699985"/>
              <a:ext cx="1103562" cy="422429"/>
            </a:xfrm>
            <a:prstGeom prst="round2Diag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481E95C-9EE2-438D-A653-F7FF76BE6E1C}"/>
                </a:ext>
              </a:extLst>
            </p:cNvPr>
            <p:cNvSpPr txBox="1"/>
            <p:nvPr userDrawn="1"/>
          </p:nvSpPr>
          <p:spPr>
            <a:xfrm>
              <a:off x="12427169" y="4795557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201 / 188 / 171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32" name="Прямоугольник: скругленные противолежащие углы 31">
              <a:extLst>
                <a:ext uri="{FF2B5EF4-FFF2-40B4-BE49-F238E27FC236}">
                  <a16:creationId xmlns:a16="http://schemas.microsoft.com/office/drawing/2014/main" id="{4610D740-ECD4-4242-8922-98D065333B3B}"/>
                </a:ext>
              </a:extLst>
            </p:cNvPr>
            <p:cNvSpPr/>
            <p:nvPr userDrawn="1"/>
          </p:nvSpPr>
          <p:spPr>
            <a:xfrm>
              <a:off x="12321661" y="5204041"/>
              <a:ext cx="1103562" cy="422429"/>
            </a:xfrm>
            <a:prstGeom prst="round2Diag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7F132A-E7E4-438D-818F-24163BFB1BF9}"/>
                </a:ext>
              </a:extLst>
            </p:cNvPr>
            <p:cNvSpPr txBox="1"/>
            <p:nvPr userDrawn="1"/>
          </p:nvSpPr>
          <p:spPr>
            <a:xfrm>
              <a:off x="12427169" y="5299613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135 / 135 / 135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34" name="Прямоугольник: скругленные противолежащие углы 33">
              <a:extLst>
                <a:ext uri="{FF2B5EF4-FFF2-40B4-BE49-F238E27FC236}">
                  <a16:creationId xmlns:a16="http://schemas.microsoft.com/office/drawing/2014/main" id="{2E672A30-B803-45A4-A539-B0C1E8A775ED}"/>
                </a:ext>
              </a:extLst>
            </p:cNvPr>
            <p:cNvSpPr/>
            <p:nvPr userDrawn="1"/>
          </p:nvSpPr>
          <p:spPr>
            <a:xfrm>
              <a:off x="12321661" y="5708097"/>
              <a:ext cx="1103562" cy="422429"/>
            </a:xfrm>
            <a:prstGeom prst="round2Diag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37FE4C1-2499-4F6A-988D-6A54CC2FECE3}"/>
                </a:ext>
              </a:extLst>
            </p:cNvPr>
            <p:cNvSpPr txBox="1"/>
            <p:nvPr userDrawn="1"/>
          </p:nvSpPr>
          <p:spPr>
            <a:xfrm>
              <a:off x="12427169" y="5803669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 dirty="0">
                  <a:solidFill>
                    <a:schemeClr val="bg1"/>
                  </a:solidFill>
                </a:rPr>
                <a:t>135 / 135 / 135</a:t>
              </a:r>
              <a:endParaRPr lang="ru-RU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Прямоугольник: скругленные противолежащие углы 18">
              <a:extLst>
                <a:ext uri="{FF2B5EF4-FFF2-40B4-BE49-F238E27FC236}">
                  <a16:creationId xmlns:a16="http://schemas.microsoft.com/office/drawing/2014/main" id="{4656BA54-6A42-4FD7-9C2A-BA5741741F56}"/>
                </a:ext>
              </a:extLst>
            </p:cNvPr>
            <p:cNvSpPr/>
            <p:nvPr userDrawn="1"/>
          </p:nvSpPr>
          <p:spPr>
            <a:xfrm>
              <a:off x="12321661" y="6228602"/>
              <a:ext cx="1103562" cy="422429"/>
            </a:xfrm>
            <a:prstGeom prst="round2Diag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4E7DDE-7655-4EF7-849B-9CD221CE5272}"/>
                </a:ext>
              </a:extLst>
            </p:cNvPr>
            <p:cNvSpPr txBox="1"/>
            <p:nvPr userDrawn="1"/>
          </p:nvSpPr>
          <p:spPr>
            <a:xfrm>
              <a:off x="12427169" y="6324174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 dirty="0">
                  <a:solidFill>
                    <a:schemeClr val="bg1"/>
                  </a:solidFill>
                </a:rPr>
                <a:t>174 / 100 / 100</a:t>
              </a:r>
              <a:endParaRPr lang="ru-RU" sz="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724F7FC-3710-4F90-B6B2-D9951D913CC2}"/>
              </a:ext>
            </a:extLst>
          </p:cNvPr>
          <p:cNvSpPr txBox="1"/>
          <p:nvPr/>
        </p:nvSpPr>
        <p:spPr>
          <a:xfrm>
            <a:off x="12353840" y="3255375"/>
            <a:ext cx="16517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Пожалуйста, </a:t>
            </a:r>
            <a:b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используйте </a:t>
            </a:r>
            <a:b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цветовую гамму </a:t>
            </a:r>
            <a:b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«300 лет СПбГУ»</a:t>
            </a:r>
          </a:p>
        </p:txBody>
      </p:sp>
    </p:spTree>
    <p:extLst>
      <p:ext uri="{BB962C8B-B14F-4D97-AF65-F5344CB8AC3E}">
        <p14:creationId xmlns:p14="http://schemas.microsoft.com/office/powerpoint/2010/main" val="337104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384">
          <p15:clr>
            <a:srgbClr val="F26B43"/>
          </p15:clr>
        </p15:guide>
        <p15:guide id="3" pos="3477">
          <p15:clr>
            <a:srgbClr val="F26B43"/>
          </p15:clr>
        </p15:guide>
        <p15:guide id="4" orient="horz" pos="799">
          <p15:clr>
            <a:srgbClr val="F26B43"/>
          </p15:clr>
        </p15:guide>
        <p15:guide id="5" orient="horz" pos="620">
          <p15:clr>
            <a:srgbClr val="F26B43"/>
          </p15:clr>
        </p15:guide>
        <p15:guide id="7" orient="horz" pos="4159">
          <p15:clr>
            <a:srgbClr val="F26B43"/>
          </p15:clr>
        </p15:guide>
        <p15:guide id="8" pos="7543">
          <p15:clr>
            <a:srgbClr val="F26B43"/>
          </p15:clr>
        </p15:guide>
        <p15:guide id="9" orient="horz" pos="3977">
          <p15:clr>
            <a:srgbClr val="F26B43"/>
          </p15:clr>
        </p15:guide>
        <p15:guide id="10" pos="1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3BE1C-D1F9-4572-9A3C-08C26CABA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860" y="2416935"/>
            <a:ext cx="11301653" cy="2129307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Факторы, влияющие на точность стрельбы из нарезного оружия по статическим и динамическим целям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B1BA20-4D8D-48E1-9651-972C8B2692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Абрахин Е. Д.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E8E594-F596-47E3-A82E-D35BB60C56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2 курс, группа 23.Б15-пу</a:t>
            </a:r>
          </a:p>
        </p:txBody>
      </p:sp>
    </p:spTree>
    <p:extLst>
      <p:ext uri="{BB962C8B-B14F-4D97-AF65-F5344CB8AC3E}">
        <p14:creationId xmlns:p14="http://schemas.microsoft.com/office/powerpoint/2010/main" val="20684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88AF77-E3ED-454A-9F73-FD5B58E5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8B18-C825-435D-8CCB-509E766995AD}" type="slidenum">
              <a:rPr lang="ru-RU" smtClean="0"/>
              <a:t>2</a:t>
            </a:fld>
            <a:endParaRPr lang="ru-RU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CAB9EE6-6978-47B9-8679-3DD22B837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964" y="327259"/>
            <a:ext cx="10515600" cy="700152"/>
          </a:xfrm>
        </p:spPr>
        <p:txBody>
          <a:bodyPr/>
          <a:lstStyle/>
          <a:p>
            <a:r>
              <a:rPr lang="ru-RU" sz="3600" dirty="0"/>
              <a:t>Формулировка задачи</a:t>
            </a:r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5E3E7E38-A888-4677-9A27-019653A25708}"/>
              </a:ext>
            </a:extLst>
          </p:cNvPr>
          <p:cNvSpPr txBox="1">
            <a:spLocks/>
          </p:cNvSpPr>
          <p:nvPr/>
        </p:nvSpPr>
        <p:spPr>
          <a:xfrm>
            <a:off x="574964" y="1027411"/>
            <a:ext cx="10515600" cy="13079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/>
              <a:t>Каждый охотник, начавший стрелять из нарезного оружия, должен знать, что такое баллистика и что нужно учитывать, чтоб попасть в цель. Что влияет на попадание в статичную и динамическую цель?</a:t>
            </a:r>
          </a:p>
          <a:p>
            <a:endParaRPr lang="ru-RU" dirty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6AFDA65C-5E81-4DCF-927D-C3FF8C6BA252}"/>
              </a:ext>
            </a:extLst>
          </p:cNvPr>
          <p:cNvSpPr txBox="1">
            <a:spLocks/>
          </p:cNvSpPr>
          <p:nvPr/>
        </p:nvSpPr>
        <p:spPr>
          <a:xfrm>
            <a:off x="574964" y="2143748"/>
            <a:ext cx="10515600" cy="8917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ru-RU" sz="3600" dirty="0"/>
              <a:t>Цель работы</a:t>
            </a:r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6D4F7739-E308-4D8C-B172-306235D3DA90}"/>
              </a:ext>
            </a:extLst>
          </p:cNvPr>
          <p:cNvSpPr txBox="1">
            <a:spLocks/>
          </p:cNvSpPr>
          <p:nvPr/>
        </p:nvSpPr>
        <p:spPr>
          <a:xfrm>
            <a:off x="574964" y="2978708"/>
            <a:ext cx="11042071" cy="3743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b="1" dirty="0"/>
              <a:t>Изучить</a:t>
            </a:r>
            <a:r>
              <a:rPr lang="ru-RU" dirty="0"/>
              <a:t> </a:t>
            </a:r>
            <a:r>
              <a:rPr lang="ru-RU" b="1" dirty="0"/>
              <a:t>основные физические законы</a:t>
            </a:r>
            <a:r>
              <a:rPr lang="ru-RU" dirty="0"/>
              <a:t>, влияющие на движение пули.</a:t>
            </a:r>
            <a:endParaRPr lang="en-US" dirty="0"/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b="1" dirty="0"/>
              <a:t>Сформулировать</a:t>
            </a:r>
            <a:r>
              <a:rPr lang="ru-RU" dirty="0"/>
              <a:t> </a:t>
            </a:r>
            <a:r>
              <a:rPr lang="ru-RU" b="1" dirty="0"/>
              <a:t>математическую модель </a:t>
            </a:r>
            <a:r>
              <a:rPr lang="ru-RU" dirty="0"/>
              <a:t>полета снаряда с учетом всех ключевых сил.</a:t>
            </a:r>
            <a:endParaRPr lang="en-US" dirty="0"/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b="1" dirty="0"/>
              <a:t>Реализовать</a:t>
            </a:r>
            <a:r>
              <a:rPr lang="ru-RU" dirty="0"/>
              <a:t> </a:t>
            </a:r>
            <a:r>
              <a:rPr lang="ru-RU" b="1" dirty="0"/>
              <a:t>численное решение </a:t>
            </a:r>
            <a:r>
              <a:rPr lang="ru-RU" dirty="0"/>
              <a:t>модели в виде программного кода с визуализацией траектории.</a:t>
            </a:r>
            <a:endParaRPr lang="en-US" dirty="0"/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b="1" dirty="0"/>
              <a:t>Провести</a:t>
            </a:r>
            <a:r>
              <a:rPr lang="ru-RU" dirty="0"/>
              <a:t> </a:t>
            </a:r>
            <a:r>
              <a:rPr lang="ru-RU" b="1" dirty="0"/>
              <a:t>численные эксперименты </a:t>
            </a:r>
            <a:r>
              <a:rPr lang="ru-RU" dirty="0"/>
              <a:t>для анализа чувствительности модели к различным параметрам.</a:t>
            </a:r>
            <a:endParaRPr lang="en-US" dirty="0"/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b="1" dirty="0"/>
              <a:t>Определить влияние внешних условий </a:t>
            </a:r>
            <a:r>
              <a:rPr lang="ru-RU" dirty="0"/>
              <a:t>на точность попадания и выделить наиболее значимые из них.</a:t>
            </a:r>
          </a:p>
        </p:txBody>
      </p:sp>
    </p:spTree>
    <p:extLst>
      <p:ext uri="{BB962C8B-B14F-4D97-AF65-F5344CB8AC3E}">
        <p14:creationId xmlns:p14="http://schemas.microsoft.com/office/powerpoint/2010/main" val="300348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E6CFB4-4EA2-412E-941C-23DD9249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60" y="378257"/>
            <a:ext cx="10040616" cy="568614"/>
          </a:xfrm>
        </p:spPr>
        <p:txBody>
          <a:bodyPr/>
          <a:lstStyle/>
          <a:p>
            <a:r>
              <a:rPr lang="ru-RU" sz="3600" dirty="0"/>
              <a:t>Факторы стрельбы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086ECA-FA59-4495-A930-11D61728F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61" y="1009939"/>
            <a:ext cx="5594639" cy="5045074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400" b="1" dirty="0"/>
              <a:t>Стрельба</a:t>
            </a:r>
            <a:r>
              <a:rPr lang="ru-RU" sz="2400" dirty="0"/>
              <a:t> — это сложный физический процесс, на траекторию пули в котором влияют не только </a:t>
            </a:r>
            <a:r>
              <a:rPr lang="ru-RU" sz="2400" b="1" dirty="0"/>
              <a:t>гравитация, ветер </a:t>
            </a:r>
            <a:r>
              <a:rPr lang="ru-RU" sz="2400" dirty="0"/>
              <a:t>и </a:t>
            </a:r>
            <a:r>
              <a:rPr lang="ru-RU" sz="2400" b="1" dirty="0"/>
              <a:t>сопротивление воздуха</a:t>
            </a:r>
            <a:r>
              <a:rPr lang="ru-RU" sz="2400" dirty="0"/>
              <a:t>, но и ряд менее заметных, трудно поддающихся формализации сил, таких как </a:t>
            </a:r>
            <a:r>
              <a:rPr lang="ru-RU" sz="2400" b="1" dirty="0"/>
              <a:t>деривация, эффект Кориолиса </a:t>
            </a:r>
            <a:r>
              <a:rPr lang="ru-RU" sz="2400" dirty="0"/>
              <a:t>и </a:t>
            </a:r>
            <a:r>
              <a:rPr lang="ru-RU" sz="2400" b="1" dirty="0"/>
              <a:t>подъёмная сила </a:t>
            </a:r>
            <a:r>
              <a:rPr lang="ru-RU" sz="2400" dirty="0"/>
              <a:t>(эффект Магнуса).</a:t>
            </a:r>
            <a:r>
              <a:rPr lang="en-US" sz="2400" dirty="0"/>
              <a:t> </a:t>
            </a:r>
            <a:r>
              <a:rPr lang="ru-RU" sz="2400" dirty="0"/>
              <a:t>В силу их сравнительно малого влияния на общее отклонение пули и сложности точного описания в рамках базовой модели, </a:t>
            </a:r>
            <a:r>
              <a:rPr lang="ru-RU" sz="2400" b="1" dirty="0"/>
              <a:t>эти эффекты не учитываются </a:t>
            </a:r>
            <a:r>
              <a:rPr lang="ru-RU" sz="2400" dirty="0"/>
              <a:t>в итоговой математической модели.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916D4352-5095-4004-9C0A-3B793D4299D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289964" y="1268413"/>
                <a:ext cx="5777345" cy="5045075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 = 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400" dirty="0">
                    <a:ea typeface="Times New Roman" panose="02020603050405020304" pitchFamily="18" charset="0"/>
                  </a:rPr>
                  <a:t>где</a:t>
                </a:r>
                <a:endParaRPr lang="ru-RU" sz="2400" dirty="0">
                  <a:effectLst/>
                  <a:ea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4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𝑚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м</a:t>
                </a:r>
                <a:r>
                  <a:rPr lang="ru-RU" sz="2400" dirty="0">
                    <a:effectLst/>
                    <a:ea typeface="Times New Roman" panose="02020603050405020304" pitchFamily="18" charset="0"/>
                  </a:rPr>
                  <a:t>асса пули,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4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𝑎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ее </a:t>
                </a:r>
                <a:r>
                  <a:rPr lang="ru-RU" sz="2400" dirty="0">
                    <a:effectLst/>
                    <a:ea typeface="Times New Roman" panose="02020603050405020304" pitchFamily="18" charset="0"/>
                  </a:rPr>
                  <a:t>ускорение,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</a:t>
                </a:r>
                <a:r>
                  <a:rPr lang="ru-RU" sz="2400" dirty="0">
                    <a:effectLst/>
                    <a:ea typeface="Times New Roman" panose="02020603050405020304" pitchFamily="18" charset="0"/>
                  </a:rPr>
                  <a:t>сила тяжести,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</a:t>
                </a:r>
                <a:r>
                  <a:rPr lang="ru-RU" sz="2400" dirty="0">
                    <a:effectLst/>
                    <a:ea typeface="Times New Roman" panose="02020603050405020304" pitchFamily="18" charset="0"/>
                  </a:rPr>
                  <a:t>аэродинамическое сопротивление,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— </a:t>
                </a:r>
                <a:r>
                  <a:rPr lang="ru-RU" sz="2400" dirty="0"/>
                  <a:t>подъёмная сила (</a:t>
                </a:r>
                <a:r>
                  <a:rPr lang="ru-RU" sz="2400" dirty="0">
                    <a:effectLst/>
                    <a:ea typeface="Times New Roman" panose="02020603050405020304" pitchFamily="18" charset="0"/>
                  </a:rPr>
                  <a:t>эффект Магнуса),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</a:t>
                </a:r>
                <a:r>
                  <a:rPr lang="ru-RU" sz="2400" dirty="0">
                    <a:effectLst/>
                    <a:ea typeface="Times New Roman" panose="02020603050405020304" pitchFamily="18" charset="0"/>
                  </a:rPr>
                  <a:t>сила Кориолиса,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</a:t>
                </a:r>
                <a:r>
                  <a:rPr lang="ru-RU" sz="2400" dirty="0"/>
                  <a:t>дрейф (</a:t>
                </a:r>
                <a:r>
                  <a:rPr lang="ru-RU" sz="2400" dirty="0">
                    <a:ea typeface="Times New Roman" panose="02020603050405020304" pitchFamily="18" charset="0"/>
                  </a:rPr>
                  <a:t>деривация),</a:t>
                </a:r>
                <a:endParaRPr lang="ru-RU" sz="2400" dirty="0">
                  <a:effectLst/>
                  <a:ea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</a:t>
                </a:r>
                <a:r>
                  <a:rPr lang="ru-RU" sz="2400" dirty="0"/>
                  <a:t>влияние атмосферных условий.</a:t>
                </a:r>
                <a:endParaRPr lang="ru-RU" sz="2400" dirty="0">
                  <a:effectLst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916D4352-5095-4004-9C0A-3B793D4299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289964" y="1268413"/>
                <a:ext cx="5777345" cy="5045075"/>
              </a:xfrm>
              <a:blipFill>
                <a:blip r:embed="rId2"/>
                <a:stretch>
                  <a:fillRect l="-1688" r="-7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88AF77-E3ED-454A-9F73-FD5B58E5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8B18-C825-435D-8CCB-509E766995A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81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42B007-8181-4406-A254-7B925F0C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11" y="412837"/>
            <a:ext cx="10303852" cy="825163"/>
          </a:xfrm>
        </p:spPr>
        <p:txBody>
          <a:bodyPr/>
          <a:lstStyle/>
          <a:p>
            <a:r>
              <a:rPr lang="ru-RU" sz="3600" dirty="0"/>
              <a:t>Система уравнений траектории пули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181FDD-E19B-4DBF-BAC1-D4E05EA2F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10" y="1019382"/>
            <a:ext cx="5615790" cy="5589236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400" dirty="0"/>
              <a:t>При учёте лишь </a:t>
            </a:r>
            <a:r>
              <a:rPr lang="ru-RU" sz="2400" b="1" dirty="0"/>
              <a:t>гравитации, ветра</a:t>
            </a:r>
            <a:r>
              <a:rPr lang="ru-RU" sz="2400" dirty="0"/>
              <a:t> и силы </a:t>
            </a:r>
            <a:r>
              <a:rPr lang="ru-RU" sz="2400" b="1" dirty="0"/>
              <a:t>аэродинамического сопротивления</a:t>
            </a:r>
            <a:r>
              <a:rPr lang="ru-RU" sz="2400" dirty="0"/>
              <a:t> формируется система дифференциальных уравнений, описывающая движение пули. Эта система зависит от </a:t>
            </a:r>
            <a:r>
              <a:rPr lang="ru-RU" sz="2400" b="1" dirty="0"/>
              <a:t>коэффициента сопротивления, характеристик самой пули</a:t>
            </a:r>
            <a:r>
              <a:rPr lang="ru-RU" sz="2400" dirty="0"/>
              <a:t>, её </a:t>
            </a:r>
            <a:r>
              <a:rPr lang="ru-RU" sz="2400" b="1" dirty="0"/>
              <a:t>скорости относительно ветра</a:t>
            </a:r>
            <a:r>
              <a:rPr lang="ru-RU" sz="2400" dirty="0"/>
              <a:t>, а также </a:t>
            </a:r>
            <a:r>
              <a:rPr lang="ru-RU" sz="2400" b="1" dirty="0"/>
              <a:t>плотности воздуха</a:t>
            </a:r>
            <a:r>
              <a:rPr lang="ru-RU" sz="2400" dirty="0"/>
              <a:t>, определяемой атмосферными условиями.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400" dirty="0"/>
              <a:t>Полученную систему невозможно решить аналитически, поэтому для получения траектории требуется численное решение.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CEF08EB8-5BC8-473D-B013-A2D0A563E26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400799" y="1238000"/>
                <a:ext cx="5684549" cy="5370618"/>
              </a:xfrm>
            </p:spPr>
            <p:txBody>
              <a:bodyPr>
                <a:normAutofit fontScale="25000" lnSpcReduction="20000"/>
              </a:bodyPr>
              <a:lstStyle/>
              <a:p>
                <a:pPr marL="180000" algn="just">
                  <a:lnSpc>
                    <a:spcPct val="12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96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9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9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ru-RU" sz="9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ru-RU" sz="9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9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9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9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𝑑𝑥</m:t>
                              </m:r>
                            </m:sub>
                          </m:sSub>
                        </m:num>
                        <m:den>
                          <m:r>
                            <a:rPr lang="ru-RU" sz="9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sz="9600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;</m:t>
                      </m:r>
                      <m:r>
                        <a:rPr lang="ru-RU" sz="96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sz="9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9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9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ru-RU" sz="9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ru-RU" sz="9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9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9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9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𝑑𝑦</m:t>
                              </m:r>
                            </m:sub>
                          </m:sSub>
                        </m:num>
                        <m:den>
                          <m:r>
                            <a:rPr lang="ru-RU" sz="9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sz="9600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;</m:t>
                      </m:r>
                      <m:r>
                        <a:rPr lang="ru-RU" sz="96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sz="9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9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9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  <m:r>
                        <a:rPr lang="ru-RU" sz="9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=−</m:t>
                      </m:r>
                      <m:r>
                        <a:rPr lang="ru-RU" sz="9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𝑔</m:t>
                      </m:r>
                      <m:r>
                        <a:rPr lang="ru-RU" sz="9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9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9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9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9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𝑑𝑧</m:t>
                              </m:r>
                            </m:sub>
                          </m:sSub>
                        </m:num>
                        <m:den>
                          <m:r>
                            <a:rPr lang="ru-RU" sz="9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ru-RU" sz="96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marL="180000" algn="just">
                  <a:lnSpc>
                    <a:spcPct val="12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9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96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ru-RU" sz="9600" i="1">
                          <a:latin typeface="Cambria Math" panose="02040503050406030204" pitchFamily="18" charset="0"/>
                        </a:rPr>
                        <m:t> = </m:t>
                      </m:r>
                      <m:f>
                        <m:fPr>
                          <m:ctrlPr>
                            <a:rPr lang="ru-RU" sz="9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9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9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sz="96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sz="9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9600" i="1">
                          <a:latin typeface="Cambria Math" panose="02040503050406030204" pitchFamily="18" charset="0"/>
                        </a:rPr>
                        <m:t> </m:t>
                      </m:r>
                      <m:sSub>
                        <m:sSubPr>
                          <m:ctrlPr>
                            <a:rPr lang="ru-RU" sz="9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96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ru-RU" sz="96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m:rPr>
                          <m:sty m:val="p"/>
                        </m:rPr>
                        <a:rPr lang="ru-RU" sz="9600"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lang="ru-RU" sz="96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sz="96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RU" sz="9600" i="1">
                          <a:latin typeface="Cambria Math" panose="02040503050406030204" pitchFamily="18" charset="0"/>
                        </a:rPr>
                        <m:t> </m:t>
                      </m:r>
                      <m:sSup>
                        <m:sSupPr>
                          <m:ctrlPr>
                            <a:rPr lang="ru-RU" sz="9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ru-RU" sz="9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9600" b="0" i="0" smtClean="0"/>
                        <m:t> </m:t>
                      </m:r>
                      <m:r>
                        <m:rPr>
                          <m:nor/>
                        </m:rPr>
                        <a:rPr lang="ru-RU" sz="9600"/>
                        <m:t>где</m:t>
                      </m:r>
                      <m:r>
                        <a:rPr lang="ru-RU" sz="9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9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9600" i="1">
                          <a:latin typeface="Cambria Math" panose="02040503050406030204" pitchFamily="18" charset="0"/>
                        </a:rPr>
                        <m:t> = </m:t>
                      </m:r>
                      <m:f>
                        <m:fPr>
                          <m:ctrlPr>
                            <a:rPr lang="ru-RU" sz="9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9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9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9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9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ru-RU" sz="9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ru-RU" sz="9600"/>
                                <m:t>эталон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9600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endParaRPr lang="ru-RU" sz="9600" dirty="0">
                  <a:effectLst/>
                  <a:ea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9600">
                        <a:latin typeface="Cambria Math" panose="02040503050406030204" pitchFamily="18" charset="0"/>
                      </a:rPr>
                      <m:t>ρ</m:t>
                    </m:r>
                  </m:oMath>
                </a14:m>
                <a:r>
                  <a:rPr lang="ru-RU" sz="9600" dirty="0"/>
                  <a:t> — плотность воздуха,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96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sz="9600" dirty="0"/>
                  <a:t> — скорость пули относительно воздуха,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9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9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ru-RU" sz="9600" dirty="0"/>
                  <a:t> — безразмерный коэффициент сопротивления,</a:t>
                </a:r>
                <a:endParaRPr lang="en-US" sz="9600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9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9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ru-RU" sz="9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ru-RU" sz="9600">
                            <a:effectLst/>
                            <a:ea typeface="Times New Roman" panose="02020603050405020304" pitchFamily="18" charset="0"/>
                          </a:rPr>
                          <m:t>эталон</m:t>
                        </m:r>
                      </m:sub>
                    </m:sSub>
                  </m:oMath>
                </a14:m>
                <a:r>
                  <a:rPr lang="ru-RU" sz="9600" dirty="0">
                    <a:effectLst/>
                    <a:ea typeface="Times New Roman" panose="02020603050405020304" pitchFamily="18" charset="0"/>
                  </a:rPr>
                  <a:t> — коэффициент сопротивления базовой формы</a:t>
                </a:r>
                <a:endParaRPr lang="ru-RU" sz="9600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9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9600" dirty="0"/>
                  <a:t>  — площадь поперечного сечения.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CEF08EB8-5BC8-473D-B013-A2D0A563E2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400799" y="1238000"/>
                <a:ext cx="5684549" cy="5370618"/>
              </a:xfrm>
              <a:blipFill>
                <a:blip r:embed="rId2"/>
                <a:stretch>
                  <a:fillRect l="-16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1620177-8703-40C6-8A2D-574961A7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8B18-C825-435D-8CCB-509E766995A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10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B51BF-B06D-4B60-8166-C13CCEFB7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1" y="374073"/>
            <a:ext cx="9987795" cy="610177"/>
          </a:xfrm>
        </p:spPr>
        <p:txBody>
          <a:bodyPr/>
          <a:lstStyle/>
          <a:p>
            <a:r>
              <a:rPr lang="ru-RU" sz="3600" dirty="0"/>
              <a:t>Методы решения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41A3CB-02FC-4BEB-8EEE-9B24A45A7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81" y="1268412"/>
            <a:ext cx="5541819" cy="476091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400" dirty="0"/>
              <a:t>Для численного решения системы дифференциальных уравнений выбраны два метода интегрирования:</a:t>
            </a:r>
            <a:endParaRPr lang="en-US" sz="24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24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400" b="1" dirty="0"/>
              <a:t>Метод Эйлера</a:t>
            </a:r>
            <a:r>
              <a:rPr lang="ru-RU" sz="2400" dirty="0"/>
              <a:t>, благодаря своей простоте реализации и наглядности;</a:t>
            </a:r>
            <a:br>
              <a:rPr lang="ru-RU" sz="2400" dirty="0"/>
            </a:br>
            <a:endParaRPr lang="en-US" sz="24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400" b="1" dirty="0"/>
              <a:t>Метод Рунге–Кутта четвёртого порядка</a:t>
            </a:r>
            <a:r>
              <a:rPr lang="ru-RU" sz="2400" dirty="0"/>
              <a:t>, благодаря высокой точности при разумной вычислительной нагрузке.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EAEF9A90-1BAA-4DE4-A718-1A1C2B3EEB4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414655" y="1268413"/>
                <a:ext cx="5559857" cy="5430500"/>
              </a:xfrm>
            </p:spPr>
            <p:txBody>
              <a:bodyPr>
                <a:norm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400" dirty="0"/>
                  <a:t>Метод Эйлера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Δ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>
                  <a:effectLst/>
                  <a:ea typeface="Times New Roman" panose="02020603050405020304" pitchFamily="18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</a:pPr>
                <a:endParaRPr lang="en-US" sz="2400" dirty="0">
                  <a:effectLst/>
                  <a:ea typeface="Times New Roman" panose="02020603050405020304" pitchFamily="18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400" dirty="0"/>
                  <a:t>Метод Рунге-Кутты 4-го порядка (RK4)</a:t>
                </a: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ru-RU" sz="2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ru-RU" sz="2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algn="just"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ru-RU" sz="2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ru-RU" sz="2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marL="457200" algn="just"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ru-RU" sz="2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Δ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ru-RU" sz="2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ru-RU" sz="2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Δ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algn="just">
                  <a:lnSpc>
                    <a:spcPct val="100000"/>
                  </a:lnSpc>
                  <a:spcBef>
                    <a:spcPts val="0"/>
                  </a:spcBef>
                </a:pPr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Δ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EAEF9A90-1BAA-4DE4-A718-1A1C2B3EE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414655" y="1268413"/>
                <a:ext cx="5559857" cy="5430500"/>
              </a:xfrm>
              <a:blipFill>
                <a:blip r:embed="rId2"/>
                <a:stretch>
                  <a:fillRect l="-1425" t="-786" r="-15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39838AE-8B60-42A8-9B72-E60D318D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8B18-C825-435D-8CCB-509E766995A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393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B51BF-B06D-4B60-8166-C13CCEFB7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1" y="374073"/>
            <a:ext cx="10155383" cy="610177"/>
          </a:xfrm>
        </p:spPr>
        <p:txBody>
          <a:bodyPr/>
          <a:lstStyle/>
          <a:p>
            <a:r>
              <a:rPr lang="ru-RU" sz="3600" dirty="0"/>
              <a:t>Метод поиска оптимальных углов выстрела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41A3CB-02FC-4BEB-8EEE-9B24A45A7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81" y="984249"/>
            <a:ext cx="11083638" cy="549967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400" dirty="0"/>
              <a:t>Для обеспечения попадания в статичную или движущуюся цель реализован автоматический подбор углов наведения.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ru-RU" sz="24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400" b="1" dirty="0"/>
              <a:t>Цель</a:t>
            </a:r>
            <a:r>
              <a:rPr lang="ru-RU" sz="2400" dirty="0"/>
              <a:t> — определить такие значения горизонтального угла </a:t>
            </a:r>
            <a:r>
              <a:rPr lang="ru-RU" sz="2400" b="1" dirty="0"/>
              <a:t>𝛼</a:t>
            </a:r>
            <a:r>
              <a:rPr lang="ru-RU" sz="2400" dirty="0"/>
              <a:t> и вертикального угла </a:t>
            </a:r>
            <a:r>
              <a:rPr lang="ru-RU" sz="2400" b="1" dirty="0"/>
              <a:t>𝛽</a:t>
            </a:r>
            <a:r>
              <a:rPr lang="ru-RU" sz="2400" dirty="0"/>
              <a:t>, при которых минимальное расстояние между пулей и целью за весь полёт не превышает радиуса цели.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ru-RU" sz="24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400" b="1" dirty="0"/>
              <a:t>Метод</a:t>
            </a:r>
            <a:r>
              <a:rPr lang="ru-RU" sz="2400" dirty="0"/>
              <a:t> — </a:t>
            </a:r>
            <a:r>
              <a:rPr lang="ru-RU" sz="2400" b="1" dirty="0"/>
              <a:t>симплекс-оптимизация Nelder–Mead</a:t>
            </a:r>
            <a:r>
              <a:rPr lang="ru-RU" sz="2400" dirty="0"/>
              <a:t>, не требующая производных: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ru-RU" sz="2400" dirty="0"/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работает напрямую с результатами численного моделирования;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устойчива к разрывам и шуму в функции стоимости </a:t>
            </a:r>
            <a:r>
              <a:rPr lang="ru-RU" sz="2400" b="1" dirty="0"/>
              <a:t>J(𝛼, 𝛽)</a:t>
            </a:r>
            <a:r>
              <a:rPr lang="ru-RU" sz="2400" dirty="0"/>
              <a:t>;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позволяет точно учитывать допуски и ограничения;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эффективна для задач с малым числом переменных.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3FB712-6031-4532-81B1-6916FFF1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8B18-C825-435D-8CCB-509E766995A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45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31115-0A5F-4547-B379-D6FAAF68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41" y="387927"/>
            <a:ext cx="10127835" cy="596323"/>
          </a:xfrm>
        </p:spPr>
        <p:txBody>
          <a:bodyPr/>
          <a:lstStyle/>
          <a:p>
            <a:r>
              <a:rPr lang="ru-RU" sz="3600" b="1" dirty="0"/>
              <a:t>Возможности п</a:t>
            </a:r>
            <a:r>
              <a:rPr lang="ru-RU" sz="3600" dirty="0"/>
              <a:t>рограммной реализации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33EA97-F60E-44C9-BEB2-89A79CDE6C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989" y="984251"/>
            <a:ext cx="11610109" cy="1287894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400" b="1" dirty="0"/>
              <a:t>Моделирование полёта пули</a:t>
            </a:r>
            <a:r>
              <a:rPr lang="ru-RU" sz="2400" dirty="0"/>
              <a:t> с учётом: аэродинамики (G1/G7), гравитации, ветра, атмосферы (давление, температура, влажность), геолокации (широта, высота).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819C83-B35B-403D-B7DD-B1C21E7A7311}"/>
              </a:ext>
            </a:extLst>
          </p:cNvPr>
          <p:cNvSpPr txBox="1"/>
          <p:nvPr/>
        </p:nvSpPr>
        <p:spPr>
          <a:xfrm>
            <a:off x="338990" y="2089034"/>
            <a:ext cx="41221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Автоматический подбор углов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(гориз./верт.) для попадания в статичную или движущуюся цель.</a:t>
            </a:r>
          </a:p>
          <a:p>
            <a:pPr algn="just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Настройка расчёта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метод интегрирования (Эйлер/RK4), шаг, пределы по скорости/дальности.</a:t>
            </a:r>
          </a:p>
          <a:p>
            <a:pPr algn="just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Вывод результатов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b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2D/3D-графики траекторий, табличные данные.</a:t>
            </a:r>
          </a:p>
          <a:p>
            <a:pPr algn="just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Экспорт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траектории в CSV.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58F05E-DA3D-4A67-8D22-05831A5FE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164" y="1983786"/>
            <a:ext cx="7571061" cy="43695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79248A-D24F-4326-B530-BFAD49077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8B18-C825-435D-8CCB-509E766995A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771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48824E-AE05-4A02-8168-5F1103227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777" y="387927"/>
            <a:ext cx="10035200" cy="596323"/>
          </a:xfrm>
        </p:spPr>
        <p:txBody>
          <a:bodyPr/>
          <a:lstStyle/>
          <a:p>
            <a:r>
              <a:rPr lang="ru-RU" sz="3600" dirty="0"/>
              <a:t>Результаты анализа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9A1E45-899D-4508-AABE-F90910580E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6777" y="984250"/>
            <a:ext cx="11421987" cy="5045075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400" dirty="0"/>
              <a:t>Из 14 изученных факторов </a:t>
            </a:r>
            <a:r>
              <a:rPr lang="ru-RU" sz="2400" b="1" dirty="0"/>
              <a:t>ключевыми</a:t>
            </a:r>
            <a:r>
              <a:rPr lang="ru-RU" sz="2400" dirty="0"/>
              <a:t> для углов прицеливания, времени полёта и формы траектории оказались аэродинамические характеристики пули — форм-фактор, площадь поперечного сечения и масса. </a:t>
            </a:r>
            <a:r>
              <a:rPr lang="ru-RU" sz="2400" b="1" dirty="0"/>
              <a:t>Второстепенное</a:t>
            </a:r>
            <a:r>
              <a:rPr lang="ru-RU" sz="2400" dirty="0"/>
              <a:t> </a:t>
            </a:r>
            <a:r>
              <a:rPr lang="ru-RU" sz="2400" b="1" dirty="0"/>
              <a:t>влияние</a:t>
            </a:r>
            <a:r>
              <a:rPr lang="ru-RU" sz="2400" dirty="0"/>
              <a:t> (умеренные поправки) вносят начальная скорость, выбор таблицы сопротивления (G1/G7) и атмосферное давление. </a:t>
            </a:r>
            <a:r>
              <a:rPr lang="ru-RU" sz="2400" b="1" dirty="0"/>
              <a:t>Остальные параметры</a:t>
            </a:r>
            <a:r>
              <a:rPr lang="ru-RU" sz="2400" dirty="0"/>
              <a:t> — влажность, температура, широта/высота и даже небольшое движение цели — в типичных условиях стрельбы дают пренебрежимо малые изменения.</a:t>
            </a:r>
            <a:endParaRPr lang="en-US" sz="24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24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400" b="1" dirty="0"/>
              <a:t>Вывод:</a:t>
            </a:r>
            <a:r>
              <a:rPr lang="ru-RU" sz="2400" dirty="0"/>
              <a:t> для точного расчёта траектории и прицеливания в первую очередь оптимизируют форму, сечение и массу пули; все прочие факторы учитываются лишь в виде второстепенных поправок.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F4FB74-19F9-4B4E-BBFE-036C4990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8B18-C825-435D-8CCB-509E766995A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474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9FAEBA-2566-4639-BF8C-C4580499C2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000" dirty="0"/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1DCF14-2CAA-4CF3-93F2-4EA600132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860" y="5357430"/>
            <a:ext cx="11315700" cy="1004734"/>
          </a:xfrm>
        </p:spPr>
        <p:txBody>
          <a:bodyPr/>
          <a:lstStyle/>
          <a:p>
            <a:r>
              <a:rPr lang="ru-RU" dirty="0"/>
              <a:t>Репозиторий проекта:</a:t>
            </a:r>
          </a:p>
          <a:p>
            <a:r>
              <a:rPr lang="ru-RU" dirty="0"/>
              <a:t>https://github.com/FasterXaos/Algorithms_and_Data_Structures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4623276"/>
      </p:ext>
    </p:extLst>
  </p:cSld>
  <p:clrMapOvr>
    <a:masterClrMapping/>
  </p:clrMapOvr>
</p:sld>
</file>

<file path=ppt/theme/theme1.xml><?xml version="1.0" encoding="utf-8"?>
<a:theme xmlns:a="http://schemas.openxmlformats.org/drawingml/2006/main" name="300-presentation-new1">
  <a:themeElements>
    <a:clrScheme name="300 лет СПбГУ">
      <a:dk1>
        <a:srgbClr val="181818"/>
      </a:dk1>
      <a:lt1>
        <a:sysClr val="window" lastClr="FFFFFF"/>
      </a:lt1>
      <a:dk2>
        <a:srgbClr val="C9BCAB"/>
      </a:dk2>
      <a:lt2>
        <a:srgbClr val="FBF9F7"/>
      </a:lt2>
      <a:accent1>
        <a:srgbClr val="AF2C22"/>
      </a:accent1>
      <a:accent2>
        <a:srgbClr val="C8A06E"/>
      </a:accent2>
      <a:accent3>
        <a:srgbClr val="8D3F3F"/>
      </a:accent3>
      <a:accent4>
        <a:srgbClr val="C9BCAB"/>
      </a:accent4>
      <a:accent5>
        <a:srgbClr val="878787"/>
      </a:accent5>
      <a:accent6>
        <a:srgbClr val="AE6464"/>
      </a:accent6>
      <a:hlink>
        <a:srgbClr val="245590"/>
      </a:hlink>
      <a:folHlink>
        <a:srgbClr val="088FE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300-presentation-new1</Template>
  <TotalTime>716</TotalTime>
  <Words>780</Words>
  <Application>Microsoft Office PowerPoint</Application>
  <PresentationFormat>Широкоэкранный</PresentationFormat>
  <Paragraphs>81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Segoe UI</vt:lpstr>
      <vt:lpstr>Times New Roman</vt:lpstr>
      <vt:lpstr>300-presentation-new1</vt:lpstr>
      <vt:lpstr>Факторы, влияющие на точность стрельбы из нарезного оружия по статическим и динамическим целям</vt:lpstr>
      <vt:lpstr>Формулировка задачи</vt:lpstr>
      <vt:lpstr>Факторы стрельбы</vt:lpstr>
      <vt:lpstr>Система уравнений траектории пули</vt:lpstr>
      <vt:lpstr>Методы решения системы</vt:lpstr>
      <vt:lpstr>Метод поиска оптимальных углов выстрела </vt:lpstr>
      <vt:lpstr>Возможности программной реализации</vt:lpstr>
      <vt:lpstr>Результаты анализа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Факторы, влияющие на точность стрельбы из нарезного оружия</dc:title>
  <dc:creator>Faster Xaos</dc:creator>
  <cp:lastModifiedBy>Faster Xaos</cp:lastModifiedBy>
  <cp:revision>44</cp:revision>
  <dcterms:created xsi:type="dcterms:W3CDTF">2025-04-08T16:15:36Z</dcterms:created>
  <dcterms:modified xsi:type="dcterms:W3CDTF">2025-05-21T11:01:27Z</dcterms:modified>
</cp:coreProperties>
</file>