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0" r:id="rId2"/>
  </p:sldMasterIdLst>
  <p:sldIdLst>
    <p:sldId id="256" r:id="rId3"/>
    <p:sldId id="259" r:id="rId4"/>
    <p:sldId id="275" r:id="rId5"/>
    <p:sldId id="261" r:id="rId6"/>
    <p:sldId id="276" r:id="rId7"/>
    <p:sldId id="277" r:id="rId8"/>
    <p:sldId id="278" r:id="rId9"/>
    <p:sldId id="279" r:id="rId10"/>
    <p:sldId id="280" r:id="rId11"/>
    <p:sldId id="281" r:id="rId12"/>
    <p:sldId id="265" r:id="rId13"/>
    <p:sldId id="282" r:id="rId14"/>
    <p:sldId id="269" r:id="rId15"/>
    <p:sldId id="283" r:id="rId16"/>
    <p:sldId id="284" r:id="rId17"/>
    <p:sldId id="28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8" y="1183802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1" y="567746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5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5" y="613038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8" y="66918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9" y="666192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2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5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48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544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06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959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69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5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9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2" y="5753369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5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9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8" y="1387002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8" y="428369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2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60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2" y="1369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5" y="1930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5" y="1900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5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6575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5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7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7" y="5753369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4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4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977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584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698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1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1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7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134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6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7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4396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325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887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1838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3694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045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81092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160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3" y="797891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6595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04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514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09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48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37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21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63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2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6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5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7054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89395-57F8-4FA4-8240-759B022F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140" y="2435290"/>
            <a:ext cx="7254469" cy="2624359"/>
          </a:xfrm>
        </p:spPr>
        <p:txBody>
          <a:bodyPr/>
          <a:lstStyle/>
          <a:p>
            <a:r>
              <a:rPr lang="ru-RU" dirty="0"/>
              <a:t>Рассмотрение методов решения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851D8-9C91-4ABC-9829-F0B71982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9" y="4962144"/>
            <a:ext cx="8952641" cy="1194800"/>
          </a:xfrm>
        </p:spPr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Абрахин Е. Д.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 2 курса, СПбГУ,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920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463296"/>
            <a:ext cx="7969526" cy="785955"/>
          </a:xfrm>
        </p:spPr>
        <p:txBody>
          <a:bodyPr/>
          <a:lstStyle/>
          <a:p>
            <a:r>
              <a:rPr lang="ru-RU" sz="4400" dirty="0"/>
              <a:t>Деривация пули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566487"/>
                <a:ext cx="6323206" cy="1174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z</m:t>
                      </m:r>
                      <m: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=1.25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+1.2</m:t>
                          </m:r>
                        </m:e>
                      </m:d>
                      <m: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566487"/>
                <a:ext cx="6323206" cy="1174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3241" y="2600355"/>
                <a:ext cx="6218471" cy="1657289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величина деривации в дюймах,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фактор гироскопической стабильности, вычисляемый по Miller Twist Rule,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время полета пули.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3241" y="2600355"/>
                <a:ext cx="6218471" cy="1657289"/>
              </a:xfrm>
              <a:blipFill>
                <a:blip r:embed="rId3"/>
                <a:stretch>
                  <a:fillRect l="-1569" t="-7749" r="-490" b="-8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00C562AC-AE5A-4425-B3A5-7D9C3843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32" y="4091951"/>
            <a:ext cx="7380668" cy="20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9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E74EF6-70FD-43DC-B761-BE78B6B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9" y="509949"/>
            <a:ext cx="8823603" cy="726423"/>
          </a:xfrm>
        </p:spPr>
        <p:txBody>
          <a:bodyPr/>
          <a:lstStyle/>
          <a:p>
            <a:r>
              <a:rPr lang="ru-RU" sz="4400" dirty="0"/>
              <a:t>Система уравнений движения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84B78-8FE7-4593-8770-A31DACB681B4}"/>
                  </a:ext>
                </a:extLst>
              </p:cNvPr>
              <p:cNvSpPr txBox="1"/>
              <p:nvPr/>
            </p:nvSpPr>
            <p:spPr>
              <a:xfrm>
                <a:off x="-405685" y="1780831"/>
                <a:ext cx="610458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84B78-8FE7-4593-8770-A31DACB6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685" y="1780831"/>
                <a:ext cx="6104586" cy="793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3DE458-8DCB-4475-ADF6-7EF563F3599D}"/>
                  </a:ext>
                </a:extLst>
              </p:cNvPr>
              <p:cNvSpPr txBox="1"/>
              <p:nvPr/>
            </p:nvSpPr>
            <p:spPr>
              <a:xfrm>
                <a:off x="-386366" y="2511747"/>
                <a:ext cx="6104586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3DE458-8DCB-4475-ADF6-7EF563F3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66" y="2511747"/>
                <a:ext cx="6104586" cy="803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F70F6-989E-48CB-B010-6DD7D9CDCCC9}"/>
                  </a:ext>
                </a:extLst>
              </p:cNvPr>
              <p:cNvSpPr txBox="1"/>
              <p:nvPr/>
            </p:nvSpPr>
            <p:spPr>
              <a:xfrm>
                <a:off x="-8586" y="3252730"/>
                <a:ext cx="610458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F70F6-989E-48CB-B010-6DD7D9CD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86" y="3252730"/>
                <a:ext cx="6104586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8174C-2B18-4C20-9593-0DB3BA61D805}"/>
                  </a:ext>
                </a:extLst>
              </p:cNvPr>
              <p:cNvSpPr txBox="1"/>
              <p:nvPr/>
            </p:nvSpPr>
            <p:spPr>
              <a:xfrm>
                <a:off x="-257577" y="4364237"/>
                <a:ext cx="620761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, 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, 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8174C-2B18-4C20-9593-0DB3BA61D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577" y="4364237"/>
                <a:ext cx="6207616" cy="79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0AC88A-2677-4ED0-A416-FA970FC5E484}"/>
                  </a:ext>
                </a:extLst>
              </p:cNvPr>
              <p:cNvSpPr txBox="1"/>
              <p:nvPr/>
            </p:nvSpPr>
            <p:spPr>
              <a:xfrm>
                <a:off x="6568224" y="3293990"/>
                <a:ext cx="3477295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0AC88A-2677-4ED0-A416-FA970FC5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24" y="3293990"/>
                <a:ext cx="3477295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B73B2-5CE2-4E95-AB8A-B407155CE850}"/>
                  </a:ext>
                </a:extLst>
              </p:cNvPr>
              <p:cNvSpPr txBox="1"/>
              <p:nvPr/>
            </p:nvSpPr>
            <p:spPr>
              <a:xfrm>
                <a:off x="5301801" y="1647280"/>
                <a:ext cx="6207616" cy="1629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B73B2-5CE2-4E95-AB8A-B407155C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01" y="1647280"/>
                <a:ext cx="6207616" cy="1629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Текст 5">
                <a:extLst>
                  <a:ext uri="{FF2B5EF4-FFF2-40B4-BE49-F238E27FC236}">
                    <a16:creationId xmlns:a16="http://schemas.microsoft.com/office/drawing/2014/main" id="{BD65EB4C-DD03-4F50-B7CD-6FFF3848C2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01801" y="4329144"/>
                <a:ext cx="6589691" cy="16572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sz="2400" dirty="0"/>
                  <a:t> — координаты пули в пространстве,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sz="2400" dirty="0"/>
                  <a:t> — составляющие вектора скорости,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sz="2400" dirty="0"/>
                  <a:t> — модуль скорости,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/>
                  <a:t> — компоненты силы ветра.</a:t>
                </a:r>
              </a:p>
            </p:txBody>
          </p:sp>
        </mc:Choice>
        <mc:Fallback xmlns="">
          <p:sp>
            <p:nvSpPr>
              <p:cNvPr id="25" name="Текст 5">
                <a:extLst>
                  <a:ext uri="{FF2B5EF4-FFF2-40B4-BE49-F238E27FC236}">
                    <a16:creationId xmlns:a16="http://schemas.microsoft.com/office/drawing/2014/main" id="{BD65EB4C-DD03-4F50-B7CD-6FFF3848C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01801" y="4329144"/>
                <a:ext cx="6589691" cy="1657289"/>
              </a:xfrm>
              <a:blipFill>
                <a:blip r:embed="rId8"/>
                <a:stretch>
                  <a:fillRect t="-14706" r="-278" b="-15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0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A9A6B-F4B1-450B-896D-04F095D0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594" y="2257022"/>
            <a:ext cx="6610811" cy="2343955"/>
          </a:xfrm>
        </p:spPr>
        <p:txBody>
          <a:bodyPr/>
          <a:lstStyle/>
          <a:p>
            <a:r>
              <a:rPr lang="ru-RU" sz="7200" dirty="0"/>
              <a:t>Методы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52430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9C59-79E8-4780-8634-A992D690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00" y="294527"/>
            <a:ext cx="7329200" cy="761541"/>
          </a:xfrm>
        </p:spPr>
        <p:txBody>
          <a:bodyPr/>
          <a:lstStyle/>
          <a:p>
            <a:r>
              <a:rPr lang="ru-RU" dirty="0"/>
              <a:t>Метод Эйлера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14B051B3-1B13-41E4-B585-68EE6497BB15}"/>
              </a:ext>
            </a:extLst>
          </p:cNvPr>
          <p:cNvSpPr txBox="1">
            <a:spLocks/>
          </p:cNvSpPr>
          <p:nvPr/>
        </p:nvSpPr>
        <p:spPr>
          <a:xfrm>
            <a:off x="1401287" y="1563446"/>
            <a:ext cx="5638627" cy="41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Очень прост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Быстрые вычисления.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Низкая точность при больших шагах Δt.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Сильно накапливает ошибки.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При слишком малом шаге вычисления становятся медленными.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1">
                <a:extLst>
                  <a:ext uri="{FF2B5EF4-FFF2-40B4-BE49-F238E27FC236}">
                    <a16:creationId xmlns:a16="http://schemas.microsoft.com/office/drawing/2014/main" id="{B145D309-2140-4DA2-AC87-D3B5B8BCD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1621" y="1327758"/>
                <a:ext cx="4056845" cy="210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70" marR="0" lvl="0" indent="-30478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Barlow Semi Condensed"/>
                  <a:buNone/>
                  <a:defRPr sz="2133" b="0" i="0" u="none" strike="noStrike" cap="none">
                    <a:solidFill>
                      <a:schemeClr val="dk2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Текст 1">
                <a:extLst>
                  <a:ext uri="{FF2B5EF4-FFF2-40B4-BE49-F238E27FC236}">
                    <a16:creationId xmlns:a16="http://schemas.microsoft.com/office/drawing/2014/main" id="{B145D309-2140-4DA2-AC87-D3B5B8BC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21" y="1327758"/>
                <a:ext cx="4056845" cy="2101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неопределенный">
            <a:extLst>
              <a:ext uri="{FF2B5EF4-FFF2-40B4-BE49-F238E27FC236}">
                <a16:creationId xmlns:a16="http://schemas.microsoft.com/office/drawing/2014/main" id="{F21BD2D0-70E1-46A3-B907-4CB13998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49" y="3803821"/>
            <a:ext cx="3509817" cy="27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4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Модифицированный Метод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/>
              <p:nvPr/>
            </p:nvSpPr>
            <p:spPr>
              <a:xfrm>
                <a:off x="6469387" y="1563882"/>
                <a:ext cx="4700788" cy="438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87" y="1563882"/>
                <a:ext cx="4700788" cy="4387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 1">
            <a:extLst>
              <a:ext uri="{FF2B5EF4-FFF2-40B4-BE49-F238E27FC236}">
                <a16:creationId xmlns:a16="http://schemas.microsoft.com/office/drawing/2014/main" id="{9851C612-6CE0-4A87-AFEA-F8AA9BB21890}"/>
              </a:ext>
            </a:extLst>
          </p:cNvPr>
          <p:cNvSpPr txBox="1">
            <a:spLocks/>
          </p:cNvSpPr>
          <p:nvPr/>
        </p:nvSpPr>
        <p:spPr>
          <a:xfrm>
            <a:off x="1401288" y="1376035"/>
            <a:ext cx="5638627" cy="41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Прост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Гораздо точнее обычного метода Эйлера.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Все еще сильно накапливает ошибки.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больше расчетов за шаг.</a:t>
            </a:r>
          </a:p>
        </p:txBody>
      </p:sp>
    </p:spTree>
    <p:extLst>
      <p:ext uri="{BB962C8B-B14F-4D97-AF65-F5344CB8AC3E}">
        <p14:creationId xmlns:p14="http://schemas.microsoft.com/office/powerpoint/2010/main" val="21583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Рунге-Кутты 4-го порядка (RK4)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/>
              <p:nvPr/>
            </p:nvSpPr>
            <p:spPr>
              <a:xfrm>
                <a:off x="5563673" y="1563883"/>
                <a:ext cx="5439077" cy="4407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73" y="1563883"/>
                <a:ext cx="5439077" cy="4407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1">
            <a:extLst>
              <a:ext uri="{FF2B5EF4-FFF2-40B4-BE49-F238E27FC236}">
                <a16:creationId xmlns:a16="http://schemas.microsoft.com/office/drawing/2014/main" id="{FF003C98-2126-48EB-A6D1-1463C78E5A8E}"/>
              </a:ext>
            </a:extLst>
          </p:cNvPr>
          <p:cNvSpPr txBox="1">
            <a:spLocks/>
          </p:cNvSpPr>
          <p:nvPr/>
        </p:nvSpPr>
        <p:spPr>
          <a:xfrm>
            <a:off x="1459706" y="1307918"/>
            <a:ext cx="4636294" cy="424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4786" indent="0"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Высокая точность.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Позволяет использовать относительно большие шаги времени.</a:t>
            </a:r>
          </a:p>
          <a:p>
            <a:pPr marL="304786" indent="0"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Сложнее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еще больше расчетов за шаг.</a:t>
            </a:r>
          </a:p>
        </p:txBody>
      </p:sp>
    </p:spTree>
    <p:extLst>
      <p:ext uri="{BB962C8B-B14F-4D97-AF65-F5344CB8AC3E}">
        <p14:creationId xmlns:p14="http://schemas.microsoft.com/office/powerpoint/2010/main" val="269656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Адамса-</a:t>
            </a:r>
            <a:r>
              <a:rPr lang="ru-RU" dirty="0" err="1"/>
              <a:t>Бэшфорта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/>
              <p:nvPr/>
            </p:nvSpPr>
            <p:spPr>
              <a:xfrm>
                <a:off x="5417714" y="2126520"/>
                <a:ext cx="5529230" cy="2798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714" y="2126520"/>
                <a:ext cx="5529230" cy="27984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1">
            <a:extLst>
              <a:ext uri="{FF2B5EF4-FFF2-40B4-BE49-F238E27FC236}">
                <a16:creationId xmlns:a16="http://schemas.microsoft.com/office/drawing/2014/main" id="{FF003C98-2126-48EB-A6D1-1463C78E5A8E}"/>
              </a:ext>
            </a:extLst>
          </p:cNvPr>
          <p:cNvSpPr txBox="1">
            <a:spLocks/>
          </p:cNvSpPr>
          <p:nvPr/>
        </p:nvSpPr>
        <p:spPr>
          <a:xfrm>
            <a:off x="1356675" y="1307918"/>
            <a:ext cx="4503212" cy="424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4786" indent="0"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Более эффективен при больших шагах.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Высокая точность.</a:t>
            </a:r>
          </a:p>
          <a:p>
            <a:pPr marL="304786" indent="0"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нескольких предыдущих шагов.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Плохо справляется с резкими изменениями.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983BE-98A5-4FCD-A892-1CBFEF7650D9}"/>
                  </a:ext>
                </a:extLst>
              </p:cNvPr>
              <p:cNvSpPr txBox="1"/>
              <p:nvPr/>
            </p:nvSpPr>
            <p:spPr>
              <a:xfrm>
                <a:off x="2730321" y="5498950"/>
                <a:ext cx="691917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55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−59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+37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−9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983BE-98A5-4FCD-A892-1CBFEF76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321" y="5498950"/>
                <a:ext cx="6919174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7781-5478-4EF7-A899-559546B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2718816"/>
            <a:ext cx="4951240" cy="1816800"/>
          </a:xfrm>
        </p:spPr>
        <p:txBody>
          <a:bodyPr/>
          <a:lstStyle/>
          <a:p>
            <a:r>
              <a:rPr lang="ru-RU" dirty="0"/>
              <a:t>Формулировка 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04CB6-CB8D-4A19-B37E-CD49120B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829" y="1720951"/>
            <a:ext cx="4754800" cy="4745164"/>
          </a:xfrm>
        </p:spPr>
        <p:txBody>
          <a:bodyPr/>
          <a:lstStyle/>
          <a:p>
            <a:pPr marL="186258" indent="0">
              <a:buNone/>
            </a:pPr>
            <a:r>
              <a:rPr lang="ru-RU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  <a:endParaRPr lang="ru-RU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DB125-E39D-4A5D-B01E-3833713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986" y="1867094"/>
            <a:ext cx="8774635" cy="3123811"/>
          </a:xfrm>
        </p:spPr>
        <p:txBody>
          <a:bodyPr/>
          <a:lstStyle/>
          <a:p>
            <a:r>
              <a:rPr lang="ru-RU" sz="6600" dirty="0"/>
              <a:t>Общий вид формул, задающих полет пули</a:t>
            </a:r>
          </a:p>
        </p:txBody>
      </p:sp>
    </p:spTree>
    <p:extLst>
      <p:ext uri="{BB962C8B-B14F-4D97-AF65-F5344CB8AC3E}">
        <p14:creationId xmlns:p14="http://schemas.microsoft.com/office/powerpoint/2010/main" val="22523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Общая формула движения пули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D68A175-B83A-41DB-9134-85659C7C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48" y="4418669"/>
            <a:ext cx="4188720" cy="19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46F12D-F9F3-4392-AAF1-D4472F90D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r="378" b="18322"/>
          <a:stretch/>
        </p:blipFill>
        <p:spPr bwMode="auto">
          <a:xfrm>
            <a:off x="7046448" y="1643958"/>
            <a:ext cx="4737719" cy="27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24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24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3548" y="2472362"/>
                <a:ext cx="6719686" cy="3430417"/>
              </a:xfrm>
            </p:spPr>
            <p:txBody>
              <a:bodyPr/>
              <a:lstStyle/>
              <a:p>
                <a:pPr marL="0" indent="0"/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Масса пули</a:t>
                </a:r>
              </a:p>
              <a:p>
                <a:pPr marL="0" indent="0"/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Ускорение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Сила тяжести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Аэродинамическое сопротивление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Подъемная сила (эффект Магнуса)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Сила Кориолиса (влияние вращения Земли)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Воздействие ветра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Влияние атмосферных условий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3548" y="2472362"/>
                <a:ext cx="6719686" cy="3430417"/>
              </a:xfrm>
              <a:blipFill>
                <a:blip r:embed="rId5"/>
                <a:stretch>
                  <a:fillRect l="-1360" t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8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Сила тяжести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𝑚𝑔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701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61123" y="2474121"/>
                <a:ext cx="6179835" cy="954879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9.81 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м</m:t>
                        </m:r>
                        <m:r>
                          <m:rPr>
                            <m:lit/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Ускорение свободного падения.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1123" y="2474121"/>
                <a:ext cx="6179835" cy="954879"/>
              </a:xfrm>
              <a:blipFill>
                <a:blip r:embed="rId3"/>
                <a:stretch>
                  <a:fillRect l="-1479" t="-2548" b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DF18C81-E28C-49C0-8C5A-0C593634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65" y="1920839"/>
            <a:ext cx="3514045" cy="35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46967A5B-FBDC-4BB0-A2E6-A48828D0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3429001"/>
            <a:ext cx="5272364" cy="29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9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Аэродинамическое сопротивление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3" y="1434806"/>
                <a:ext cx="3616938" cy="10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3" y="1434806"/>
                <a:ext cx="3616938" cy="10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9167" y="2338718"/>
                <a:ext cx="5728602" cy="3430417"/>
              </a:xfrm>
            </p:spPr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Коэффициент аэродинамического сопротивления,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Плотность воздуха,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Площадь поперечного сечения пули,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Скорость пули.</a:t>
                </a:r>
              </a:p>
              <a:p>
                <a:pPr marL="0" indent="0"/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BC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Баллистический коэффициент 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эталон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Коэффициент сопротивления для эталонной формы 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G1, G7, G…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9167" y="2338718"/>
                <a:ext cx="5728602" cy="3430417"/>
              </a:xfrm>
              <a:blipFill>
                <a:blip r:embed="rId3"/>
                <a:stretch>
                  <a:fillRect l="-1596" r="-2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F4BDE-60F8-437B-BFBC-FD705BEE6864}"/>
                  </a:ext>
                </a:extLst>
              </p:cNvPr>
              <p:cNvSpPr txBox="1"/>
              <p:nvPr/>
            </p:nvSpPr>
            <p:spPr>
              <a:xfrm>
                <a:off x="4340181" y="1434806"/>
                <a:ext cx="2756079" cy="1018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F4BDE-60F8-437B-BFBC-FD705BEE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81" y="1434806"/>
                <a:ext cx="2756079" cy="1018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DD3AD-9DD2-4927-8D8A-B1835341B28D}"/>
                  </a:ext>
                </a:extLst>
              </p:cNvPr>
              <p:cNvSpPr txBox="1"/>
              <p:nvPr/>
            </p:nvSpPr>
            <p:spPr>
              <a:xfrm>
                <a:off x="7096260" y="1434806"/>
                <a:ext cx="3322093" cy="1215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эталон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DD3AD-9DD2-4927-8D8A-B1835341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60" y="1434806"/>
                <a:ext cx="3322093" cy="1215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A904667-33C9-4E9D-9989-3995061E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08" y="2710078"/>
            <a:ext cx="5728602" cy="37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Подъемная сила (эффект Магнуса)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𝜌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𝐴𝑣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43244" y="2283805"/>
                <a:ext cx="5483314" cy="1442815"/>
              </a:xfrm>
            </p:spPr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ru-RU" sz="2400" dirty="0"/>
                  <a:t> — Угловая скорость вращения пули,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— Коэффициент Магнуса.</a:t>
                </a: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3244" y="2283805"/>
                <a:ext cx="5483314" cy="1442815"/>
              </a:xfrm>
              <a:blipFill>
                <a:blip r:embed="rId3"/>
                <a:stretch>
                  <a:fillRect l="-334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901B0345-D561-4C42-B805-3F2AF079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04" y="2353464"/>
            <a:ext cx="8354095" cy="39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476354" cy="1088055"/>
          </a:xfrm>
        </p:spPr>
        <p:txBody>
          <a:bodyPr/>
          <a:lstStyle/>
          <a:p>
            <a:r>
              <a:rPr lang="ru-RU" sz="4400" dirty="0"/>
              <a:t>Влияние атмосферных условий (давление, температура, высота)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569167" y="1829701"/>
                <a:ext cx="2638145" cy="1088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" y="1829701"/>
                <a:ext cx="2638145" cy="1088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4619" y="3196104"/>
                <a:ext cx="7724237" cy="26653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— Атмосферное давление,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 — Универсальная газовая постоянная,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— Температура в кельвинах.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Давление на высоте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Давление на уровне моря,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2400" dirty="0"/>
                  <a:t> — Высота барометрического слоя (~8 км).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619" y="3196104"/>
                <a:ext cx="7724237" cy="2665371"/>
              </a:xfrm>
              <a:blipFill>
                <a:blip r:embed="rId3"/>
                <a:stretch>
                  <a:fillRect t="-7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6270D-619F-4476-9467-EA5075306E01}"/>
                  </a:ext>
                </a:extLst>
              </p:cNvPr>
              <p:cNvSpPr txBox="1"/>
              <p:nvPr/>
            </p:nvSpPr>
            <p:spPr>
              <a:xfrm>
                <a:off x="2669199" y="1965090"/>
                <a:ext cx="2638145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6270D-619F-4476-9467-EA507530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9" y="1965090"/>
                <a:ext cx="2638145" cy="817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CCD4128E-8455-4C4A-8B18-FB9FE177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87" y="2593071"/>
            <a:ext cx="5212035" cy="34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5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463296"/>
            <a:ext cx="7969526" cy="785955"/>
          </a:xfrm>
        </p:spPr>
        <p:txBody>
          <a:bodyPr/>
          <a:lstStyle/>
          <a:p>
            <a:r>
              <a:rPr lang="ru-RU" sz="4400" dirty="0"/>
              <a:t>Влияние вращения Земли (эффект Кориолиса)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  <m: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3242" y="1986185"/>
                <a:ext cx="5483314" cy="1442815"/>
              </a:xfrm>
            </p:spPr>
            <p:txBody>
              <a:bodyPr/>
              <a:lstStyle/>
              <a:p>
                <a:pPr marL="0" indent="0"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Угловая скорость вращения Земли.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3242" y="1986185"/>
                <a:ext cx="5483314" cy="1442815"/>
              </a:xfrm>
              <a:blipFill>
                <a:blip r:embed="rId3"/>
                <a:stretch>
                  <a:fillRect l="-334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DDB18-31B5-4FED-BF34-72C390FA0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1"/>
          <a:stretch/>
        </p:blipFill>
        <p:spPr>
          <a:xfrm>
            <a:off x="3460538" y="3649923"/>
            <a:ext cx="7744894" cy="2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1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Consulting _ by Slidesgo</Template>
  <TotalTime>1037</TotalTime>
  <Words>688</Words>
  <Application>Microsoft Office PowerPoint</Application>
  <PresentationFormat>Широкоэкранный</PresentationFormat>
  <Paragraphs>115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Barlow Semi Condensed</vt:lpstr>
      <vt:lpstr>Barlow Semi Condensed Medium</vt:lpstr>
      <vt:lpstr>Calibri</vt:lpstr>
      <vt:lpstr>Cambria Math</vt:lpstr>
      <vt:lpstr>Fjalla One</vt:lpstr>
      <vt:lpstr>Proxima Nova</vt:lpstr>
      <vt:lpstr>Proxima Nova Semibold</vt:lpstr>
      <vt:lpstr>Roboto Condensed Light</vt:lpstr>
      <vt:lpstr>Times New Roman</vt:lpstr>
      <vt:lpstr>Technology Consulting by Slidesgo</vt:lpstr>
      <vt:lpstr>Slidesgo Final Pages</vt:lpstr>
      <vt:lpstr>Рассмотрение методов решения</vt:lpstr>
      <vt:lpstr>Формулировка задачи проекта</vt:lpstr>
      <vt:lpstr>Общий вид формул, задающих полет пули</vt:lpstr>
      <vt:lpstr>Общая формула движения пули</vt:lpstr>
      <vt:lpstr>Сила тяжести</vt:lpstr>
      <vt:lpstr>Аэродинамическое сопротивление</vt:lpstr>
      <vt:lpstr>Подъемная сила (эффект Магнуса)</vt:lpstr>
      <vt:lpstr>Влияние атмосферных условий (давление, температура, высота)</vt:lpstr>
      <vt:lpstr>Влияние вращения Земли (эффект Кориолиса)</vt:lpstr>
      <vt:lpstr>Деривация пули</vt:lpstr>
      <vt:lpstr>Система уравнений движения</vt:lpstr>
      <vt:lpstr>Методы решения</vt:lpstr>
      <vt:lpstr>Метод Эйлера</vt:lpstr>
      <vt:lpstr>Модифицированный Метод Эйлера</vt:lpstr>
      <vt:lpstr>Метод Рунге-Кутты 4-го порядка (RK4)</vt:lpstr>
      <vt:lpstr>Метод Адамса-Бэшфорта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Faster Xaos</dc:creator>
  <cp:lastModifiedBy>Faster Xaos</cp:lastModifiedBy>
  <cp:revision>54</cp:revision>
  <dcterms:created xsi:type="dcterms:W3CDTF">2025-03-11T12:57:35Z</dcterms:created>
  <dcterms:modified xsi:type="dcterms:W3CDTF">2025-03-28T12:49:29Z</dcterms:modified>
</cp:coreProperties>
</file>