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Tc4S8pbSJQuIoQThI107HGhMf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67de9b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1367de9b8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33fc859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33fc8596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4"/>
          <p:cNvSpPr txBox="1"/>
          <p:nvPr>
            <p:ph type="ctrTitle"/>
          </p:nvPr>
        </p:nvSpPr>
        <p:spPr>
          <a:xfrm>
            <a:off x="1900238" y="1122363"/>
            <a:ext cx="65936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5801052" y="541020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1900237" y="5410202"/>
            <a:ext cx="3843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915603" y="5410200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56058" y="4304665"/>
            <a:ext cx="7434266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/>
          <p:nvPr>
            <p:ph idx="2" type="pic"/>
          </p:nvPr>
        </p:nvSpPr>
        <p:spPr>
          <a:xfrm>
            <a:off x="856058" y="606426"/>
            <a:ext cx="7434266" cy="3299778"/>
          </a:xfrm>
          <a:prstGeom prst="round2DiagRect">
            <a:avLst>
              <a:gd fmla="val 5101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856024" y="5124020"/>
            <a:ext cx="7433144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56093" y="609600"/>
            <a:ext cx="742946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856058" y="4419600"/>
            <a:ext cx="7428344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4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084659" y="609600"/>
            <a:ext cx="6977064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5"/>
          <p:cNvSpPr txBox="1"/>
          <p:nvPr>
            <p:ph idx="2" type="body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56058" y="2134042"/>
            <a:ext cx="74295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856023" y="4657655"/>
            <a:ext cx="742837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56058" y="2674463"/>
            <a:ext cx="239767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7"/>
          <p:cNvSpPr txBox="1"/>
          <p:nvPr>
            <p:ph idx="2" type="body"/>
          </p:nvPr>
        </p:nvSpPr>
        <p:spPr>
          <a:xfrm>
            <a:off x="856059" y="3360263"/>
            <a:ext cx="2396432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3386075" y="2677635"/>
            <a:ext cx="238828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7"/>
          <p:cNvSpPr txBox="1"/>
          <p:nvPr>
            <p:ph idx="4" type="body"/>
          </p:nvPr>
        </p:nvSpPr>
        <p:spPr>
          <a:xfrm>
            <a:off x="3386075" y="3363435"/>
            <a:ext cx="238895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7"/>
          <p:cNvSpPr txBox="1"/>
          <p:nvPr>
            <p:ph idx="5" type="body"/>
          </p:nvPr>
        </p:nvSpPr>
        <p:spPr>
          <a:xfrm>
            <a:off x="5889332" y="2674463"/>
            <a:ext cx="2396226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7"/>
          <p:cNvSpPr txBox="1"/>
          <p:nvPr>
            <p:ph idx="6" type="body"/>
          </p:nvPr>
        </p:nvSpPr>
        <p:spPr>
          <a:xfrm>
            <a:off x="5889332" y="3360263"/>
            <a:ext cx="2396226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856059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856060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8"/>
          <p:cNvSpPr/>
          <p:nvPr>
            <p:ph idx="2" type="pic"/>
          </p:nvPr>
        </p:nvSpPr>
        <p:spPr>
          <a:xfrm>
            <a:off x="856060" y="2666998"/>
            <a:ext cx="239643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8"/>
          <p:cNvSpPr txBox="1"/>
          <p:nvPr>
            <p:ph idx="3" type="body"/>
          </p:nvPr>
        </p:nvSpPr>
        <p:spPr>
          <a:xfrm>
            <a:off x="856060" y="4980859"/>
            <a:ext cx="239643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body"/>
          </p:nvPr>
        </p:nvSpPr>
        <p:spPr>
          <a:xfrm>
            <a:off x="3366790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8"/>
          <p:cNvSpPr/>
          <p:nvPr>
            <p:ph idx="5" type="pic"/>
          </p:nvPr>
        </p:nvSpPr>
        <p:spPr>
          <a:xfrm>
            <a:off x="3366790" y="2666998"/>
            <a:ext cx="2399205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8"/>
          <p:cNvSpPr txBox="1"/>
          <p:nvPr>
            <p:ph idx="6" type="body"/>
          </p:nvPr>
        </p:nvSpPr>
        <p:spPr>
          <a:xfrm>
            <a:off x="3365695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8"/>
          <p:cNvSpPr txBox="1"/>
          <p:nvPr>
            <p:ph idx="7" type="body"/>
          </p:nvPr>
        </p:nvSpPr>
        <p:spPr>
          <a:xfrm>
            <a:off x="5889426" y="4404595"/>
            <a:ext cx="239305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8"/>
          <p:cNvSpPr/>
          <p:nvPr>
            <p:ph idx="8" type="pic"/>
          </p:nvPr>
        </p:nvSpPr>
        <p:spPr>
          <a:xfrm>
            <a:off x="5889332" y="2666998"/>
            <a:ext cx="2396227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8"/>
          <p:cNvSpPr txBox="1"/>
          <p:nvPr>
            <p:ph idx="9" type="body"/>
          </p:nvPr>
        </p:nvSpPr>
        <p:spPr>
          <a:xfrm>
            <a:off x="5889332" y="4980855"/>
            <a:ext cx="2396226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 rot="5400000">
            <a:off x="2799953" y="305594"/>
            <a:ext cx="3541714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 rot="5400000">
            <a:off x="4942880" y="2448522"/>
            <a:ext cx="51816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 rot="5400000">
            <a:off x="1170978" y="294679"/>
            <a:ext cx="51816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56058" y="1419227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856058" y="4424362"/>
            <a:ext cx="74295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56058" y="2249486"/>
            <a:ext cx="365879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629151" y="2249486"/>
            <a:ext cx="365640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078902" y="2249486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4851992" y="2249485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60029" y="609601"/>
            <a:ext cx="2892028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867150" y="592666"/>
            <a:ext cx="4418407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860029" y="2249486"/>
            <a:ext cx="289202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56061" y="60960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>
            <p:ph idx="2" type="pic"/>
          </p:nvPr>
        </p:nvSpPr>
        <p:spPr>
          <a:xfrm>
            <a:off x="4832866" y="609600"/>
            <a:ext cx="3452693" cy="5181602"/>
          </a:xfrm>
          <a:prstGeom prst="round2DiagRect">
            <a:avLst>
              <a:gd fmla="val 6074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56059" y="2249486"/>
            <a:ext cx="375396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8" name="Google Shape;8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3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F935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900238" y="1985319"/>
            <a:ext cx="6593681" cy="1524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4000"/>
              <a:buFont typeface="Twentieth Century"/>
              <a:buNone/>
            </a:pPr>
            <a:r>
              <a:rPr lang="ru-RU" sz="4400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ПРОЕКТ РАСПРЕДЕЛЕННОЙ ФАЙЛОВОЙ СИСТЕМЫ (DFS)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900238" y="3602038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ru-R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РЕАЛИЗАЦИЯ НА ОСНОВЕ КЛИЕНТ-СЕРВЕРНОЙ АРХИТЕКТУРЫ С ИСПОЛЬЗОВАНИЕМ QT6 C++ И SQLITE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3125701" y="6258122"/>
            <a:ext cx="60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1800" u="none" cap="none" strike="noStrike">
                <a:solidFill>
                  <a:schemeClr val="lt1"/>
                </a:solidFill>
              </a:rPr>
              <a:t>Участники: Абрахин Е; Бек В; Киселев М; Черевко 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367de9b8b_1_0"/>
          <p:cNvSpPr txBox="1"/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ИСХОДНЫЙ КОД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1367de9b8b_1_0"/>
          <p:cNvSpPr txBox="1"/>
          <p:nvPr>
            <p:ph idx="1" type="body"/>
          </p:nvPr>
        </p:nvSpPr>
        <p:spPr>
          <a:xfrm>
            <a:off x="856049" y="2249475"/>
            <a:ext cx="8127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https://github.com/FasterXaos/Distributed_file_system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856060" y="804548"/>
            <a:ext cx="6565556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	  ЗАКЛЮЧЕНИЕ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Ожидаемые результаты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900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Создание гибкой и надёжной распределённой файловой системы.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984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900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Обеспечение отказоустойчивости и безопасности данных.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Преимущества для пользователей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4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900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Быстрый доступ к данным, устойчивость к отказам, распределённое хранение для повышения безопасности.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1097825" y="290650"/>
            <a:ext cx="7880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29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РАБОТА(26.10-08.11)</a:t>
            </a:r>
            <a:endParaRPr sz="29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773225" y="1173550"/>
            <a:ext cx="79611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Клиент-сервер: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клиента: 1) Добавлен в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джет(окно) для подключения к серверу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2) Разработана в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озможность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отключ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иться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от сервера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.                     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3) Реализована возможность разлогиниться. 4) Исправлены ошибки, связанные с загрузкой и скачиванием данных с сервера.                  5) Усовершенствован интерфейс, теперь можно выбрать папку для установки файлов с сервера.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Для сервера: 1) Добавлена поддержка базы данных SQLite для хранения метаданных файлов. 2) Разработан функционал для обработки запросов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пользователей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регистрацию и авторизацию с последующим сохранением 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персональной</a:t>
            </a: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информации в базе данных.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33fc85961_0_1"/>
          <p:cNvSpPr txBox="1"/>
          <p:nvPr>
            <p:ph type="title"/>
          </p:nvPr>
        </p:nvSpPr>
        <p:spPr>
          <a:xfrm>
            <a:off x="856050" y="804550"/>
            <a:ext cx="8288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 sz="3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ПРОДЕЛАННАЯ РАБОТА(26.10-08.11)</a:t>
            </a:r>
            <a:endParaRPr sz="34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133fc85961_0_1"/>
          <p:cNvSpPr txBox="1"/>
          <p:nvPr>
            <p:ph idx="1" type="body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Базы данных: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250"/>
              <a:buFont typeface="Arial"/>
              <a:buNone/>
            </a:pPr>
            <a:r>
              <a:rPr lang="ru-RU" sz="1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Была сформирована таблица пользователей, добавлена возможность регистрации и авторизации пользователей в системе базы данных, ранжирование файлов по имени, сортировка данных по атрибутам, начата разработка окна администратора базы данных и переработана система хранение файлов в базе данных.</a:t>
            </a:r>
            <a:endParaRPr sz="19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type="title"/>
          </p:nvPr>
        </p:nvSpPr>
        <p:spPr>
          <a:xfrm>
            <a:off x="1054825" y="373450"/>
            <a:ext cx="78657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ЦЕЛИ НА СЛЕДУЮЩИЕ НЕДЕЛИ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75"/>
              <a:buNone/>
            </a:pPr>
            <a:r>
              <a:t/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50" y="1713400"/>
            <a:ext cx="8104901" cy="4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РОЛИ В КОМАНДЕ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Абрахин Е.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Координирует все компоненты системы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500"/>
              <a:buNone/>
            </a:pP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Бек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В; Черевко М.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Создают клиент-серверную архитектуру, обеспечивают обмен данными между клиентом и сервером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500"/>
              <a:buNone/>
            </a:pPr>
            <a:r>
              <a:rPr lang="ru-RU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Киселев М. – </a:t>
            </a:r>
            <a:r>
              <a:rPr lang="ru-RU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Разрабатывает и настраивает базу данных для хранения метаданных файлов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type="title"/>
          </p:nvPr>
        </p:nvSpPr>
        <p:spPr>
          <a:xfrm>
            <a:off x="85606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ВВЕДЕНИЕ В ПРОЕКТ DFS (DISTRIBUTED FILE SYSTEM)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Создаётся распределённая файловая система (DFS), основанная на клиент-серверной архитектуре, позволяющая пользователям загружать, сохранять и реплицировать файлы на удалённые серверы. Проект ориентирован на использование в локальной сети организации, что обеспечивает высокую скорость работы и безопасность хранения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None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Ключевые технологии: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Язык разработки: C++ (Qt6)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ct val="104166"/>
              <a:buChar char="•"/>
            </a:pPr>
            <a:r>
              <a:rPr lang="ru-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База данных: SQLite для хранения метаданных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АРХИТЕКТУРА СИСТЕМЫ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856060" y="1779588"/>
            <a:ext cx="7887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Главный сервер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Основной координационный центр, обрабатывающий запросы клиентов на загрузку, скачивание и репликацию файлов.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Хранит метаданные файлов (имя, путь, владельцы и права доступа) в базе данных SQLite для быстрого и эффективного доступа.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Дополнительные серверы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Служат для хранения реплик файлов и отвечают на запросы клиента, если главный сервер их перенаправил.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Char char="•"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Дополнительные серверы автоматически синхронизируются с главным, обеспечивая актуальность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type="title"/>
          </p:nvPr>
        </p:nvSpPr>
        <p:spPr>
          <a:xfrm>
            <a:off x="930201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МЕХАНИЗМЫ ОТКАЗОУСТОЙЧИВОСТИ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Резервирование главного сервера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случае сбоя главный сервер имеет резервный экземпляр, который может заменить основной, минимизируя риск потери данных и простоев.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Автоматическое переключение на резервный сервер при обнаружении отказа для обеспечения непрерывности работы.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Синхронизация 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Регулярная репликация файлов между главным и дополнительными серверами для поддержания целостности данных и возможности быстрой замены при сбое.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913050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БАЗА ДАННЫХ ДЛЯ ХРАНЕНИЯ МЕТАДАННЫХ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SQLite для хранения метаданных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Выбор базы данных SQLite обусловлен лёгкостью её интеграции, компактностью и простотой в использовании.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базе данных хранятся метаданные файлов, включая: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Названия и пути к файлам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Владелец файла и права доступа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Информация о репликах (расположение копий на дополнительных серверах)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дополнительная информация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921963" y="770917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01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EF5A01"/>
                </a:solidFill>
                <a:latin typeface="Arial"/>
                <a:ea typeface="Arial"/>
                <a:cs typeface="Arial"/>
                <a:sym typeface="Arial"/>
              </a:rPr>
              <a:t>УПРАВЛЕНИЕ ПРАВАМИ ДОСТУПА</a:t>
            </a:r>
            <a:endParaRPr>
              <a:solidFill>
                <a:srgbClr val="EF5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Разграничение прав доступа для клиентов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Права доступа на чтение и запись управляются через главный сервер на основе информации в базе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Пользователи имеют разные уровни доступа: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Чтение: только просмотр и скачивание файлов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Запись: создание, удаление и загрузка файлов на сервер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Безопасность данных</a:t>
            </a:r>
            <a:endParaRPr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запросы проходят проверку на соответствие правам доступа, что обеспечивает надёжную защиту данных.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ПРЕИМУЩЕСТВА РЕАЛИЗАЦИИ НА QT6 И C++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Qt6 и C++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Использование Qt6 обеспечивает мощный набор инструментов для сетевого взаимодействия и написания удобного пользовательского интерфейса.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C++ обеспечивает высокую производительность и гибкость в управлении памятью, что критично для работы с файловой системой.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None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Легкость интеграции с SQLite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288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4166"/>
              <a:buChar char="•"/>
            </a:pPr>
            <a:r>
              <a:rPr lang="ru-RU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Прямая поддержка SQLite в Qt6 позволяет легко хранить и обрабатывать метаданные файлов, уменьшая сложность проекта.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Twentieth Century"/>
              <a:buNone/>
            </a:pPr>
            <a:r>
              <a:rPr lang="ru-RU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ПЛАН ВНЕДРЕНИЯ И РАЗВЕРТЫВАНИЯ</a:t>
            </a:r>
            <a:endParaRPr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 sz="19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1. Разработка прототипа с базовыми функциями загрузки и скачивания файлов.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2. Внедрение прав доступа и тестирование отказоустойчивости.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3. Добавление поддержки репликации данных на дополнительные серверы.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375"/>
              <a:buNone/>
            </a:pPr>
            <a:r>
              <a:rPr lang="ru-RU" sz="19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4. Финальное тестирование в приближенных условиях, улучшение интерфейса и добавление не обязательных функций.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онтур">
  <a:themeElements>
    <a:clrScheme name="Контур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Максим Черевко</dc:creator>
</cp:coreProperties>
</file>