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59" r:id="rId5"/>
    <p:sldId id="324" r:id="rId6"/>
    <p:sldId id="281" r:id="rId7"/>
    <p:sldId id="330" r:id="rId8"/>
    <p:sldId id="282" r:id="rId9"/>
    <p:sldId id="261" r:id="rId10"/>
    <p:sldId id="262" r:id="rId11"/>
    <p:sldId id="284" r:id="rId12"/>
    <p:sldId id="263" r:id="rId13"/>
    <p:sldId id="264" r:id="rId14"/>
    <p:sldId id="265" r:id="rId15"/>
    <p:sldId id="270" r:id="rId16"/>
    <p:sldId id="302" r:id="rId17"/>
    <p:sldId id="271" r:id="rId18"/>
    <p:sldId id="283" r:id="rId19"/>
    <p:sldId id="285" r:id="rId20"/>
    <p:sldId id="272" r:id="rId21"/>
    <p:sldId id="314" r:id="rId22"/>
    <p:sldId id="274" r:id="rId23"/>
    <p:sldId id="275" r:id="rId24"/>
    <p:sldId id="315" r:id="rId25"/>
    <p:sldId id="277" r:id="rId26"/>
    <p:sldId id="278" r:id="rId27"/>
    <p:sldId id="279" r:id="rId28"/>
    <p:sldId id="327" r:id="rId29"/>
    <p:sldId id="328" r:id="rId30"/>
    <p:sldId id="329" r:id="rId31"/>
    <p:sldId id="325" r:id="rId32"/>
    <p:sldId id="326" r:id="rId33"/>
    <p:sldId id="316" r:id="rId34"/>
    <p:sldId id="280" r:id="rId35"/>
    <p:sldId id="31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73C6-71FB-461E-ADF5-24C1F0BB7B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9573-B365-48F9-AFBF-66EB74626BB5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73C6-71FB-461E-ADF5-24C1F0BB7B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9573-B365-48F9-AFBF-66EB74626B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73C6-71FB-461E-ADF5-24C1F0BB7B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9573-B365-48F9-AFBF-66EB74626B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73C6-71FB-461E-ADF5-24C1F0BB7B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9573-B365-48F9-AFBF-66EB74626B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73C6-71FB-461E-ADF5-24C1F0BB7B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9573-B365-48F9-AFBF-66EB74626BB5}" type="slidenum">
              <a:rPr lang="en-US" smtClean="0"/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73C6-71FB-461E-ADF5-24C1F0BB7B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9573-B365-48F9-AFBF-66EB74626B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73C6-71FB-461E-ADF5-24C1F0BB7B3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9573-B365-48F9-AFBF-66EB74626B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73C6-71FB-461E-ADF5-24C1F0BB7B30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9573-B365-48F9-AFBF-66EB74626B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73C6-71FB-461E-ADF5-24C1F0BB7B30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9573-B365-48F9-AFBF-66EB74626B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5AED73C6-71FB-461E-ADF5-24C1F0BB7B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5599573-B365-48F9-AFBF-66EB74626B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D73C6-71FB-461E-ADF5-24C1F0BB7B30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99573-B365-48F9-AFBF-66EB74626BB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AED73C6-71FB-461E-ADF5-24C1F0BB7B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5599573-B365-48F9-AFBF-66EB74626BB5}" type="slidenum">
              <a:rPr lang="en-US" smtClean="0"/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.xml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6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8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hyperlink" Target="Url:-https://us-east-1.quicksight.aws.amazon.com/sn/auth/signin?qs-%20signin-user-auth=false&amp;redirect_uri=https%3A%2F%2Fus-east-%201.quicksight.aws.amazon.com%2Fsn%2Fstart%3Fqs-signin-user-%20auth%3Dfalse%26state%3DhashArgs%2523%26isauthcode%3Dtrue%20Username:-Jay" TargetMode="External"/></Relationships>
</file>

<file path=ppt/slides/_rels/slide33.xml.rels><?xml version="1.0" encoding="UTF-8" standalone="yes"?>
<Relationships xmlns="http://schemas.openxmlformats.org/package/2006/relationships"><Relationship Id="rId9" Type="http://schemas.openxmlformats.org/officeDocument/2006/relationships/hyperlink" Target="https://aws.amazon.com/lambda/" TargetMode="External"/><Relationship Id="rId8" Type="http://schemas.openxmlformats.org/officeDocument/2006/relationships/hyperlink" Target="http://www.ibm.com/" TargetMode="External"/><Relationship Id="rId7" Type="http://schemas.openxmlformats.org/officeDocument/2006/relationships/hyperlink" Target="https://aws.amazon.com/glue/" TargetMode="External"/><Relationship Id="rId6" Type="http://schemas.openxmlformats.org/officeDocument/2006/relationships/hyperlink" Target="https://aws.amazon.com/quicksight/" TargetMode="External"/><Relationship Id="rId5" Type="http://schemas.openxmlformats.org/officeDocument/2006/relationships/hyperlink" Target="https://aws.amazon.com/athena/" TargetMode="External"/><Relationship Id="rId4" Type="http://schemas.openxmlformats.org/officeDocument/2006/relationships/hyperlink" Target="https://www.databricks.com/glossary/data-lakehouse" TargetMode="External"/><Relationship Id="rId3" Type="http://schemas.openxmlformats.org/officeDocument/2006/relationships/hyperlink" Target="http://www.kaggle.com/" TargetMode="External"/><Relationship Id="rId2" Type="http://schemas.openxmlformats.org/officeDocument/2006/relationships/hyperlink" Target="https://www.serverless.com/aws-lambda" TargetMode="External"/><Relationship Id="rId11" Type="http://schemas.openxmlformats.org/officeDocument/2006/relationships/slideLayout" Target="../slideLayouts/slideLayout6.xml"/><Relationship Id="rId10" Type="http://schemas.openxmlformats.org/officeDocument/2006/relationships/hyperlink" Target="https://docs.aws.amazon.com/" TargetMode="External"/><Relationship Id="rId1" Type="http://schemas.openxmlformats.org/officeDocument/2006/relationships/hyperlink" Target="http://www.visualcapitalist.com/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758952"/>
            <a:ext cx="10058400" cy="356616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+mn-lt"/>
              </a:rPr>
              <a:t>Decoding</a:t>
            </a:r>
            <a:endParaRPr lang="en-US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BIGDATA Analytics &amp; Cloud Computing.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880" y="2267706"/>
            <a:ext cx="4459843" cy="205740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238" y="758952"/>
            <a:ext cx="1806402" cy="18064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9040" y="971455"/>
            <a:ext cx="1564640" cy="156464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34800" y="6411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Background Information</a:t>
            </a:r>
            <a:endParaRPr lang="en-US" sz="54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0" y="2062480"/>
            <a:ext cx="47446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Why </a:t>
            </a:r>
            <a:r>
              <a:rPr lang="en-US" sz="2800" b="1" i="1" dirty="0"/>
              <a:t>Cloud</a:t>
            </a:r>
            <a:r>
              <a:rPr lang="en-US" sz="2800" dirty="0"/>
              <a:t> is being disruptive ?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3047960"/>
            <a:ext cx="5262879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alibri" panose="020F0502020204030204" pitchFamily="34" charset="0"/>
              </a:rPr>
              <a:t>-</a:t>
            </a:r>
            <a:r>
              <a:rPr lang="en-US" sz="2000" b="0" i="0" dirty="0">
                <a:effectLst/>
                <a:cs typeface="Calibri" panose="020F0502020204030204" pitchFamily="34" charset="0"/>
              </a:rPr>
              <a:t>Cloud computing is a cornerstone of digital transformation efforts for businesses, enabling them to modernize their IT infrastructure.</a:t>
            </a:r>
            <a:endParaRPr lang="en-US" sz="2000" dirty="0"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9560" y="4916130"/>
            <a:ext cx="6822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“ A 10-node cluster is running for 10 hours costs the same , as a 100-node cluster running for an hour.”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7123" y="2012156"/>
            <a:ext cx="4171437" cy="274972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/>
          <p:cNvSpPr txBox="1"/>
          <p:nvPr/>
        </p:nvSpPr>
        <p:spPr>
          <a:xfrm>
            <a:off x="11734800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Background Information</a:t>
            </a:r>
            <a:endParaRPr lang="en-US" sz="54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0" y="2032000"/>
            <a:ext cx="7929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Some</a:t>
            </a:r>
            <a:r>
              <a:rPr lang="en-US" sz="2800" b="1" dirty="0"/>
              <a:t> </a:t>
            </a:r>
            <a:r>
              <a:rPr lang="en-US" sz="2800" dirty="0"/>
              <a:t>Common</a:t>
            </a:r>
            <a:r>
              <a:rPr lang="en-US" sz="2800" b="1" dirty="0"/>
              <a:t> </a:t>
            </a:r>
            <a:r>
              <a:rPr lang="en-US" sz="2800" dirty="0"/>
              <a:t>and</a:t>
            </a:r>
            <a:r>
              <a:rPr lang="en-US" sz="2800" b="1" dirty="0"/>
              <a:t> </a:t>
            </a:r>
            <a:r>
              <a:rPr lang="en-US" sz="2800" dirty="0"/>
              <a:t>Popular</a:t>
            </a:r>
            <a:r>
              <a:rPr lang="en-US" sz="2800" b="1" dirty="0"/>
              <a:t> </a:t>
            </a:r>
            <a:r>
              <a:rPr lang="en-US" sz="2800" b="1" i="1" dirty="0"/>
              <a:t>Cloud</a:t>
            </a:r>
            <a:r>
              <a:rPr lang="en-US" sz="2800" b="1" dirty="0"/>
              <a:t> Service Providers-</a:t>
            </a:r>
            <a:endParaRPr lang="en-US" sz="28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4260" y="2442160"/>
            <a:ext cx="2465120" cy="2465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906" y="2504440"/>
            <a:ext cx="2465493" cy="18491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612" y="2440980"/>
            <a:ext cx="2705100" cy="1695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095" y="4044900"/>
            <a:ext cx="3973689" cy="22352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33" y="4469715"/>
            <a:ext cx="3229429" cy="16954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6780" y="4441100"/>
            <a:ext cx="2744521" cy="182884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87" y="4364940"/>
            <a:ext cx="1905000" cy="1905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34800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Amazon Web Services </a:t>
            </a:r>
            <a:endParaRPr lang="en-US" sz="54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0" y="2062480"/>
            <a:ext cx="1229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What ?</a:t>
            </a:r>
            <a:endParaRPr lang="en-US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587654"/>
            <a:ext cx="5293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-Offers vast array of services for storage, databases, machine learning and for the computational power.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3749040"/>
            <a:ext cx="1096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Why ?</a:t>
            </a:r>
            <a:endParaRPr lang="en-US" sz="2800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4272260"/>
            <a:ext cx="37879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-One of the largest cloud platform.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097280" y="4610814"/>
            <a:ext cx="48428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-Most popular and vast global infrastructure.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097280" y="4941203"/>
            <a:ext cx="51705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-Suitable according to the system requirements.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60" y="2064306"/>
            <a:ext cx="4868362" cy="365127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TextBox 8"/>
          <p:cNvSpPr txBox="1"/>
          <p:nvPr/>
        </p:nvSpPr>
        <p:spPr>
          <a:xfrm>
            <a:off x="11734800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Background Information</a:t>
            </a:r>
            <a:endParaRPr lang="en-US" sz="54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7280" y="1971040"/>
            <a:ext cx="6679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Ways to Interact with the AWS environment-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1239520" y="2997200"/>
            <a:ext cx="22338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  <a:r>
              <a:rPr lang="en-US" sz="2000" dirty="0"/>
              <a:t>AWS Console.</a:t>
            </a: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-Programmatically:-</a:t>
            </a:r>
            <a:endParaRPr lang="en-US" sz="2000" dirty="0"/>
          </a:p>
          <a:p>
            <a:r>
              <a:rPr lang="en-US" sz="2000" dirty="0"/>
              <a:t>     -AWS CLI</a:t>
            </a:r>
            <a:endParaRPr lang="en-US" sz="2000" dirty="0"/>
          </a:p>
          <a:p>
            <a:r>
              <a:rPr lang="en-US" sz="2000" dirty="0"/>
              <a:t>     -SDK</a:t>
            </a:r>
            <a:endParaRPr lang="en-US" sz="20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440" y="2397781"/>
            <a:ext cx="6990080" cy="393192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34800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Approach</a:t>
            </a:r>
            <a:endParaRPr lang="en-US" sz="5400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200" y="1834941"/>
            <a:ext cx="8575040" cy="449525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34800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6980" y="1055588"/>
            <a:ext cx="10058400" cy="1450757"/>
          </a:xfrm>
        </p:spPr>
        <p:txBody>
          <a:bodyPr>
            <a:normAutofit/>
          </a:bodyPr>
          <a:lstStyle/>
          <a:p>
            <a:r>
              <a:rPr lang="en-US" b="1" dirty="0">
                <a:latin typeface="+mn-lt"/>
                <a:sym typeface="+mn-ea"/>
              </a:rPr>
              <a:t>About Dataset</a:t>
            </a:r>
            <a:br>
              <a:rPr lang="en-US" b="1" dirty="0">
                <a:latin typeface="+mn-lt"/>
              </a:rPr>
            </a:b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1237615" y="1899920"/>
            <a:ext cx="1005776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/>
              <a:t>Source</a:t>
            </a:r>
            <a:r>
              <a:rPr lang="en-US" sz="2000" dirty="0"/>
              <a:t>: Kaggle dataset containing statistics (CSV files) of frequently viewed YouTube videos.</a:t>
            </a:r>
            <a:endParaRPr lang="en-US" sz="2000" dirty="0"/>
          </a:p>
          <a:p>
            <a:pPr indent="0">
              <a:buFont typeface="Wingdings" panose="05000000000000000000" charset="0"/>
              <a:buNone/>
            </a:pPr>
            <a:endParaRPr lang="en-US" sz="20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/>
              <a:t>Time Span</a:t>
            </a:r>
            <a:r>
              <a:rPr lang="en-US" sz="2000" dirty="0"/>
              <a:t>: Data spans over multiple months.</a:t>
            </a:r>
            <a:endParaRPr lang="en-US" sz="2000" dirty="0"/>
          </a:p>
          <a:p>
            <a:pPr indent="0">
              <a:buFont typeface="Wingdings" panose="05000000000000000000" charset="0"/>
              <a:buNone/>
            </a:pPr>
            <a:endParaRPr lang="en-US" sz="20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/>
              <a:t>Video Releases</a:t>
            </a:r>
            <a:r>
              <a:rPr lang="en-US" sz="2000" dirty="0"/>
              <a:t>: 200 popular videos released daily for different regions.</a:t>
            </a:r>
            <a:endParaRPr lang="en-US" sz="2000" dirty="0"/>
          </a:p>
          <a:p>
            <a:pPr indent="0">
              <a:buFont typeface="Wingdings" panose="05000000000000000000" charset="0"/>
              <a:buNone/>
            </a:pPr>
            <a:endParaRPr lang="en-US" sz="20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/>
              <a:t>Data Organization</a:t>
            </a:r>
            <a:r>
              <a:rPr lang="en-US" sz="2000" dirty="0"/>
              <a:t>: Separate files for each region's data.</a:t>
            </a:r>
            <a:endParaRPr lang="en-US" sz="2000" dirty="0"/>
          </a:p>
          <a:p>
            <a:pPr indent="0">
              <a:buFont typeface="Wingdings" panose="05000000000000000000" charset="0"/>
              <a:buNone/>
            </a:pPr>
            <a:endParaRPr lang="en-US" sz="20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b="1" dirty="0"/>
              <a:t>Included Information</a:t>
            </a:r>
            <a:r>
              <a:rPr lang="en-US" sz="2000" dirty="0"/>
              <a:t>:</a:t>
            </a:r>
            <a:endParaRPr lang="en-US" sz="2000" dirty="0"/>
          </a:p>
          <a:p>
            <a:r>
              <a:rPr lang="en-CA" altLang="en-US" sz="2000" dirty="0"/>
              <a:t>	</a:t>
            </a:r>
            <a:r>
              <a:rPr lang="en-US" sz="2000" dirty="0"/>
              <a:t>Video details: title, channel name, publishing date, tags.</a:t>
            </a:r>
            <a:endParaRPr lang="en-US" sz="2000" dirty="0"/>
          </a:p>
          <a:p>
            <a:r>
              <a:rPr lang="en-CA" altLang="en-US" sz="2000" dirty="0"/>
              <a:t>	</a:t>
            </a:r>
            <a:r>
              <a:rPr lang="en-US" sz="2000" dirty="0"/>
              <a:t>Engagement metrics: views, likes, dislikes, comments.</a:t>
            </a:r>
            <a:endParaRPr lang="en-US" sz="2000" dirty="0"/>
          </a:p>
          <a:p>
            <a:r>
              <a:rPr lang="en-CA" altLang="en-US" sz="2000" dirty="0"/>
              <a:t>	</a:t>
            </a:r>
            <a:r>
              <a:rPr lang="en-US" sz="2000" dirty="0"/>
              <a:t>Description: textual content describing the video.</a:t>
            </a:r>
            <a:endParaRPr lang="en-US" sz="2000" dirty="0"/>
          </a:p>
          <a:p>
            <a:r>
              <a:rPr lang="en-CA" altLang="en-US" sz="2000" dirty="0"/>
              <a:t>	</a:t>
            </a:r>
            <a:r>
              <a:rPr lang="en-US" sz="2000" dirty="0"/>
              <a:t>Category Variation: JSON file contains region-specific </a:t>
            </a:r>
            <a:r>
              <a:rPr lang="en-US" sz="2000" dirty="0" err="1"/>
              <a:t>category_id</a:t>
            </a:r>
            <a:r>
              <a:rPr lang="en-US" sz="2000" dirty="0"/>
              <a:t>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11734800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What is DATA Lake House?</a:t>
            </a:r>
            <a:endParaRPr lang="en-US" sz="5400" b="1" dirty="0">
              <a:latin typeface="+mn-lt"/>
            </a:endParaRPr>
          </a:p>
        </p:txBody>
      </p:sp>
      <p:pic>
        <p:nvPicPr>
          <p:cNvPr id="4" name="Picture 3" descr="C:\Users\joshi\Downloads\bdb809-build-a-lake-house-4.pngbdb809-build-a-lake-house-4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38842" y="2039716"/>
            <a:ext cx="5314315" cy="39343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2400" y="6386830"/>
            <a:ext cx="9154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SOURCE:- https://aws.amazon.com/blogs/big-data/build-a-lake-house-architecture-on-aws/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34800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What is Lake House?</a:t>
            </a:r>
            <a:endParaRPr lang="en-US" sz="5400" b="1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6386731"/>
            <a:ext cx="293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SOURCE:- AWS Amazon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41120" y="2428240"/>
            <a:ext cx="618236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/>
              <a:t>Merges the concept of Data Lake and Data Warehouse.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341120" y="3165286"/>
            <a:ext cx="5412572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/>
              <a:t>Enables the capability of raw storage , schema enforcement ,indexing and query optimization.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1341120" y="4238674"/>
            <a:ext cx="517144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/>
              <a:t>Allows to perform Analytics on huge volume of raw and transformed data.</a:t>
            </a:r>
            <a:endParaRPr lang="en-US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780" y="2840990"/>
            <a:ext cx="4860925" cy="21056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34800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AWS Glue Catalog</a:t>
            </a:r>
            <a:endParaRPr lang="en-US" sz="54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2080" y="6386731"/>
            <a:ext cx="7193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Source-https://hevodata.com/learn/working-with-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aws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-glue-data-catalog/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708" y="1811639"/>
            <a:ext cx="8551544" cy="450081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34800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What is </a:t>
            </a:r>
            <a:r>
              <a:rPr lang="en-US" sz="5400" b="1" i="1" dirty="0">
                <a:latin typeface="+mn-lt"/>
              </a:rPr>
              <a:t>AWS</a:t>
            </a:r>
            <a:r>
              <a:rPr lang="en-US" sz="5400" b="1" dirty="0">
                <a:latin typeface="+mn-lt"/>
              </a:rPr>
              <a:t> </a:t>
            </a:r>
            <a:r>
              <a:rPr lang="en-US" sz="5400" b="1" i="1" dirty="0">
                <a:latin typeface="+mn-lt"/>
              </a:rPr>
              <a:t>Glue</a:t>
            </a:r>
            <a:r>
              <a:rPr lang="en-US" sz="5400" b="1" dirty="0">
                <a:latin typeface="+mn-lt"/>
              </a:rPr>
              <a:t> Catalog</a:t>
            </a:r>
            <a:endParaRPr lang="en-US" sz="54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0" y="2479040"/>
            <a:ext cx="6055360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/>
              <a:t>Metadata Repository.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/>
              <a:t>Central Catalog for storing, managing and discovering meta data information stored in AWS databases.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/>
              <a:t>It is often used as an conjunction with the ETL process in order to automate the data preparation and transformation task. 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2190" y="2211070"/>
            <a:ext cx="4429125" cy="314833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34800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+mn-lt"/>
              </a:rPr>
              <a:t>Team Members</a:t>
            </a:r>
            <a:endParaRPr lang="en-US" sz="60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34800" y="6411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9621" y="1789102"/>
            <a:ext cx="2040619" cy="262365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63055" y="4426230"/>
            <a:ext cx="38388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Patel </a:t>
            </a:r>
            <a:r>
              <a:rPr lang="en-US" sz="2400" b="1" dirty="0" err="1"/>
              <a:t>Yashkumar</a:t>
            </a:r>
            <a:r>
              <a:rPr lang="en-US" sz="2400" b="1" dirty="0"/>
              <a:t> </a:t>
            </a:r>
            <a:r>
              <a:rPr lang="en-US" sz="2400" b="1" dirty="0" err="1"/>
              <a:t>Subashbhai</a:t>
            </a:r>
            <a:endParaRPr lang="en-US" sz="2400" b="1" dirty="0"/>
          </a:p>
          <a:p>
            <a:r>
              <a:rPr lang="en-US" sz="2400" b="1" dirty="0"/>
              <a:t>              200483929</a:t>
            </a:r>
            <a:endParaRPr lang="en-US" sz="2400" b="1" dirty="0"/>
          </a:p>
        </p:txBody>
      </p:sp>
      <p:pic>
        <p:nvPicPr>
          <p:cNvPr id="8" name="Picture 7" descr="jay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3780" y="1913474"/>
            <a:ext cx="2143919" cy="2499281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236044" y="4412755"/>
            <a:ext cx="25363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Joshi Jay </a:t>
            </a:r>
            <a:r>
              <a:rPr lang="en-US" sz="2400" b="1" dirty="0" err="1"/>
              <a:t>Vijaybhai</a:t>
            </a:r>
            <a:endParaRPr lang="en-US" sz="2400" b="1" dirty="0"/>
          </a:p>
          <a:p>
            <a:r>
              <a:rPr lang="en-US" sz="2400" b="1" dirty="0"/>
              <a:t>      200485155</a:t>
            </a:r>
            <a:endParaRPr lang="en-US" sz="24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5400" b="1">
                <a:latin typeface="+mn-lt"/>
                <a:cs typeface="+mn-lt"/>
              </a:rPr>
              <a:t>Athena</a:t>
            </a:r>
            <a:endParaRPr lang="en-CA" altLang="en-US" sz="5400" b="1">
              <a:latin typeface="+mn-lt"/>
              <a:cs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88085" y="1937385"/>
            <a:ext cx="996759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AWS Athena: Serverless query service for analyzing data in Amazon S3.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Purpose: Query and analyze data using standard SQL.</a:t>
            </a:r>
            <a:endParaRPr lang="en-US" sz="2000"/>
          </a:p>
          <a:p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No Infrastructure: No need to manage servers or infrastructure.</a:t>
            </a:r>
            <a:endParaRPr lang="en-US" sz="2000"/>
          </a:p>
          <a:p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Data Formats: Supports various data formats (CSV, JSON, Parquet, etc.).</a:t>
            </a:r>
            <a:endParaRPr lang="en-US" sz="2000"/>
          </a:p>
          <a:p>
            <a:endParaRPr lang="en-US" sz="2000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sz="2000"/>
              <a:t>Pay-as-You-Go: Pay only for the queries executed.</a:t>
            </a:r>
            <a:endParaRPr lang="en-US" sz="2000"/>
          </a:p>
        </p:txBody>
      </p:sp>
      <p:pic>
        <p:nvPicPr>
          <p:cNvPr id="4" name="Content Placeholder 3" descr="amazon athena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225155" y="1997710"/>
            <a:ext cx="3114040" cy="2523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34800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5400" b="1" dirty="0">
                <a:latin typeface="+mn-lt"/>
              </a:rPr>
              <a:t>ETL Job and Lambda</a:t>
            </a:r>
            <a:endParaRPr lang="en-CA" altLang="en-US" sz="5400" b="1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760" y="6392811"/>
            <a:ext cx="7772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Source-https://AWS.com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549400" y="2172259"/>
            <a:ext cx="9382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2000" dirty="0"/>
              <a:t>ETL: Extract, Transform, Load - Data processing pipeline.</a:t>
            </a:r>
            <a:endParaRPr lang="en-US" sz="2000" dirty="0"/>
          </a:p>
          <a:p>
            <a:pPr indent="0" algn="l">
              <a:buFont typeface="Wingdings" panose="05000000000000000000" charset="0"/>
              <a:buNone/>
            </a:pPr>
            <a:endParaRPr lang="en-US" sz="2000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2000" dirty="0"/>
              <a:t>AWS Glue ETL Job: Managed service for ETL tasks.</a:t>
            </a:r>
            <a:endParaRPr lang="en-US" sz="2000" dirty="0"/>
          </a:p>
          <a:p>
            <a:pPr indent="0" algn="l">
              <a:buFont typeface="Wingdings" panose="05000000000000000000" charset="0"/>
              <a:buNone/>
            </a:pPr>
            <a:endParaRPr lang="en-US" sz="2000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2000" dirty="0"/>
              <a:t>Data Sources: Extract data from various sources.</a:t>
            </a:r>
            <a:endParaRPr lang="en-US" sz="2000" dirty="0"/>
          </a:p>
          <a:p>
            <a:pPr algn="l"/>
            <a:endParaRPr lang="en-US" sz="2000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2000" dirty="0"/>
              <a:t>Transformation: Clean, filter, and reshape data.</a:t>
            </a:r>
            <a:endParaRPr lang="en-US" sz="2000" dirty="0"/>
          </a:p>
          <a:p>
            <a:pPr algn="l"/>
            <a:endParaRPr lang="en-US" sz="2000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2000" dirty="0"/>
              <a:t>Loading: Load processed data to target destinations.</a:t>
            </a:r>
            <a:endParaRPr lang="en-US" sz="2000" dirty="0"/>
          </a:p>
          <a:p>
            <a:pPr algn="l"/>
            <a:endParaRPr lang="en-US" sz="2000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2000" dirty="0"/>
              <a:t>Scalable: Scales automatically based on data volume.</a:t>
            </a:r>
            <a:endParaRPr lang="en-US" sz="2000" dirty="0"/>
          </a:p>
          <a:p>
            <a:pPr algn="l"/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734800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21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altLang="en-US" sz="5400" b="1" dirty="0">
                <a:latin typeface="+mn-lt"/>
              </a:rPr>
              <a:t>ETL Job and </a:t>
            </a:r>
            <a:r>
              <a:rPr lang="en-US" sz="5400" b="1" dirty="0">
                <a:latin typeface="+mn-lt"/>
              </a:rPr>
              <a:t>Lambda </a:t>
            </a:r>
            <a:endParaRPr lang="en-US" sz="54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83970" y="2082800"/>
            <a:ext cx="57607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2000" dirty="0"/>
              <a:t>Integration: Works with various AWS services.</a:t>
            </a:r>
            <a:endParaRPr lang="en-US" sz="2000" dirty="0"/>
          </a:p>
          <a:p>
            <a:pPr algn="l"/>
            <a:endParaRPr lang="en-US" sz="2000" dirty="0"/>
          </a:p>
          <a:p>
            <a:pPr marL="285750" indent="-285750" algn="l">
              <a:buFont typeface="Wingdings" panose="05000000000000000000" charset="0"/>
              <a:buChar char="Ø"/>
            </a:pPr>
            <a:r>
              <a:rPr lang="en-US" sz="2000" dirty="0"/>
              <a:t>Job Scheduling: Set up automated job execution.</a:t>
            </a:r>
            <a:endParaRPr lang="en-US" sz="2000" dirty="0"/>
          </a:p>
          <a:p>
            <a:pPr marL="285750" indent="-285750" algn="l">
              <a:buFont typeface="Wingdings" panose="05000000000000000000" charset="0"/>
              <a:buChar char="Ø"/>
            </a:pPr>
            <a:endParaRPr lang="en-US" sz="20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/>
              <a:t>Serverless Computing Service.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/>
              <a:t>It allows to run and manage code without having the actual servers.</a:t>
            </a:r>
            <a:endParaRPr lang="en-US" sz="2000" dirty="0"/>
          </a:p>
          <a:p>
            <a:endParaRPr lang="en-US" sz="2000" dirty="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 dirty="0"/>
              <a:t>Developer just needs to focus on writing code , rest is looked after by AWS( infrastructure, scaling and operational services )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1155" y="2292350"/>
            <a:ext cx="2936875" cy="214058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34800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altLang="en-US" sz="5400" b="1" dirty="0">
                <a:latin typeface="+mn-lt"/>
                <a:cs typeface="+mn-lt"/>
              </a:rPr>
              <a:t>AWS </a:t>
            </a:r>
            <a:r>
              <a:rPr lang="en-CA" altLang="en-US" sz="5400" b="1" dirty="0" err="1">
                <a:latin typeface="+mn-lt"/>
                <a:cs typeface="+mn-lt"/>
              </a:rPr>
              <a:t>Quicksight</a:t>
            </a:r>
            <a:endParaRPr lang="en-CA" altLang="en-US" sz="5400" b="1" dirty="0">
              <a:latin typeface="+mn-lt"/>
              <a:cs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36015" y="2136775"/>
            <a:ext cx="8151495" cy="3784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Wingdings" panose="05000000000000000000" charset="0"/>
              <a:buChar char="Ø"/>
            </a:pPr>
            <a:r>
              <a:rPr lang="en-US" sz="2000"/>
              <a:t>Amazon QuickSight: Business Intelligence (BI) tool by Amazon Web Services (AWS).</a:t>
            </a:r>
            <a:endParaRPr lang="en-US" sz="2000"/>
          </a:p>
          <a:p>
            <a:endParaRPr 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/>
              <a:t>Purpose: Visualize and analyze data to make informed decisions.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/>
              <a:t>Cloud-based: No software installation, access from anywhere.</a:t>
            </a:r>
            <a:endParaRPr lang="en-US" sz="2000"/>
          </a:p>
          <a:p>
            <a:pPr marL="342900" indent="-342900">
              <a:buFont typeface="Wingdings" panose="05000000000000000000" charset="0"/>
              <a:buChar char="Ø"/>
            </a:pPr>
            <a:endParaRPr 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/>
              <a:t>Data Sources: Connects to various data sources (AWS, databases, etc.).</a:t>
            </a:r>
            <a:endParaRPr lang="en-US" sz="2000"/>
          </a:p>
          <a:p>
            <a:endParaRPr 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/>
              <a:t>Interactive Dashboards: Create interactive and customizable dashboards.</a:t>
            </a:r>
            <a:endParaRPr lang="en-US" sz="2000"/>
          </a:p>
          <a:p>
            <a:pPr indent="0">
              <a:buFont typeface="Wingdings" panose="05000000000000000000" charset="0"/>
              <a:buNone/>
            </a:pPr>
            <a:endParaRPr lang="en-US" sz="2000"/>
          </a:p>
          <a:p>
            <a:pPr marL="342900" indent="-342900">
              <a:buFont typeface="Wingdings" panose="05000000000000000000" charset="0"/>
              <a:buChar char="Ø"/>
            </a:pPr>
            <a:r>
              <a:rPr lang="en-US" sz="2000"/>
              <a:t>Data Exploration: Discover insights through data exploration.</a:t>
            </a:r>
            <a:endParaRPr lang="en-US" sz="2000"/>
          </a:p>
        </p:txBody>
      </p:sp>
      <p:pic>
        <p:nvPicPr>
          <p:cNvPr id="4" name="Content Placeholder 3" descr="Social+Sharing+Image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579485" y="2136775"/>
            <a:ext cx="3464560" cy="2230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734800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23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cs typeface="+mn-lt"/>
              </a:rPr>
              <a:t>Results</a:t>
            </a:r>
            <a:r>
              <a:rPr lang="en-CA" altLang="en-US" b="1" dirty="0">
                <a:latin typeface="+mn-lt"/>
                <a:cs typeface="+mn-lt"/>
              </a:rPr>
              <a:t>(Few Examples)</a:t>
            </a:r>
            <a:endParaRPr lang="en-CA" altLang="en-US" b="1" dirty="0">
              <a:latin typeface="+mn-lt"/>
              <a:cs typeface="+mn-lt"/>
            </a:endParaRPr>
          </a:p>
        </p:txBody>
      </p:sp>
      <p:pic>
        <p:nvPicPr>
          <p:cNvPr id="4" name="Content Placeholder 3" descr="Screenshot (125)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33550" y="1845945"/>
            <a:ext cx="8637905" cy="4023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34800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24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+mn-lt"/>
                <a:cs typeface="+mn-lt"/>
              </a:rPr>
              <a:t>Results</a:t>
            </a:r>
            <a:r>
              <a:rPr lang="en-CA" altLang="en-US" sz="5400" b="1" dirty="0">
                <a:latin typeface="+mn-lt"/>
                <a:cs typeface="+mn-lt"/>
                <a:sym typeface="+mn-ea"/>
              </a:rPr>
              <a:t>(Few Examples)</a:t>
            </a:r>
            <a:endParaRPr lang="en-CA" altLang="en-US" sz="5400" b="1" dirty="0">
              <a:latin typeface="+mn-lt"/>
              <a:cs typeface="+mn-lt"/>
            </a:endParaRPr>
          </a:p>
        </p:txBody>
      </p:sp>
      <p:pic>
        <p:nvPicPr>
          <p:cNvPr id="3" name="Content Placeholder 2" descr="Screenshot (123)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7280" y="2257425"/>
            <a:ext cx="10058400" cy="31997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34800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25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+mn-lt"/>
                <a:cs typeface="+mn-lt"/>
              </a:rPr>
              <a:t>Results</a:t>
            </a:r>
            <a:r>
              <a:rPr lang="en-CA" altLang="en-US" sz="5400" b="1" dirty="0">
                <a:latin typeface="+mn-lt"/>
                <a:cs typeface="+mn-lt"/>
                <a:sym typeface="+mn-ea"/>
              </a:rPr>
              <a:t>(Few Examples)</a:t>
            </a:r>
            <a:endParaRPr lang="en-US" sz="5400" b="1" dirty="0">
              <a:latin typeface="+mn-lt"/>
              <a:cs typeface="+mn-lt"/>
            </a:endParaRPr>
          </a:p>
        </p:txBody>
      </p:sp>
      <p:pic>
        <p:nvPicPr>
          <p:cNvPr id="3" name="Content Placeholder 2" descr="Screenshot (131)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38250" y="1845945"/>
            <a:ext cx="9775825" cy="40233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73296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26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Analysis(Findings)</a:t>
            </a:r>
            <a:endParaRPr lang="en-US" sz="5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- Prominent Impact: Music, entertainment, people &amp; blogs.</a:t>
            </a:r>
            <a:endParaRPr lang="en-US" dirty="0"/>
          </a:p>
          <a:p>
            <a:r>
              <a:rPr lang="en-US" dirty="0"/>
              <a:t>- Less Liked: Comedy, news &amp; politics, gaming.</a:t>
            </a:r>
            <a:endParaRPr lang="en-US" dirty="0"/>
          </a:p>
          <a:p>
            <a:r>
              <a:rPr lang="en-US" dirty="0"/>
              <a:t>- Favorable Categories: Music, entertainment, vlogs.</a:t>
            </a:r>
            <a:endParaRPr lang="en-US" dirty="0"/>
          </a:p>
          <a:p>
            <a:r>
              <a:rPr lang="en-US" dirty="0"/>
              <a:t>- Trending Subjects: Utilize popular topics.</a:t>
            </a:r>
            <a:endParaRPr lang="en-US" dirty="0"/>
          </a:p>
          <a:p>
            <a:r>
              <a:rPr lang="en-US" dirty="0"/>
              <a:t>- Clever Tags: e.g., "</a:t>
            </a:r>
            <a:r>
              <a:rPr lang="en-US" dirty="0" err="1"/>
              <a:t>Brunomars</a:t>
            </a:r>
            <a:r>
              <a:rPr lang="en-US" dirty="0"/>
              <a:t>," "</a:t>
            </a:r>
            <a:r>
              <a:rPr lang="en-US" dirty="0" err="1"/>
              <a:t>cardiB</a:t>
            </a:r>
            <a:r>
              <a:rPr lang="en-US" dirty="0"/>
              <a:t>."</a:t>
            </a:r>
            <a:endParaRPr lang="en-US" dirty="0"/>
          </a:p>
          <a:p>
            <a:r>
              <a:rPr lang="en-US" dirty="0"/>
              <a:t>- Canada: Sports, activism, entertainment.</a:t>
            </a:r>
            <a:endParaRPr lang="en-US" dirty="0"/>
          </a:p>
          <a:p>
            <a:r>
              <a:rPr lang="en-US" dirty="0"/>
              <a:t>- US: Fashion, pets, education, travel.</a:t>
            </a:r>
            <a:endParaRPr lang="en-US" dirty="0"/>
          </a:p>
          <a:p>
            <a:r>
              <a:rPr lang="en-US" dirty="0"/>
              <a:t>- Germany: Gaming, music, science, blogging, film.</a:t>
            </a:r>
            <a:endParaRPr lang="en-US" dirty="0"/>
          </a:p>
          <a:p>
            <a:r>
              <a:rPr lang="en-US" dirty="0"/>
              <a:t>- Neutral Tone: Preferred over extreme sentiment.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773296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>
                <a:latin typeface="Calibri" panose="020F0502020204030204" pitchFamily="34" charset="0"/>
                <a:cs typeface="Calibri" panose="020F0502020204030204" pitchFamily="34" charset="0"/>
                <a:sym typeface="+mn-ea"/>
              </a:rPr>
              <a:t>Analysis(Findings)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313094"/>
            <a:ext cx="10058400" cy="4023360"/>
          </a:xfrm>
        </p:spPr>
        <p:txBody>
          <a:bodyPr>
            <a:normAutofit fontScale="95000"/>
          </a:bodyPr>
          <a:lstStyle/>
          <a:p>
            <a:r>
              <a:rPr lang="en-US" dirty="0">
                <a:sym typeface="+mn-ea"/>
              </a:rPr>
              <a:t>- Balanced Perspective: Trending over highly polarized titles.</a:t>
            </a:r>
            <a:endParaRPr lang="en-US" dirty="0"/>
          </a:p>
          <a:p>
            <a:r>
              <a:rPr lang="en-US" dirty="0">
                <a:sym typeface="+mn-ea"/>
              </a:rPr>
              <a:t>- Controversy Indicator: Lower ratio suggests contentiousness.</a:t>
            </a:r>
            <a:endParaRPr lang="en-US" dirty="0"/>
          </a:p>
          <a:p>
            <a:r>
              <a:rPr lang="en-US" dirty="0">
                <a:sym typeface="+mn-ea"/>
              </a:rPr>
              <a:t>- Comment Correlation: Higher comments linked to lower ratio.</a:t>
            </a:r>
            <a:endParaRPr lang="en-US" dirty="0"/>
          </a:p>
          <a:p>
            <a:r>
              <a:rPr lang="en-US" dirty="0">
                <a:sym typeface="+mn-ea"/>
              </a:rPr>
              <a:t>- Traffic Insight: Higher activity in Nov-Dec.</a:t>
            </a:r>
            <a:endParaRPr lang="en-US" dirty="0"/>
          </a:p>
          <a:p>
            <a:r>
              <a:rPr lang="en-US" dirty="0">
                <a:sym typeface="+mn-ea"/>
              </a:rPr>
              <a:t>- Holiday Influence: Increased leisure time.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73296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29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sz="5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Scenario: One company produces both comedy and music content.</a:t>
            </a:r>
            <a:endParaRPr lang="en-US"/>
          </a:p>
          <a:p>
            <a:r>
              <a:rPr lang="en-US"/>
              <a:t>Insight: Analysis reveals music videos receive significantly higher views, likes, and user interaction compared to comedy videos.</a:t>
            </a:r>
            <a:endParaRPr lang="en-US"/>
          </a:p>
          <a:p>
            <a:r>
              <a:rPr lang="en-US"/>
              <a:t>Action: Company A shifts focus towards producing more music-related content to capitalize on popularity.</a:t>
            </a:r>
            <a:endParaRPr lang="en-US"/>
          </a:p>
          <a:p>
            <a:r>
              <a:rPr lang="en-US"/>
              <a:t>Result: Company A's channel experiences increased visibility, engagement, and overall success.</a:t>
            </a:r>
            <a:endParaRPr lang="en-US"/>
          </a:p>
          <a:p>
            <a:r>
              <a:rPr lang="en-US"/>
              <a:t>Lesson: Data-driven analysis guides content strategy for optimal results.</a:t>
            </a:r>
            <a:endParaRPr lang="en-US"/>
          </a:p>
          <a:p>
            <a:r>
              <a:rPr lang="en-US"/>
              <a:t>Conclusion: YouTube data analysis empowers informed decision-making, ensuring content creators align with audience preferences for enhanced effectiveness and growth.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1773296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28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b="1" dirty="0">
                <a:latin typeface="+mn-lt"/>
              </a:rPr>
              <a:t>Outline</a:t>
            </a:r>
            <a:endParaRPr lang="en-US" sz="60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200" y="4346920"/>
            <a:ext cx="3291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Background Information</a:t>
            </a:r>
            <a:endParaRPr lang="en-US" sz="2400" b="1" dirty="0"/>
          </a:p>
          <a:p>
            <a:r>
              <a:rPr lang="en-US" sz="1600" dirty="0"/>
              <a:t> </a:t>
            </a:r>
            <a:r>
              <a:rPr lang="en-US" sz="1600" i="1" dirty="0"/>
              <a:t>Basic Terminologies</a:t>
            </a:r>
            <a:endParaRPr lang="en-US" sz="1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83055" y="5298871"/>
            <a:ext cx="2031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Ingestion</a:t>
            </a:r>
            <a:endParaRPr lang="en-US" sz="2400" b="1" dirty="0"/>
          </a:p>
          <a:p>
            <a:r>
              <a:rPr lang="en-US" b="1" dirty="0"/>
              <a:t> </a:t>
            </a:r>
            <a:r>
              <a:rPr lang="en-US" sz="1600" i="1" dirty="0"/>
              <a:t>Source of Data</a:t>
            </a:r>
            <a:endParaRPr lang="en-US" sz="1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8493920" y="2376372"/>
            <a:ext cx="33549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AWS Cloud</a:t>
            </a:r>
            <a:endParaRPr lang="en-US" sz="2400" b="1" dirty="0"/>
          </a:p>
          <a:p>
            <a:r>
              <a:rPr lang="en-US" dirty="0"/>
              <a:t> </a:t>
            </a:r>
            <a:r>
              <a:rPr lang="en-US" sz="1600" i="1" dirty="0"/>
              <a:t>AWS Glue , Athena and other Services</a:t>
            </a:r>
            <a:endParaRPr lang="en-US" sz="1600" i="1" dirty="0"/>
          </a:p>
        </p:txBody>
      </p:sp>
      <p:sp>
        <p:nvSpPr>
          <p:cNvPr id="7" name="TextBox 6"/>
          <p:cNvSpPr txBox="1"/>
          <p:nvPr/>
        </p:nvSpPr>
        <p:spPr>
          <a:xfrm>
            <a:off x="8551949" y="3384716"/>
            <a:ext cx="323890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ETL Design</a:t>
            </a:r>
            <a:endParaRPr lang="en-US" sz="2400" b="1" dirty="0"/>
          </a:p>
          <a:p>
            <a:r>
              <a:rPr lang="en-US" i="1" dirty="0"/>
              <a:t> </a:t>
            </a:r>
            <a:r>
              <a:rPr lang="en-US" sz="1600" i="1" dirty="0"/>
              <a:t>Extract Transform Load Architecture</a:t>
            </a:r>
            <a:endParaRPr lang="en-US" sz="1600" i="1" dirty="0"/>
          </a:p>
        </p:txBody>
      </p:sp>
      <p:sp>
        <p:nvSpPr>
          <p:cNvPr id="9" name="TextBox 8"/>
          <p:cNvSpPr txBox="1"/>
          <p:nvPr/>
        </p:nvSpPr>
        <p:spPr>
          <a:xfrm>
            <a:off x="8551949" y="4346920"/>
            <a:ext cx="22371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 Lake</a:t>
            </a:r>
            <a:endParaRPr lang="en-US" sz="2400" b="1" dirty="0"/>
          </a:p>
          <a:p>
            <a:r>
              <a:rPr lang="en-US" sz="1600" i="1" dirty="0"/>
              <a:t> Lake House Architecture</a:t>
            </a:r>
            <a:endParaRPr lang="en-US" sz="1600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8582935" y="5332084"/>
            <a:ext cx="25176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Insights &amp; Reports</a:t>
            </a:r>
            <a:endParaRPr lang="en-US" sz="2400" b="1" dirty="0"/>
          </a:p>
          <a:p>
            <a:r>
              <a:rPr lang="en-US" sz="1600" i="1" dirty="0"/>
              <a:t> Results &amp; Conclusions</a:t>
            </a:r>
            <a:endParaRPr lang="en-US" sz="1600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056" y="2483894"/>
            <a:ext cx="2863239" cy="286323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734800" y="6411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06200" y="2263034"/>
            <a:ext cx="2692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Problem Statement</a:t>
            </a:r>
            <a:endParaRPr lang="en-US" sz="2400" b="1" dirty="0"/>
          </a:p>
          <a:p>
            <a:r>
              <a:rPr lang="en-US" dirty="0"/>
              <a:t> </a:t>
            </a:r>
            <a:r>
              <a:rPr lang="en-US" sz="1600" i="1" dirty="0"/>
              <a:t>Objective</a:t>
            </a:r>
            <a:endParaRPr lang="en-US" sz="1600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706200" y="3304977"/>
            <a:ext cx="278634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Introduction</a:t>
            </a:r>
            <a:endParaRPr lang="en-US" sz="2400" b="1" dirty="0"/>
          </a:p>
          <a:p>
            <a:r>
              <a:rPr lang="en-US" dirty="0"/>
              <a:t> </a:t>
            </a:r>
            <a:r>
              <a:rPr lang="en-US" sz="1600" i="1" dirty="0"/>
              <a:t>General Idea about the project</a:t>
            </a:r>
            <a:endParaRPr lang="en-US" sz="1600" i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>
                <a:latin typeface="+mn-lt"/>
                <a:cs typeface="+mn-lt"/>
              </a:rPr>
              <a:t>Future Research</a:t>
            </a:r>
            <a:endParaRPr lang="en-US" sz="5400" b="1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sz="1800" u="sng" dirty="0"/>
              <a:t>Limitations:</a:t>
            </a:r>
            <a:endParaRPr lang="en-US" sz="1800" u="sng" dirty="0"/>
          </a:p>
          <a:p>
            <a:pPr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sz="1800" dirty="0"/>
              <a:t>Generalizability: Research based on specific dataset and time frame, potential coverage gaps in YouTube content and patterns over time.</a:t>
            </a:r>
            <a:endParaRPr lang="en-US" sz="1800" dirty="0"/>
          </a:p>
          <a:p>
            <a:pPr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sz="1800" dirty="0"/>
              <a:t>Language Compatibility: Diversity of languages poses challenges in making content comprehensible to computers.</a:t>
            </a:r>
            <a:endParaRPr lang="en-US" sz="1800" dirty="0"/>
          </a:p>
          <a:p>
            <a:pPr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sz="1800" dirty="0"/>
              <a:t>Encoding Complexity: Handling different languages' content requires proper encoding for computer understanding.</a:t>
            </a:r>
            <a:endParaRPr lang="en-US" sz="1800" dirty="0"/>
          </a:p>
          <a:p>
            <a:pPr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sz="1800" u="sng" dirty="0"/>
              <a:t>Possible Extensions:</a:t>
            </a:r>
            <a:endParaRPr lang="en-US" sz="1800" u="sng" dirty="0"/>
          </a:p>
          <a:p>
            <a:pPr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sz="1800" dirty="0"/>
              <a:t>Competitor Comparison: Extend study to analyze trends on other video platforms like Vimeo, TikTok, for a broader content popularity perspective.</a:t>
            </a:r>
            <a:endParaRPr lang="en-US" sz="1800" dirty="0"/>
          </a:p>
          <a:p>
            <a:pPr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sz="1800" dirty="0"/>
              <a:t>Encoding Optimization: Further research into efficient encoding techniques for better multilingual text to machine-level code conversion(Can use UTF).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1773296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>
                <a:latin typeface="+mn-lt"/>
                <a:cs typeface="+mn-lt"/>
              </a:rPr>
              <a:t>Conclusion</a:t>
            </a:r>
            <a:endParaRPr lang="en-US" sz="5400" b="1">
              <a:latin typeface="+mn-lt"/>
              <a:cs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2008294"/>
            <a:ext cx="10058400" cy="4023360"/>
          </a:xfrm>
        </p:spPr>
        <p:txBody>
          <a:bodyPr>
            <a:normAutofit/>
          </a:bodyPr>
          <a:lstStyle/>
          <a:p>
            <a:pPr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dirty="0"/>
              <a:t>Discover hidden patterns, trends, and correlations.</a:t>
            </a:r>
            <a:endParaRPr lang="en-US" dirty="0"/>
          </a:p>
          <a:p>
            <a:pPr marL="0" indent="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dirty="0"/>
              <a:t>Factors: viewership, user interaction, metadata, content classification.</a:t>
            </a:r>
            <a:endParaRPr lang="en-US" dirty="0"/>
          </a:p>
          <a:p>
            <a:pPr marL="0" indent="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dirty="0"/>
              <a:t>Target: Administrators, marketers, creators.</a:t>
            </a:r>
            <a:endParaRPr lang="en-US" dirty="0"/>
          </a:p>
          <a:p>
            <a:pPr marL="0" indent="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dirty="0"/>
              <a:t>Systematic approach: data intake, ETL, data lake, scalability, cloud, visualization.</a:t>
            </a:r>
            <a:endParaRPr lang="en-US" dirty="0"/>
          </a:p>
          <a:p>
            <a:pPr marL="0" indent="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dirty="0"/>
              <a:t>Cloud computing: manage extensive YouTube data efficiently.</a:t>
            </a:r>
            <a:endParaRPr lang="en-US" dirty="0"/>
          </a:p>
          <a:p>
            <a:pPr marL="0" indent="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dirty="0"/>
              <a:t>Limitations: unique dataset, timeframe.</a:t>
            </a:r>
            <a:endParaRPr lang="en-US" dirty="0"/>
          </a:p>
          <a:p>
            <a:pPr marL="0" indent="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dirty="0"/>
              <a:t>Language bias: English-centric content representation.</a:t>
            </a:r>
            <a:endParaRPr lang="en-US" dirty="0"/>
          </a:p>
          <a:p>
            <a:pPr marL="0" indent="0">
              <a:buClr>
                <a:srgbClr val="000000"/>
              </a:buClr>
              <a:buFont typeface="Wingdings" panose="05000000000000000000" charset="0"/>
              <a:buChar char="Ø"/>
            </a:pPr>
            <a:r>
              <a:rPr lang="en-US" dirty="0"/>
              <a:t>Extensions: compare other platforms, explore encoding methods.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73296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31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+mn-lt"/>
                <a:cs typeface="+mn-lt"/>
              </a:rPr>
              <a:t>Appendices</a:t>
            </a:r>
            <a:endParaRPr lang="en-US" sz="5400" b="1" dirty="0">
              <a:latin typeface="+mn-lt"/>
              <a:cs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97280" y="2125980"/>
            <a:ext cx="10058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/>
              <a:t>Url:-</a:t>
            </a:r>
            <a:r>
              <a:rPr lang="en-US" sz="2000" dirty="0">
                <a:hlinkClick r:id="rId1" action="ppaction://hlinkfile"/>
              </a:rPr>
              <a:t>https://us-east-1.quicksight.aws.amazon.com/sn/auth/signin?qs- </a:t>
            </a:r>
            <a:r>
              <a:rPr lang="en-US" sz="2000" dirty="0" err="1">
                <a:hlinkClick r:id="rId1" action="ppaction://hlinkfile"/>
              </a:rPr>
              <a:t>signin</a:t>
            </a:r>
            <a:r>
              <a:rPr lang="en-US" sz="2000" dirty="0">
                <a:hlinkClick r:id="rId1" action="ppaction://hlinkfile"/>
              </a:rPr>
              <a:t>-user-auth=</a:t>
            </a:r>
            <a:r>
              <a:rPr lang="en-US" sz="2000" dirty="0" err="1">
                <a:hlinkClick r:id="rId1" action="ppaction://hlinkfile"/>
              </a:rPr>
              <a:t>false&amp;redirect_uri</a:t>
            </a:r>
            <a:r>
              <a:rPr lang="en-US" sz="2000" dirty="0">
                <a:hlinkClick r:id="rId1" action="ppaction://hlinkfile"/>
              </a:rPr>
              <a:t>=https%3A%2F%2Fus-east- 1.quicksight.aws.amazon.com%2Fsn%2Fstart%3Fqs-signin-user- auth%3Dfalse%26state%3DhashArgs%2523%26isauthcode%3Dtrue</a:t>
            </a:r>
            <a:endParaRPr lang="en-US" sz="2000" dirty="0"/>
          </a:p>
          <a:p>
            <a:pPr algn="l"/>
            <a:endParaRPr lang="en-US" sz="2000" dirty="0"/>
          </a:p>
          <a:p>
            <a:pPr algn="l"/>
            <a:r>
              <a:rPr lang="en-US" sz="2000" b="1" u="sng" dirty="0"/>
              <a:t>AWS Credentials </a:t>
            </a:r>
            <a:endParaRPr lang="en-US" sz="2000" b="1" u="sng" dirty="0"/>
          </a:p>
          <a:p>
            <a:pPr algn="l"/>
            <a:r>
              <a:rPr lang="en-US" sz="2000" b="1" dirty="0"/>
              <a:t>Username</a:t>
            </a:r>
            <a:r>
              <a:rPr lang="en-US" sz="2000" dirty="0"/>
              <a:t>:-Jay-project </a:t>
            </a:r>
            <a:endParaRPr lang="en-US" sz="2000" dirty="0"/>
          </a:p>
          <a:p>
            <a:pPr algn="l"/>
            <a:r>
              <a:rPr lang="en-US" sz="2000" b="1" dirty="0"/>
              <a:t>Password</a:t>
            </a:r>
            <a:r>
              <a:rPr lang="en-US" sz="2000" dirty="0"/>
              <a:t>:-CS714_project </a:t>
            </a:r>
            <a:endParaRPr lang="en-US" sz="2000" dirty="0"/>
          </a:p>
          <a:p>
            <a:pPr algn="l"/>
            <a:r>
              <a:rPr lang="en-US" sz="2000" b="1" dirty="0"/>
              <a:t>Account name</a:t>
            </a:r>
            <a:r>
              <a:rPr lang="en-US" sz="2000" dirty="0"/>
              <a:t>:-</a:t>
            </a:r>
            <a:r>
              <a:rPr lang="en-US" sz="2000" dirty="0" err="1"/>
              <a:t>jayjosh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734800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+mn-lt"/>
                <a:cs typeface="+mn-lt"/>
              </a:rPr>
              <a:t>References</a:t>
            </a:r>
            <a:endParaRPr lang="en-US" sz="5400" b="1" dirty="0">
              <a:latin typeface="+mn-lt"/>
              <a:cs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34800" y="64114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33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330960" y="2042160"/>
            <a:ext cx="7195431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400" dirty="0">
                <a:hlinkClick r:id="rId1"/>
              </a:rPr>
              <a:t>www.visualcapitalist.com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>
                <a:hlinkClick r:id="rId2"/>
              </a:rPr>
              <a:t>https://www.serverless.com/aws-lambda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>
                <a:hlinkClick r:id="rId3"/>
              </a:rPr>
              <a:t>www.Kaggle.com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>
                <a:hlinkClick r:id="rId4"/>
              </a:rPr>
              <a:t>https://www.databricks.com/glossary/data-lakehouse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>
                <a:hlinkClick r:id="rId5"/>
              </a:rPr>
              <a:t>https://aws.amazon.com/athena/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>
                <a:hlinkClick r:id="rId6"/>
              </a:rPr>
              <a:t>https://aws.amazon.com/quicksight/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>
                <a:hlinkClick r:id="rId7"/>
              </a:rPr>
              <a:t>https://aws.amazon.com/glue/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>
                <a:hlinkClick r:id="rId8"/>
              </a:rPr>
              <a:t>www.ibm.com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>
                <a:hlinkClick r:id="rId9"/>
              </a:rPr>
              <a:t>https://aws.amazon.com/lambda/</a:t>
            </a:r>
            <a:endParaRPr lang="en-US" sz="2400" dirty="0"/>
          </a:p>
          <a:p>
            <a:pPr marL="285750" indent="-285750">
              <a:buFontTx/>
              <a:buChar char="-"/>
            </a:pPr>
            <a:r>
              <a:rPr lang="en-US" sz="2400" dirty="0">
                <a:hlinkClick r:id="rId10"/>
              </a:rPr>
              <a:t>https://docs.aws.amazon.com/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6520" y="1282283"/>
            <a:ext cx="10058400" cy="1450757"/>
          </a:xfrm>
        </p:spPr>
        <p:txBody>
          <a:bodyPr/>
          <a:lstStyle/>
          <a:p>
            <a:r>
              <a:rPr lang="en-CA" altLang="en-US" sz="5400" b="1">
                <a:latin typeface="Calibri" panose="020F0502020204030204" pitchFamily="34" charset="0"/>
                <a:cs typeface="Calibri" panose="020F0502020204030204" pitchFamily="34" charset="0"/>
              </a:rPr>
              <a:t>THANK YOU</a:t>
            </a:r>
            <a:endParaRPr lang="en-CA" altLang="en-US" sz="54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latin typeface="+mn-lt"/>
                <a:cs typeface="+mn-lt"/>
              </a:rPr>
              <a:t>Problem Statement</a:t>
            </a:r>
            <a:endParaRPr lang="en-US" sz="5400" b="1" dirty="0">
              <a:latin typeface="+mn-lt"/>
              <a:cs typeface="+mn-lt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66800" y="3069889"/>
            <a:ext cx="10058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400" dirty="0"/>
          </a:p>
          <a:p>
            <a:pPr algn="l"/>
            <a:r>
              <a:rPr lang="en-US" sz="2400" dirty="0"/>
              <a:t>Our objective is </a:t>
            </a:r>
            <a:r>
              <a:rPr lang="en-US" sz="2400" b="1" dirty="0"/>
              <a:t>to gain profound insights into YouTube's dynamic ecosystem, pinpoint the factors that drive video and channel success, and deliver actionable recommendations for content creators, marketers, and platform administrators. 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734800" y="6411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280" y="1991360"/>
            <a:ext cx="1305560" cy="1305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670560"/>
            <a:ext cx="334010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u="sng" dirty="0"/>
              <a:t>Introduction</a:t>
            </a:r>
            <a:endParaRPr lang="en-US" sz="4800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0880" y="264160"/>
            <a:ext cx="6045200" cy="58724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3360" y="3296752"/>
            <a:ext cx="52527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-More than 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1.9 billion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unique users visit YouTube each month.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213360" y="2028875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-YouTube usage is 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tremendous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. </a:t>
            </a:r>
            <a:endParaRPr lang="en-US" sz="2000" b="0" i="0" dirty="0">
              <a:solidFill>
                <a:srgbClr val="000000"/>
              </a:solidFill>
              <a:effectLst/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0" i="0" dirty="0">
                <a:solidFill>
                  <a:srgbClr val="000000"/>
                </a:solidFill>
                <a:effectLst/>
              </a:rPr>
              <a:t>-Viewers watch 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100 million hours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of video per day.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74629" y="4389122"/>
            <a:ext cx="54216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i="0" dirty="0">
                <a:solidFill>
                  <a:srgbClr val="000000"/>
                </a:solidFill>
                <a:effectLst/>
              </a:rPr>
              <a:t>-Over </a:t>
            </a:r>
            <a:r>
              <a:rPr lang="en-US" sz="2000" b="1" i="0" dirty="0">
                <a:solidFill>
                  <a:srgbClr val="000000"/>
                </a:solidFill>
                <a:effectLst/>
              </a:rPr>
              <a:t>300 hours </a:t>
            </a:r>
            <a:r>
              <a:rPr lang="en-US" sz="2000" i="0" dirty="0">
                <a:solidFill>
                  <a:srgbClr val="000000"/>
                </a:solidFill>
                <a:effectLst/>
              </a:rPr>
              <a:t>of video are uploaded to YouTube   every minute.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 flipH="1">
            <a:off x="0" y="6488668"/>
            <a:ext cx="291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Source: visualcapitalist.com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34800" y="6411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US" dirty="0"/>
          </a:p>
        </p:txBody>
      </p:sp>
      <p:sp>
        <p:nvSpPr>
          <p:cNvPr id="5" name="Text Box 4"/>
          <p:cNvSpPr txBox="1"/>
          <p:nvPr/>
        </p:nvSpPr>
        <p:spPr>
          <a:xfrm>
            <a:off x="416560" y="1580515"/>
            <a:ext cx="16325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b="1" u="sng" dirty="0">
                <a:sym typeface="+mn-ea"/>
              </a:rPr>
              <a:t>Why</a:t>
            </a:r>
            <a:r>
              <a:rPr lang="en-US" u="sng" dirty="0">
                <a:sym typeface="+mn-ea"/>
              </a:rPr>
              <a:t> </a:t>
            </a:r>
            <a:r>
              <a:rPr lang="en-US" b="1" u="sng" dirty="0">
                <a:sym typeface="+mn-ea"/>
              </a:rPr>
              <a:t>YouTube</a:t>
            </a:r>
            <a:r>
              <a:rPr lang="en-US" u="sng" dirty="0">
                <a:sym typeface="+mn-ea"/>
              </a:rPr>
              <a:t> </a:t>
            </a:r>
            <a:r>
              <a:rPr lang="en-US" b="1" u="sng" dirty="0">
                <a:sym typeface="+mn-ea"/>
              </a:rPr>
              <a:t>?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Timely Decisions</a:t>
            </a:r>
            <a:endParaRPr lang="en-US" b="1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240" y="1970818"/>
            <a:ext cx="11346762" cy="40947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2240" y="6386731"/>
            <a:ext cx="2684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Source: Perishable Insights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34800" y="6411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Introduction</a:t>
            </a:r>
            <a:endParaRPr lang="en-US" sz="5400" b="1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610" y="2873335"/>
            <a:ext cx="1721815" cy="172181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97280" y="2149192"/>
            <a:ext cx="9984593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 algn="l">
              <a:buFontTx/>
              <a:buNone/>
            </a:pPr>
            <a:r>
              <a:rPr lang="en-US" sz="2000" dirty="0"/>
              <a:t>-    Utilize analysis for growth through </a:t>
            </a:r>
            <a:r>
              <a:rPr lang="en-US" sz="2000" b="1" dirty="0"/>
              <a:t>strategic video publishing </a:t>
            </a:r>
            <a:r>
              <a:rPr lang="en-US" sz="2000" dirty="0"/>
              <a:t>and </a:t>
            </a:r>
            <a:r>
              <a:rPr lang="en-US" sz="2000" b="1" dirty="0"/>
              <a:t>channel sponsorship.</a:t>
            </a:r>
            <a:endParaRPr lang="en-US" sz="2000" b="1" dirty="0"/>
          </a:p>
          <a:p>
            <a:pPr marL="285750" indent="-285750" algn="l">
              <a:buFontTx/>
              <a:buChar char="-"/>
            </a:pPr>
            <a:endParaRPr lang="en-US" sz="2000" dirty="0"/>
          </a:p>
          <a:p>
            <a:pPr marL="285750" indent="-285750" algn="l">
              <a:buFontTx/>
              <a:buChar char="-"/>
            </a:pPr>
            <a:r>
              <a:rPr lang="en-US" sz="2000" dirty="0"/>
              <a:t>Goal: Provide insights into YouTube trending videos using AWS services.</a:t>
            </a:r>
            <a:endParaRPr lang="en-US" sz="2000" dirty="0"/>
          </a:p>
          <a:p>
            <a:pPr indent="0" algn="l">
              <a:buFontTx/>
              <a:buNone/>
            </a:pPr>
            <a:r>
              <a:rPr lang="en-US" sz="2000" dirty="0"/>
              <a:t>               Support </a:t>
            </a:r>
            <a:r>
              <a:rPr lang="en-US" sz="2000" b="1" dirty="0"/>
              <a:t>content creators </a:t>
            </a:r>
            <a:r>
              <a:rPr lang="en-US" sz="2000" dirty="0"/>
              <a:t>and </a:t>
            </a:r>
            <a:r>
              <a:rPr lang="en-US" sz="2000" b="1" dirty="0"/>
              <a:t>digital businesses </a:t>
            </a:r>
            <a:r>
              <a:rPr lang="en-US" sz="2000" dirty="0"/>
              <a:t>to maximize potential.</a:t>
            </a:r>
            <a:endParaRPr lang="en-US" sz="2000" dirty="0"/>
          </a:p>
          <a:p>
            <a:pPr indent="0" algn="l">
              <a:buFontTx/>
              <a:buNone/>
            </a:pPr>
            <a:endParaRPr lang="en-US" sz="2000" dirty="0"/>
          </a:p>
          <a:p>
            <a:pPr marL="285750" indent="-285750" algn="l">
              <a:buFontTx/>
              <a:buChar char="-"/>
            </a:pPr>
            <a:r>
              <a:rPr lang="en-US" sz="2000" dirty="0"/>
              <a:t>Unlock </a:t>
            </a:r>
            <a:r>
              <a:rPr lang="en-US" sz="2000" b="1" dirty="0"/>
              <a:t>growth opportunities </a:t>
            </a:r>
            <a:r>
              <a:rPr lang="en-US" sz="2000" dirty="0"/>
              <a:t>and </a:t>
            </a:r>
            <a:r>
              <a:rPr lang="en-US" sz="2000" b="1" dirty="0"/>
              <a:t>audience engagement.</a:t>
            </a:r>
            <a:endParaRPr lang="en-US" sz="2000" b="1" dirty="0"/>
          </a:p>
          <a:p>
            <a:pPr indent="0" algn="l">
              <a:buFontTx/>
              <a:buNone/>
            </a:pPr>
            <a:endParaRPr lang="en-US" sz="2000" dirty="0"/>
          </a:p>
          <a:p>
            <a:pPr marL="285750" indent="-285750" algn="l">
              <a:buFontTx/>
              <a:buChar char="-"/>
            </a:pPr>
            <a:r>
              <a:rPr lang="en-US" sz="2000" dirty="0"/>
              <a:t>Foster informed and ethical content creation.</a:t>
            </a:r>
            <a:endParaRPr lang="en-US" sz="2000" dirty="0"/>
          </a:p>
          <a:p>
            <a:pPr marL="285750" indent="-285750" algn="l">
              <a:buFontTx/>
              <a:buChar char="-"/>
            </a:pPr>
            <a:endParaRPr lang="en-US" sz="2000" dirty="0"/>
          </a:p>
          <a:p>
            <a:pPr marL="285750" indent="-285750" algn="l">
              <a:buFontTx/>
              <a:buChar char="-"/>
            </a:pPr>
            <a:r>
              <a:rPr lang="en-US" sz="2000" dirty="0"/>
              <a:t>Approach: Discover, measure, analyze, and compare key aspects using advanced AWS tools.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11734800" y="6411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Major Source of Data</a:t>
            </a:r>
            <a:endParaRPr lang="en-US" sz="54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070101" y="3429000"/>
            <a:ext cx="2023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b="1" dirty="0"/>
              <a:t>Data</a:t>
            </a:r>
            <a:r>
              <a:rPr lang="en-US" sz="2400" dirty="0"/>
              <a:t> </a:t>
            </a:r>
            <a:r>
              <a:rPr lang="en-US" sz="2400" b="1" dirty="0"/>
              <a:t>Snippets</a:t>
            </a:r>
            <a:endParaRPr lang="en-US" sz="24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44" y="2247108"/>
            <a:ext cx="4446357" cy="296546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1734800" y="6411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411" y="4116173"/>
            <a:ext cx="4109985" cy="219280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411" y="1834917"/>
            <a:ext cx="4109985" cy="224000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+mn-lt"/>
              </a:rPr>
              <a:t>Background Information</a:t>
            </a:r>
            <a:endParaRPr lang="en-US" sz="5400" b="1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97280" y="2032000"/>
            <a:ext cx="32750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Concept of </a:t>
            </a:r>
            <a:r>
              <a:rPr lang="en-US" sz="3200" b="1" i="1" dirty="0"/>
              <a:t>Cloud </a:t>
            </a:r>
            <a:r>
              <a:rPr lang="en-US" sz="3200" dirty="0"/>
              <a:t>-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097280" y="2911415"/>
            <a:ext cx="4531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Renting of the computational power or the storage over the internet.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3913941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-Offers flexible and scalable resources on demand.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097280" y="4885988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-Stores and manages the data without the need of actual physical hardware.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3414" y="2133288"/>
            <a:ext cx="3561306" cy="35613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734800" y="64114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8421</Words>
  <Application>WPS Presentation</Application>
  <PresentationFormat>Widescreen</PresentationFormat>
  <Paragraphs>373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3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Wingdings</vt:lpstr>
      <vt:lpstr>Retrospect</vt:lpstr>
      <vt:lpstr>Decoding</vt:lpstr>
      <vt:lpstr>Team Members</vt:lpstr>
      <vt:lpstr>Outline</vt:lpstr>
      <vt:lpstr>Problem Statement</vt:lpstr>
      <vt:lpstr>PowerPoint 演示文稿</vt:lpstr>
      <vt:lpstr>Timely Decisions</vt:lpstr>
      <vt:lpstr>Introduction</vt:lpstr>
      <vt:lpstr>Major Source of Data</vt:lpstr>
      <vt:lpstr>Background Information</vt:lpstr>
      <vt:lpstr>Background Information</vt:lpstr>
      <vt:lpstr>Background Information</vt:lpstr>
      <vt:lpstr>Amazon Web Services </vt:lpstr>
      <vt:lpstr>Background Information</vt:lpstr>
      <vt:lpstr>Approach</vt:lpstr>
      <vt:lpstr>About Dataset </vt:lpstr>
      <vt:lpstr>What is DATA Lake House?</vt:lpstr>
      <vt:lpstr>What is Lake House?</vt:lpstr>
      <vt:lpstr>AWS Glue Catalog</vt:lpstr>
      <vt:lpstr>What is AWS Glue Catalog</vt:lpstr>
      <vt:lpstr>Athena</vt:lpstr>
      <vt:lpstr>ETL Job and Lambda</vt:lpstr>
      <vt:lpstr>ETL Job and Lambda </vt:lpstr>
      <vt:lpstr>AWS Quicksight</vt:lpstr>
      <vt:lpstr>Results(Few Examples)</vt:lpstr>
      <vt:lpstr>Results(Few Examples)</vt:lpstr>
      <vt:lpstr>Results(Few Examples)</vt:lpstr>
      <vt:lpstr>Analysis(Findings)</vt:lpstr>
      <vt:lpstr>Analysis(Findings)</vt:lpstr>
      <vt:lpstr>Example</vt:lpstr>
      <vt:lpstr>Future Research</vt:lpstr>
      <vt:lpstr>Conclusion</vt:lpstr>
      <vt:lpstr>Appendices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Yash Patel</dc:creator>
  <cp:lastModifiedBy>joshi</cp:lastModifiedBy>
  <cp:revision>73</cp:revision>
  <dcterms:created xsi:type="dcterms:W3CDTF">2023-08-05T19:22:00Z</dcterms:created>
  <dcterms:modified xsi:type="dcterms:W3CDTF">2023-08-15T05:58:42Z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03605D465461405896929D95C70D8E71</vt:lpwstr>
  </property>
  <property fmtid="{D5CDD505-2E9C-101B-9397-08002B2CF9AE}" pid="3" name="KSOProductBuildVer">
    <vt:lpwstr>1033-11.2.0.11537</vt:lpwstr>
  </property>
</Properties>
</file>