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3"/>
    <p:sldId id="261" r:id="rId4"/>
    <p:sldId id="257" r:id="rId5"/>
    <p:sldId id="258" r:id="rId6"/>
    <p:sldId id="259" r:id="rId7"/>
    <p:sldId id="268" r:id="rId8"/>
    <p:sldId id="260" r:id="rId9"/>
    <p:sldId id="26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handoutMaster" Target="handoutMasters/handoutMaster1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C064A-D61B-4B21-B757-51A9B82445B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1196975"/>
            <a:ext cx="10943167" cy="108267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2422525"/>
            <a:ext cx="10949517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800" b="1" dirty="0"/>
              <a:t>Introducing the paper :</a:t>
            </a:r>
            <a:br>
              <a:rPr lang="en-US" sz="2800" dirty="0"/>
            </a:br>
            <a:r>
              <a:rPr lang="en-US" sz="2800" dirty="0"/>
              <a:t>Esrgan: Enhanced super-resolution generative adversarial networks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6745" y="2422525"/>
            <a:ext cx="10949305" cy="1492885"/>
          </a:xfrm>
        </p:spPr>
        <p:txBody>
          <a:bodyPr/>
          <a:lstStyle/>
          <a:p>
            <a:pPr algn="just"/>
            <a:r>
              <a:rPr lang="en-US" sz="2400"/>
              <a:t>Paper : Wang, Xintao, Ke Yu, Shixiang Wu, Jinjin Gu, Yihao Liu, Chao Dong, Yu Qiao, and Chen Change Loy. "Esrgan: Enhanced super-resolution generative adversarial networks." In Proceedings of the European conference on computer vision (ECCV) workshops, pp. 0-0. 2018.</a:t>
            </a:r>
            <a:endParaRPr lang="en-US" sz="2400"/>
          </a:p>
        </p:txBody>
      </p:sp>
      <p:sp>
        <p:nvSpPr>
          <p:cNvPr id="4" name="Text Box 3"/>
          <p:cNvSpPr txBox="1"/>
          <p:nvPr/>
        </p:nvSpPr>
        <p:spPr>
          <a:xfrm>
            <a:off x="3919220" y="4980305"/>
            <a:ext cx="6849745" cy="14700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>
                <a:sym typeface="+mn-ea"/>
              </a:rPr>
              <a:t>Presented by: Joshi Jay Vijaybhai</a:t>
            </a:r>
            <a:endParaRPr lang="en-US"/>
          </a:p>
          <a:p>
            <a:pPr indent="457200"/>
            <a:r>
              <a:rPr lang="en-US">
                <a:sym typeface="+mn-ea"/>
              </a:rPr>
              <a:t>                (200485155)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3200"/>
              <a:t>Why E</a:t>
            </a:r>
            <a:r>
              <a:rPr lang="en-US" sz="3200">
                <a:sym typeface="+mn-ea"/>
              </a:rPr>
              <a:t>uropean Conference on Computer Vision (ECCV) </a:t>
            </a:r>
            <a:endParaRPr lang="en-US" sz="3200"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en-US" sz="2800"/>
              <a:t>it is considered an important conference in computer vision, with an ‘A’ rating from the Australian Ranking of ICT Conferences and an ‘A1’ rating from the Brazilian ministry of education.</a:t>
            </a:r>
            <a:endParaRPr lang="en-US" sz="2800"/>
          </a:p>
          <a:p>
            <a:r>
              <a:rPr lang="en-US" sz="2800"/>
              <a:t>it has research ranking of 4 and impact score of 33.20. </a:t>
            </a:r>
            <a:endParaRPr lang="en-US" sz="2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Introduction of the Paper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US" sz="2800"/>
              <a:t>The paper presents ESRGAN (Enhanced Super-Resolution Generative Adversarial Network), an advanced model for image super-resolution. ESRGAN offers substantial improvements in perceptual quality over previous super-resolution methods.</a:t>
            </a:r>
            <a:endParaRPr lang="en-US" sz="2800"/>
          </a:p>
          <a:p>
            <a:endParaRPr lang="en-US" sz="2800"/>
          </a:p>
        </p:txBody>
      </p:sp>
      <p:pic>
        <p:nvPicPr>
          <p:cNvPr id="4" name="Content Placeholder 3" descr="Screenshot (169)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5918835" y="1435100"/>
            <a:ext cx="5046345" cy="285496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sz="3110" b="1"/>
              <a:t>The key contributions and findings of the paper can be summarized as follows:</a:t>
            </a:r>
            <a:endParaRPr lang="en-US" sz="3110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p>
            <a:r>
              <a:rPr lang="en-US" sz="2000"/>
              <a:t>Training Details: ESRGAN employs a scaling factor of 4x for low-resolution (LR) to high-resolution (HR) image transformation. Training begins with a PSNR-oriented model using L1 loss and is later fine-tuned with a generator loss function. Larger patch sizes are used for deeper networks, which capture more semantic information.</a:t>
            </a:r>
            <a:endParaRPr lang="en-US" sz="2000"/>
          </a:p>
          <a:p>
            <a:endParaRPr lang="en-US" sz="2000"/>
          </a:p>
          <a:p>
            <a:r>
              <a:rPr lang="en-US" sz="2000"/>
              <a:t>Data: The paper leverages diverse datasets, including DIV2K, Flickr2K, and OutdoorSceneTraining, to enrich the training dataset. Using datasets with rich textures helps the generator produce more natural results.</a:t>
            </a:r>
            <a:endParaRPr lang="en-US" sz="2000"/>
          </a:p>
          <a:p>
            <a:endParaRPr lang="en-US" sz="2000"/>
          </a:p>
          <a:p>
            <a:r>
              <a:rPr lang="en-US" sz="2000"/>
              <a:t>Qualitative Results: ESRGAN is compared to state-of-the-art PSNR-oriented and perceptual-driven methods, showing superior results in terms of sharpness, detail, and natural textures. ESRGAN excels in various scenarios, including the generation of detailed structures and the elimination of unpleasant artifacts.</a:t>
            </a:r>
            <a:endParaRPr lang="en-US" sz="2000"/>
          </a:p>
          <a:p>
            <a:pPr marL="0" indent="0">
              <a:buNone/>
            </a:pPr>
            <a:endParaRPr lang="en-US"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endParaRPr lang="en-US" sz="2000"/>
          </a:p>
          <a:p>
            <a:r>
              <a:rPr lang="en-US" sz="2000">
                <a:sym typeface="+mn-ea"/>
              </a:rPr>
              <a:t>Network Interpolation: Network interpolation is introduced to balance perceptual quality and fidelity, reducing artifacts while preserving textures. This approach provides smoother control over the trade-off.</a:t>
            </a:r>
            <a:endParaRPr lang="en-US" sz="2000"/>
          </a:p>
          <a:p>
            <a:endParaRPr lang="en-US" sz="2000"/>
          </a:p>
          <a:p>
            <a:r>
              <a:rPr lang="en-US" sz="2000">
                <a:sym typeface="+mn-ea"/>
              </a:rPr>
              <a:t>The PIRM-SR Challenge(Perceptual Image Restoration and Manipulation - Super Resolution): ESRGAN participated in the PIRM-SR Challenge and secured the first place in terms of the perceptuality. Modifications included the use of the Pristine dataset, and post-processing.</a:t>
            </a:r>
            <a:endParaRPr lang="en-US" sz="2000"/>
          </a:p>
        </p:txBody>
      </p:sp>
      <p:sp>
        <p:nvSpPr>
          <p:cNvPr id="2" name="Text Box 1"/>
          <p:cNvSpPr txBox="1"/>
          <p:nvPr/>
        </p:nvSpPr>
        <p:spPr>
          <a:xfrm>
            <a:off x="647700" y="74930"/>
            <a:ext cx="10375265" cy="9531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800" b="1">
                <a:sym typeface="+mn-ea"/>
              </a:rPr>
              <a:t>The key contributions and findings of the paper can be summarized as follows:</a:t>
            </a:r>
            <a:endParaRPr lang="en-US" sz="2800" b="1">
              <a:sym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Proposed Method</a:t>
            </a:r>
            <a:endParaRPr lang="en-US"/>
          </a:p>
        </p:txBody>
      </p:sp>
      <p:pic>
        <p:nvPicPr>
          <p:cNvPr id="8" name="Content Placeholder 7" descr="Screenshot (168)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609600" y="1231900"/>
            <a:ext cx="7016750" cy="1293495"/>
          </a:xfrm>
          <a:prstGeom prst="rect">
            <a:avLst/>
          </a:prstGeom>
        </p:spPr>
      </p:pic>
      <p:pic>
        <p:nvPicPr>
          <p:cNvPr id="10" name="Content Placeholder 9" descr="Screenshot (169)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9600" y="4459605"/>
            <a:ext cx="7016750" cy="1417955"/>
          </a:xfrm>
          <a:prstGeom prst="rect">
            <a:avLst/>
          </a:prstGeom>
        </p:spPr>
      </p:pic>
      <p:sp>
        <p:nvSpPr>
          <p:cNvPr id="12" name="Text Box 11"/>
          <p:cNvSpPr txBox="1"/>
          <p:nvPr/>
        </p:nvSpPr>
        <p:spPr>
          <a:xfrm>
            <a:off x="609600" y="3429000"/>
            <a:ext cx="609600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3600"/>
              <a:t>Network Architecture</a:t>
            </a:r>
            <a:endParaRPr lang="en-US" sz="3600"/>
          </a:p>
        </p:txBody>
      </p:sp>
      <p:sp>
        <p:nvSpPr>
          <p:cNvPr id="2" name="Text Box 1"/>
          <p:cNvSpPr txBox="1"/>
          <p:nvPr/>
        </p:nvSpPr>
        <p:spPr>
          <a:xfrm>
            <a:off x="609600" y="6170295"/>
            <a:ext cx="92964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Removing BN layers has proven to increase performance and reduce com- putational complexity</a:t>
            </a:r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609600" y="2684145"/>
            <a:ext cx="94329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We employ the basic architecture of SRResNet [1], where most computa- tion is done in the LR feature space.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Conclusion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sz="2800"/>
              <a:t>In conclusion, ESRGAN represents a substantial advancement in super-resolution techniques, achieving state-of-the-art results in terms of perceptual quality, sharpness, and natural textures. The methodology involves a novel architecture, effective training techniques, and enhanced perceptual loss, making it a prominent contribution to the field of image super-resolution.</a:t>
            </a:r>
            <a:endParaRPr lang="en-US" sz="2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98425" y="2327275"/>
            <a:ext cx="7942580" cy="2202815"/>
          </a:xfrm>
        </p:spPr>
        <p:txBody>
          <a:bodyPr/>
          <a:p>
            <a:pPr marL="3657600" lvl="8" indent="457200">
              <a:buNone/>
            </a:pPr>
            <a:r>
              <a:rPr lang="en-US" sz="5400"/>
              <a:t>Thank You</a:t>
            </a:r>
            <a:endParaRPr lang="en-US" sz="5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ue Waves">
  <a:themeElements>
    <a:clrScheme name="Blu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Blu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Blu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3074</Words>
  <Application>WPS Presentation</Application>
  <PresentationFormat>Widescreen</PresentationFormat>
  <Paragraphs>47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Arial</vt:lpstr>
      <vt:lpstr>SimSun</vt:lpstr>
      <vt:lpstr>Wingdings</vt:lpstr>
      <vt:lpstr>Microsoft YaHei</vt:lpstr>
      <vt:lpstr>Arial Unicode MS</vt:lpstr>
      <vt:lpstr>Calibri</vt:lpstr>
      <vt:lpstr>Blue Waves</vt:lpstr>
      <vt:lpstr>Introducing the paper : Esrgan: Enhanced super-resolution generative adversarial networks</vt:lpstr>
      <vt:lpstr>Why European Conference on Computer Vision (ECCV) </vt:lpstr>
      <vt:lpstr>Introduction of the Paper</vt:lpstr>
      <vt:lpstr>The key contributions and findings of the paper can be summarized as follows:</vt:lpstr>
      <vt:lpstr>PowerPoint 演示文稿</vt:lpstr>
      <vt:lpstr>Proposed Method</vt:lpstr>
      <vt:lpstr>Conclusion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Introducing the paper : Mask wearing detection based on YOLOv3</dc:title>
  <dc:creator/>
  <cp:lastModifiedBy>JAY JOSHI</cp:lastModifiedBy>
  <cp:revision>26</cp:revision>
  <dcterms:created xsi:type="dcterms:W3CDTF">2023-10-21T13:29:00Z</dcterms:created>
  <dcterms:modified xsi:type="dcterms:W3CDTF">2023-10-26T01:57:24Z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54BDFFB1AC004FDC82E246B2B0DC84E9_11</vt:lpwstr>
  </property>
  <property fmtid="{D5CDD505-2E9C-101B-9397-08002B2CF9AE}" pid="3" name="KSOProductBuildVer">
    <vt:lpwstr>1033-12.2.0.13266</vt:lpwstr>
  </property>
</Properties>
</file>