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73" r:id="rId6"/>
    <p:sldId id="261" r:id="rId7"/>
    <p:sldId id="272" r:id="rId8"/>
    <p:sldId id="271" r:id="rId9"/>
    <p:sldId id="275" r:id="rId10"/>
    <p:sldId id="276" r:id="rId11"/>
    <p:sldId id="262" r:id="rId12"/>
    <p:sldId id="277" r:id="rId13"/>
    <p:sldId id="278" r:id="rId14"/>
    <p:sldId id="263" r:id="rId15"/>
    <p:sldId id="264" r:id="rId16"/>
    <p:sldId id="279" r:id="rId17"/>
    <p:sldId id="280" r:id="rId18"/>
    <p:sldId id="265" r:id="rId19"/>
    <p:sldId id="266" r:id="rId20"/>
    <p:sldId id="267" r:id="rId21"/>
    <p:sldId id="268" r:id="rId22"/>
    <p:sldId id="270" r:id="rId23"/>
    <p:sldId id="274" r:id="rId2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io" initials="r" lastIdx="1" clrIdx="0">
    <p:extLst>
      <p:ext uri="{19B8F6BF-5375-455C-9EA6-DF929625EA0E}">
        <p15:presenceInfo xmlns:p15="http://schemas.microsoft.com/office/powerpoint/2012/main" userId="rod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FF"/>
    <a:srgbClr val="4A46CF"/>
    <a:srgbClr val="0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250" autoAdjust="0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F9D54-D055-4B41-9B51-F706759B150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A00BA-3FF6-4E95-ACA4-5E94822F6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22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00BA-3FF6-4E95-ACA4-5E94822F62D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4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68DD58-DB10-B74B-B122-90C79E1AB5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6B637-9BBC-A746-A123-DA9D7235E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413" y="586582"/>
            <a:ext cx="8213766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1883-B08D-BD4A-B1A4-564CFBF6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3413" y="3066257"/>
            <a:ext cx="821376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FEBF-FC68-5940-8408-7AA92F26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05D3-01BF-8A42-B5E2-AA2327A4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5D76-1EFE-FA4C-8D0F-96E40264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66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0DE8-5326-0240-93CC-CE2DBE7A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DD616-202F-0C4A-8498-BAF9B8022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7C6E-BA0B-9142-9BD9-D1144512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3C7A-3D05-004B-8719-DCFDE50D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C74-F7E3-4149-A59E-138439A0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17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EC024-114A-2E49-87A2-3A1B102C0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4E8B-9B93-B841-9A41-58F2A8F7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7BB6-C721-A64C-9FED-ADB1BC39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4087-0D6B-DF46-B616-00415249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165-B5F1-A84D-AD5D-2D894A7A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507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1493-70DA-4F40-B18B-01882757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5BD0-B7A8-9B40-9AB5-0DBA90DF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31A1-DADB-F64A-BEBA-6AC48E90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B6A0-DAF0-7E47-B97C-1959E2BB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80F65-48DE-0F47-9AE4-8C5274D6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853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9028-A6A0-AA47-9A85-DE2BD943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21057-B7A1-0B4B-A6BB-93C07AA5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D353-3005-AA44-B1F8-3D8F2C4F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0EE7-DEB6-C649-9E53-AE8EB744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65B2-6583-FA49-ABAE-8323C6A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15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6745-F536-7049-8D0D-BB50A7F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0B58-8BE0-5846-9A24-A91FA1673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5A85-5AB6-394A-98C8-B73B3ECE8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91D8-BE0E-B54E-914A-3B00872C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DFF1-3F28-444E-A843-913451B1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61945-5F70-514E-9CD4-56885BC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872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C012-00B0-E945-B698-3733663A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8B6CC-5B99-1046-94CB-3910E56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B4E02-4DAF-FC4B-9DF6-5739BC1D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E5243-C7C1-884A-82EC-322F5A062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3453-DE2C-D544-9E7C-F711443EB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1954B-3EBC-B744-8F53-7075B00C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E7285-82AA-A848-856A-64686C1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984CD-E115-DA48-BA47-B54C3B52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696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58A6-642A-BF40-9958-4533E852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A18D4-4CEF-7D40-B6A4-7A86F44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9032-E3AA-E245-853E-A73CAA10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AAB9C-695D-F84B-9246-DB6248F9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283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275D3-2908-3247-B605-5B971188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BBEC9-CBCD-D94B-9ADA-44F9C9DD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A520-85A8-8D46-8B9C-866EC1EA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945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6170-6B83-DE46-BBCD-20AB77EF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FED9-D619-DF49-9B1D-6E397694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0FE7C-8051-964D-99B3-CF35F9C56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CFFFE-88C3-FA49-BC3F-79D32E1D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4432-4D8B-5B4F-A3A7-59742BD1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719C-C737-3741-9BBB-4D0034D0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41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62D0-2513-9841-ABC7-CDDA2486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366AA-3FC8-B943-BE0C-AA130D266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4131E-00F8-2F44-8CB7-E507EDF9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4AA6-6713-014A-9DD1-54A1159D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C64A-03C8-7C48-8C9B-2621E488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F111-4F7D-D441-B9CA-7C93C02D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775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ED96A1-01DB-3F4E-9A1D-BE8F965E246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73516-973B-2249-A644-F2755198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136526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80DC-44A3-154D-BC99-BF2A84FB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595" y="1246909"/>
            <a:ext cx="10515600" cy="470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41BF-604F-7D49-9946-889C3E68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AB57-9544-E545-8C51-3680F039C36D}" type="datetimeFigureOut">
              <a:rPr lang="en-UA" smtClean="0"/>
              <a:t>05/28/2023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CCA2-3C6B-3D47-A0E6-7C4CCBDF5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0882-C990-BE40-9BCA-2271ADF5C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9337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D1F-0509-3D4C-9F76-D6135C5D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413" y="1722268"/>
            <a:ext cx="8213766" cy="88378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07ECFF"/>
                </a:solidFill>
              </a:rPr>
              <a:t>РАМАЗАНОВ РОДИОН 09-033</a:t>
            </a:r>
            <a:endParaRPr lang="en-UA" sz="4800" dirty="0">
              <a:solidFill>
                <a:srgbClr val="07EC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4B27-0347-9A49-AAC6-AA34F4A67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3413" y="2698123"/>
            <a:ext cx="8213766" cy="1655762"/>
          </a:xfrm>
        </p:spPr>
        <p:txBody>
          <a:bodyPr/>
          <a:lstStyle/>
          <a:p>
            <a:r>
              <a:rPr lang="en-US" dirty="0"/>
              <a:t>Web-</a:t>
            </a:r>
            <a:r>
              <a:rPr lang="ru-RU" dirty="0"/>
              <a:t>приложение для хранения файлов и предоставления доступа к ним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32656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136526"/>
            <a:ext cx="10515600" cy="1608298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Клиент-серверное взаимодействие при авторизации пользователей с помощью JWT токенов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A8121E-8149-46AE-AA80-7FBEA68CAE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3663" y="1744824"/>
            <a:ext cx="6938918" cy="51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6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пользователя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EB280-0F7F-4AAC-94FB-F8A4C23E6B28}"/>
              </a:ext>
            </a:extLst>
          </p:cNvPr>
          <p:cNvSpPr txBox="1"/>
          <p:nvPr/>
        </p:nvSpPr>
        <p:spPr>
          <a:xfrm>
            <a:off x="1562595" y="909638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2. Диск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BDF081-EAEA-4EC5-A392-8159AB57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5" y="1509204"/>
            <a:ext cx="10031642" cy="49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7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всех файлов. </a:t>
            </a:r>
            <a:r>
              <a:rPr lang="en-US" dirty="0"/>
              <a:t>Frontend</a:t>
            </a:r>
            <a:endParaRPr lang="en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A9174C-CEF8-4609-8EE0-B4829727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090" y="3663949"/>
            <a:ext cx="3514725" cy="30575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56B53B-8270-446C-952E-691FB387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90" y="857250"/>
            <a:ext cx="8382000" cy="2571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1173AD-D4BF-4920-8542-3143E9B1A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090" y="3663949"/>
            <a:ext cx="3267075" cy="1514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C239CE-2079-4F02-BF93-3BC2850D5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090" y="5243512"/>
            <a:ext cx="33242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0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всех файлов. </a:t>
            </a:r>
            <a:r>
              <a:rPr lang="en-US" dirty="0"/>
              <a:t>Backend</a:t>
            </a:r>
            <a:endParaRPr lang="en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7648CD-CAA5-4D07-ADF2-A8CD6345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5" y="909638"/>
            <a:ext cx="3743325" cy="3714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F83676-2D59-42BD-80A8-04DC2306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35" y="909638"/>
            <a:ext cx="3695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пользователя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73826-9AC9-4621-9779-7D44769CEB64}"/>
              </a:ext>
            </a:extLst>
          </p:cNvPr>
          <p:cNvSpPr txBox="1"/>
          <p:nvPr/>
        </p:nvSpPr>
        <p:spPr>
          <a:xfrm>
            <a:off x="1605988" y="909638"/>
            <a:ext cx="449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3. Иерархия папок и файлов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3230D6-0F4B-46AF-83AE-C6612ECC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61" y="1598721"/>
            <a:ext cx="5588678" cy="49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пользователя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57BF5-AECB-4F73-AA51-9E434B84727C}"/>
              </a:ext>
            </a:extLst>
          </p:cNvPr>
          <p:cNvSpPr txBox="1"/>
          <p:nvPr/>
        </p:nvSpPr>
        <p:spPr>
          <a:xfrm>
            <a:off x="1562595" y="909638"/>
            <a:ext cx="401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4. Создание новой папки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50B5E2-8C6B-48F5-A7F7-748C7668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5" y="1598628"/>
            <a:ext cx="96202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7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папки</a:t>
            </a:r>
            <a:r>
              <a:rPr lang="en-US" dirty="0"/>
              <a:t>. Frontend</a:t>
            </a:r>
            <a:endParaRPr lang="en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00892F-171C-4B73-BF83-F329D31B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5" y="909638"/>
            <a:ext cx="9772650" cy="3067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2E2281-7979-45FD-B61C-62B8ECFEF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95" y="4197349"/>
            <a:ext cx="24574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4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папки. </a:t>
            </a:r>
            <a:r>
              <a:rPr lang="en-US" dirty="0"/>
              <a:t>Backend</a:t>
            </a:r>
            <a:endParaRPr lang="en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65E5E9-E1B6-4D3D-A0F6-FB6BC053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5" y="983214"/>
            <a:ext cx="9848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8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пользователя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3B506-9113-4640-8AF8-F48FD3583CCB}"/>
              </a:ext>
            </a:extLst>
          </p:cNvPr>
          <p:cNvSpPr txBox="1"/>
          <p:nvPr/>
        </p:nvSpPr>
        <p:spPr>
          <a:xfrm>
            <a:off x="1562595" y="900761"/>
            <a:ext cx="612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5. Поиск и сортировка файлов и папок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E02FEF-6CA5-4B2D-916E-0D2F1F0C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7" y="1673873"/>
            <a:ext cx="9172575" cy="1981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507944-483B-47FE-B82D-52EEDE4AE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81" y="3863974"/>
            <a:ext cx="2714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4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пользователя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0C3D4-A6B2-4432-8FA5-1A2C427B9127}"/>
              </a:ext>
            </a:extLst>
          </p:cNvPr>
          <p:cNvSpPr txBox="1"/>
          <p:nvPr/>
        </p:nvSpPr>
        <p:spPr>
          <a:xfrm>
            <a:off x="1562595" y="826186"/>
            <a:ext cx="2346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6. </a:t>
            </a:r>
            <a:r>
              <a:rPr lang="en-US" sz="2800" dirty="0"/>
              <a:t>Drag &amp; Drop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43DACB-9AEC-4B2A-8C50-14B6C493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5" y="1445195"/>
            <a:ext cx="10004910" cy="49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курсовой работы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11B4C223-9281-484C-BA0B-0E6C7595E005}"/>
              </a:ext>
            </a:extLst>
          </p:cNvPr>
          <p:cNvSpPr/>
          <p:nvPr/>
        </p:nvSpPr>
        <p:spPr>
          <a:xfrm>
            <a:off x="1562595" y="1424417"/>
            <a:ext cx="103689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Целью данной курсовой работы является разработка </a:t>
            </a:r>
            <a:r>
              <a:rPr lang="ru-RU" sz="2800" dirty="0" err="1"/>
              <a:t>web</a:t>
            </a:r>
            <a:r>
              <a:rPr lang="ru-RU" sz="2800" dirty="0"/>
              <a:t>-приложения, аналогичного </a:t>
            </a:r>
            <a:r>
              <a:rPr lang="ru-RU" sz="2800" dirty="0" err="1"/>
              <a:t>Google</a:t>
            </a:r>
            <a:r>
              <a:rPr lang="ru-RU" sz="2800" dirty="0"/>
              <a:t> </a:t>
            </a:r>
            <a:r>
              <a:rPr lang="en-US" sz="2800" dirty="0"/>
              <a:t>Drive</a:t>
            </a:r>
            <a:r>
              <a:rPr lang="ru-RU" sz="2800" dirty="0"/>
              <a:t>, которое позволит пользователям хранить свои файлы в облачном хранилище и обеспечит им удобный доступ к этим файлам через интернет. 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8A05AB1E-89C4-4628-B661-53D6BD9167CC}"/>
              </a:ext>
            </a:extLst>
          </p:cNvPr>
          <p:cNvSpPr/>
          <p:nvPr/>
        </p:nvSpPr>
        <p:spPr>
          <a:xfrm>
            <a:off x="1562595" y="3195459"/>
            <a:ext cx="1036899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EDFF"/>
                </a:solidFill>
              </a:rPr>
              <a:t>Задачи</a:t>
            </a:r>
            <a:r>
              <a:rPr lang="en-US" sz="3600" dirty="0">
                <a:solidFill>
                  <a:srgbClr val="00EDFF"/>
                </a:solidFill>
              </a:rPr>
              <a:t>:</a:t>
            </a:r>
            <a:endParaRPr lang="ru-RU" sz="3600" dirty="0">
              <a:solidFill>
                <a:srgbClr val="00EDFF"/>
              </a:solidFill>
            </a:endParaRPr>
          </a:p>
          <a:p>
            <a:r>
              <a:rPr lang="ru-RU" sz="2800" dirty="0"/>
              <a:t>В данной работе будут решены следующие задачи: изучение облачных хранилищ, сбор требований пользователей, проектирование архитектуры, разработка пользовательского интерфейса с учетом безопасности данных</a:t>
            </a:r>
            <a:r>
              <a:rPr lang="en-US" sz="2800" dirty="0"/>
              <a:t>, </a:t>
            </a:r>
            <a:r>
              <a:rPr lang="ru-RU" sz="2800" dirty="0"/>
              <a:t>разработка серверной части, подключение базы данных</a:t>
            </a:r>
            <a:r>
              <a:rPr lang="en-US" sz="2800" dirty="0"/>
              <a:t>, </a:t>
            </a:r>
            <a:r>
              <a:rPr lang="ru-RU" sz="2800" dirty="0"/>
              <a:t>тестирование и отладка, а также оценка эффективности в сравнении с существующими решениями.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FF9BAC-8785-4B66-818E-AD88BD38E385}"/>
              </a:ext>
            </a:extLst>
          </p:cNvPr>
          <p:cNvSpPr txBox="1"/>
          <p:nvPr/>
        </p:nvSpPr>
        <p:spPr>
          <a:xfrm>
            <a:off x="1562595" y="811657"/>
            <a:ext cx="148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4A46CF"/>
                </a:solidFill>
              </a:rPr>
              <a:t>Цель</a:t>
            </a:r>
            <a:r>
              <a:rPr lang="en-US" sz="3600" dirty="0">
                <a:solidFill>
                  <a:srgbClr val="4A46CF"/>
                </a:solidFill>
              </a:rPr>
              <a:t>:</a:t>
            </a:r>
            <a:endParaRPr lang="ru-RU" sz="3600" dirty="0">
              <a:solidFill>
                <a:srgbClr val="4A46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0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пользователя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0C3D4-A6B2-4432-8FA5-1A2C427B9127}"/>
              </a:ext>
            </a:extLst>
          </p:cNvPr>
          <p:cNvSpPr txBox="1"/>
          <p:nvPr/>
        </p:nvSpPr>
        <p:spPr>
          <a:xfrm>
            <a:off x="1562595" y="826186"/>
            <a:ext cx="2357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  <a:r>
              <a:rPr lang="ru-RU" sz="2800" dirty="0"/>
              <a:t>. </a:t>
            </a:r>
            <a:r>
              <a:rPr lang="en-US" sz="2800" dirty="0"/>
              <a:t>Progress Bar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6F28F3-8733-40F5-A96D-51B8D2A8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5" y="1349406"/>
            <a:ext cx="10049397" cy="491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4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пользователя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0C3D4-A6B2-4432-8FA5-1A2C427B9127}"/>
              </a:ext>
            </a:extLst>
          </p:cNvPr>
          <p:cNvSpPr txBox="1"/>
          <p:nvPr/>
        </p:nvSpPr>
        <p:spPr>
          <a:xfrm>
            <a:off x="1562595" y="826186"/>
            <a:ext cx="413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  <a:r>
              <a:rPr lang="ru-RU" sz="2800" dirty="0"/>
              <a:t>. Страница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84115F-21CC-4323-A764-3A0A1529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95" y="1349406"/>
            <a:ext cx="10043369" cy="49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9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E662F5D-94E9-4797-B120-833A21811B6E}"/>
              </a:ext>
            </a:extLst>
          </p:cNvPr>
          <p:cNvSpPr/>
          <p:nvPr/>
        </p:nvSpPr>
        <p:spPr>
          <a:xfrm>
            <a:off x="1562594" y="914218"/>
            <a:ext cx="101753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рамках данной курсовой работы было разработано веб-приложение для хранения файлов и предоставления доступа к ним. Серверная часть приложения была реализована с использованием Node.js и фреймворка </a:t>
            </a:r>
            <a:r>
              <a:rPr lang="ru-RU" sz="2400" dirty="0" err="1"/>
              <a:t>Express</a:t>
            </a:r>
            <a:r>
              <a:rPr lang="ru-RU" sz="2400" dirty="0"/>
              <a:t>, в то время как клиентская часть была разработана с использованием </a:t>
            </a:r>
            <a:r>
              <a:rPr lang="ru-RU" sz="2400" dirty="0" err="1"/>
              <a:t>React</a:t>
            </a:r>
            <a:r>
              <a:rPr lang="ru-RU" sz="2400" dirty="0"/>
              <a:t>, </a:t>
            </a:r>
            <a:r>
              <a:rPr lang="ru-RU" sz="2400" dirty="0" err="1"/>
              <a:t>Redux</a:t>
            </a:r>
            <a:r>
              <a:rPr lang="ru-RU" sz="2400" dirty="0"/>
              <a:t> </a:t>
            </a:r>
            <a:r>
              <a:rPr lang="ru-RU" sz="2400" dirty="0" err="1"/>
              <a:t>Toolkit</a:t>
            </a:r>
            <a:r>
              <a:rPr lang="ru-RU" sz="2400" dirty="0"/>
              <a:t> и </a:t>
            </a:r>
            <a:r>
              <a:rPr lang="ru-RU" sz="2400" dirty="0" err="1"/>
              <a:t>TypeScript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262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7B4651-5A69-4319-AB1F-E54C0D6D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2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Проблемы, которые решает приложение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59A24-D387-4E38-AF25-36C2DEBC6DC4}"/>
              </a:ext>
            </a:extLst>
          </p:cNvPr>
          <p:cNvSpPr txBox="1"/>
          <p:nvPr/>
        </p:nvSpPr>
        <p:spPr>
          <a:xfrm>
            <a:off x="1562595" y="1121738"/>
            <a:ext cx="93087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600" dirty="0"/>
              <a:t>Ограниченное пространство на устройствах</a:t>
            </a:r>
          </a:p>
          <a:p>
            <a:pPr marL="514350" indent="-514350">
              <a:buAutoNum type="arabicPeriod"/>
            </a:pPr>
            <a:r>
              <a:rPr lang="ru-RU" sz="3600" dirty="0"/>
              <a:t>Удаленная работа и мобильность</a:t>
            </a:r>
          </a:p>
          <a:p>
            <a:pPr marL="514350" indent="-514350">
              <a:buAutoNum type="arabicPeriod"/>
            </a:pPr>
            <a:r>
              <a:rPr lang="ru-RU" sz="3600" dirty="0"/>
              <a:t>Безопасность данных</a:t>
            </a:r>
          </a:p>
          <a:p>
            <a:pPr marL="514350" indent="-514350">
              <a:buAutoNum type="arabicPeriod"/>
            </a:pPr>
            <a:r>
              <a:rPr lang="ru-RU" sz="3600" dirty="0"/>
              <a:t>Неорганизованная файловая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209951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136526"/>
            <a:ext cx="10515600" cy="1381556"/>
          </a:xfrm>
        </p:spPr>
        <p:txBody>
          <a:bodyPr>
            <a:normAutofit/>
          </a:bodyPr>
          <a:lstStyle/>
          <a:p>
            <a:r>
              <a:rPr lang="ru-RU" dirty="0"/>
              <a:t>Основные функциональные возможности приложения</a:t>
            </a:r>
            <a:endParaRPr lang="en-U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2C009C-C8E7-41A2-A741-989082DC1768}"/>
              </a:ext>
            </a:extLst>
          </p:cNvPr>
          <p:cNvSpPr txBox="1"/>
          <p:nvPr/>
        </p:nvSpPr>
        <p:spPr>
          <a:xfrm>
            <a:off x="1562595" y="1518081"/>
            <a:ext cx="940879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Пользователь может</a:t>
            </a:r>
            <a:r>
              <a:rPr lang="en-US" sz="2000" dirty="0"/>
              <a:t>:</a:t>
            </a:r>
            <a:endParaRPr lang="ru-RU" sz="2000" dirty="0"/>
          </a:p>
          <a:p>
            <a:pPr lvl="0"/>
            <a:r>
              <a:rPr lang="ru-RU" sz="2000" dirty="0"/>
              <a:t>    1. Регистрировать новый аккаунт</a:t>
            </a:r>
          </a:p>
          <a:p>
            <a:pPr lvl="0"/>
            <a:r>
              <a:rPr lang="ru-RU" sz="2000" dirty="0"/>
              <a:t>    2. Входить в существующий аккаунт</a:t>
            </a:r>
          </a:p>
          <a:p>
            <a:pPr lvl="0"/>
            <a:r>
              <a:rPr lang="ru-RU" sz="2000" dirty="0"/>
              <a:t>    3. Выходить из аккаунта</a:t>
            </a:r>
          </a:p>
          <a:p>
            <a:pPr lvl="0"/>
            <a:r>
              <a:rPr lang="ru-RU" sz="2000" dirty="0"/>
              <a:t>    4. Загружать любой файл до 10ГБ в облачное пространство</a:t>
            </a:r>
          </a:p>
          <a:p>
            <a:pPr lvl="0"/>
            <a:r>
              <a:rPr lang="ru-RU" sz="2000" dirty="0"/>
              <a:t>    5. Загружать файлы путем перетаскивания на страницу диска (</a:t>
            </a:r>
            <a:r>
              <a:rPr lang="en-US" sz="2000" dirty="0"/>
              <a:t>drag</a:t>
            </a:r>
            <a:r>
              <a:rPr lang="ru-RU" sz="2000" dirty="0"/>
              <a:t> &amp; </a:t>
            </a:r>
            <a:r>
              <a:rPr lang="en-US" sz="2000" dirty="0"/>
              <a:t>drop</a:t>
            </a:r>
            <a:r>
              <a:rPr lang="ru-RU" sz="2000" dirty="0"/>
              <a:t>)</a:t>
            </a:r>
          </a:p>
          <a:p>
            <a:pPr lvl="0"/>
            <a:r>
              <a:rPr lang="ru-RU" sz="2000" dirty="0"/>
              <a:t>    6. Создавать иерархию папок. Вложенные папки. Файлы внутри папок и так далее</a:t>
            </a:r>
          </a:p>
          <a:p>
            <a:pPr lvl="0"/>
            <a:r>
              <a:rPr lang="ru-RU" sz="2000" dirty="0"/>
              <a:t>    7. Удалять папку целиком, даже если внутри есть другие файлы</a:t>
            </a:r>
          </a:p>
          <a:p>
            <a:pPr lvl="0"/>
            <a:r>
              <a:rPr lang="ru-RU" sz="2000" dirty="0"/>
              <a:t>    8. Удалять файлы</a:t>
            </a:r>
          </a:p>
          <a:p>
            <a:pPr lvl="0"/>
            <a:r>
              <a:rPr lang="ru-RU" sz="2000" dirty="0"/>
              <a:t>    9. Скачивать </a:t>
            </a:r>
            <a:r>
              <a:rPr lang="en-US" sz="2000" dirty="0"/>
              <a:t>zip </a:t>
            </a:r>
            <a:r>
              <a:rPr lang="ru-RU" sz="2000" dirty="0"/>
              <a:t>архив папки или скачать любой файл</a:t>
            </a:r>
          </a:p>
          <a:p>
            <a:pPr lvl="0"/>
            <a:r>
              <a:rPr lang="ru-RU" sz="2000" dirty="0"/>
              <a:t>    10. Сортировать файлы по дате, типу и названию</a:t>
            </a:r>
          </a:p>
          <a:p>
            <a:pPr lvl="0"/>
            <a:r>
              <a:rPr lang="ru-RU" sz="2000" dirty="0"/>
              <a:t>    11. Искать свои файлы внутри облачного пространства</a:t>
            </a:r>
          </a:p>
          <a:p>
            <a:pPr lvl="0"/>
            <a:r>
              <a:rPr lang="ru-RU" sz="2000" dirty="0"/>
              <a:t>    12. Загружать новую </a:t>
            </a:r>
            <a:r>
              <a:rPr lang="ru-RU" sz="2000" dirty="0" err="1"/>
              <a:t>аватарку</a:t>
            </a:r>
            <a:r>
              <a:rPr lang="ru-RU" sz="2000" dirty="0"/>
              <a:t> профиля</a:t>
            </a:r>
          </a:p>
          <a:p>
            <a:pPr lvl="0"/>
            <a:r>
              <a:rPr lang="ru-RU" sz="2000" dirty="0"/>
              <a:t>    13. Удалять </a:t>
            </a:r>
            <a:r>
              <a:rPr lang="ru-RU" sz="2000" dirty="0" err="1"/>
              <a:t>аватарку</a:t>
            </a:r>
            <a:r>
              <a:rPr lang="ru-RU" sz="2000" dirty="0"/>
              <a:t> профиля</a:t>
            </a:r>
          </a:p>
          <a:p>
            <a:pPr lvl="0"/>
            <a:r>
              <a:rPr lang="ru-RU" sz="2000" dirty="0"/>
              <a:t>    14. Просматривать, какой объем памяти занят и доступен.</a:t>
            </a:r>
          </a:p>
          <a:p>
            <a:pPr lvl="0"/>
            <a:r>
              <a:rPr lang="ru-RU" sz="2000" dirty="0"/>
              <a:t>    15. Просматривать общее количество папок и файлов в облачном пространстве </a:t>
            </a:r>
          </a:p>
          <a:p>
            <a:pPr lvl="0"/>
            <a:r>
              <a:rPr lang="ru-RU" sz="2000" dirty="0"/>
              <a:t>    16. Просматривать прогресс загрузки файла на сервер</a:t>
            </a:r>
          </a:p>
          <a:p>
            <a:r>
              <a:rPr lang="ru-RU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320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D46D90-904D-4993-8C17-39D99557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12" y="0"/>
            <a:ext cx="709479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56170-BA34-41C0-A685-CAE743C57FAA}"/>
              </a:ext>
            </a:extLst>
          </p:cNvPr>
          <p:cNvSpPr txBox="1"/>
          <p:nvPr/>
        </p:nvSpPr>
        <p:spPr>
          <a:xfrm>
            <a:off x="1614196" y="147124"/>
            <a:ext cx="3146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1382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  <a:endParaRPr lang="en-UA" dirty="0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4F301305-8E18-47C3-8FF9-E83F196C3E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8718" y="909639"/>
            <a:ext cx="6839339" cy="58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FB923C-5228-4EDA-8A29-4174A14F61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00" y="1505339"/>
            <a:ext cx="5131811" cy="508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426F5C-445E-4367-8B01-2318AD17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569" y="346238"/>
            <a:ext cx="3847322" cy="38473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D5A6F6-8D43-47CE-9821-D32F830EF87A}"/>
              </a:ext>
            </a:extLst>
          </p:cNvPr>
          <p:cNvSpPr txBox="1"/>
          <p:nvPr/>
        </p:nvSpPr>
        <p:spPr>
          <a:xfrm>
            <a:off x="1562595" y="791451"/>
            <a:ext cx="7619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NoSQL </a:t>
            </a:r>
            <a:r>
              <a:rPr lang="ru-RU" sz="2800" dirty="0" err="1"/>
              <a:t>документоориентированная</a:t>
            </a:r>
            <a:r>
              <a:rPr lang="ru-RU" sz="2800" dirty="0"/>
              <a:t> база данных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0E4BB37-3C33-49C1-A441-F0C420C06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789" y="3898888"/>
            <a:ext cx="4131406" cy="25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5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пользователя</a:t>
            </a:r>
            <a:endParaRPr lang="en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57F52-5847-4F83-B1D9-CB46264EA0DA}"/>
              </a:ext>
            </a:extLst>
          </p:cNvPr>
          <p:cNvSpPr txBox="1"/>
          <p:nvPr/>
        </p:nvSpPr>
        <p:spPr>
          <a:xfrm>
            <a:off x="1562595" y="892487"/>
            <a:ext cx="4021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1. Страница авторизации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8CCB44-6F1D-44A9-B000-E965CB528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50" r="58" b="-150"/>
          <a:stretch/>
        </p:blipFill>
        <p:spPr>
          <a:xfrm>
            <a:off x="1562595" y="1512000"/>
            <a:ext cx="10008000" cy="49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1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 по </a:t>
            </a:r>
            <a:r>
              <a:rPr lang="en-US" dirty="0"/>
              <a:t>JWT </a:t>
            </a:r>
            <a:r>
              <a:rPr lang="ru-RU" dirty="0"/>
              <a:t>токенам</a:t>
            </a:r>
            <a:endParaRPr lang="en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51D5EC-2A94-4849-AFC7-CBFD881D83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2595" y="1142903"/>
            <a:ext cx="9802091" cy="57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1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14DDF"/>
      </a:accent1>
      <a:accent2>
        <a:srgbClr val="02BAE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430</Words>
  <Application>Microsoft Office PowerPoint</Application>
  <PresentationFormat>Широкоэкранный</PresentationFormat>
  <Paragraphs>60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РАМАЗАНОВ РОДИОН 09-033</vt:lpstr>
      <vt:lpstr>Цель и задачи курсовой работы</vt:lpstr>
      <vt:lpstr>Проблемы, которые решает приложение</vt:lpstr>
      <vt:lpstr>Основные функциональные возможности приложения</vt:lpstr>
      <vt:lpstr>Презентация PowerPoint</vt:lpstr>
      <vt:lpstr>Диаграмма классов</vt:lpstr>
      <vt:lpstr>База данных</vt:lpstr>
      <vt:lpstr>Интерфейс пользователя</vt:lpstr>
      <vt:lpstr>Авторизация по JWT токенам</vt:lpstr>
      <vt:lpstr>Клиент-серверное взаимодействие при авторизации пользователей с помощью JWT токенов</vt:lpstr>
      <vt:lpstr>Интерфейс пользователя</vt:lpstr>
      <vt:lpstr>Получение всех файлов. Frontend</vt:lpstr>
      <vt:lpstr>Получение всех файлов. Backend</vt:lpstr>
      <vt:lpstr>Интерфейс пользователя</vt:lpstr>
      <vt:lpstr>Интерфейс пользователя</vt:lpstr>
      <vt:lpstr>Создание папки. Frontend</vt:lpstr>
      <vt:lpstr>Создание папки. Backend</vt:lpstr>
      <vt:lpstr>Интерфейс пользователя</vt:lpstr>
      <vt:lpstr>Интерфейс пользователя</vt:lpstr>
      <vt:lpstr>Интерфейс пользователя</vt:lpstr>
      <vt:lpstr>Интерфейс пользователя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rodio</cp:lastModifiedBy>
  <cp:revision>15</cp:revision>
  <dcterms:created xsi:type="dcterms:W3CDTF">2023-02-12T09:15:40Z</dcterms:created>
  <dcterms:modified xsi:type="dcterms:W3CDTF">2023-05-28T17:18:26Z</dcterms:modified>
</cp:coreProperties>
</file>