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Cantarel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ntarell-regular.fntdata"/><Relationship Id="rId25" Type="http://schemas.openxmlformats.org/officeDocument/2006/relationships/slide" Target="slides/slide21.xml"/><Relationship Id="rId28" Type="http://schemas.openxmlformats.org/officeDocument/2006/relationships/font" Target="fonts/Cantarell-italic.fntdata"/><Relationship Id="rId27" Type="http://schemas.openxmlformats.org/officeDocument/2006/relationships/font" Target="fonts/Cantarell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ntarel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emathhelp.net/images/calc/1_2_exponential_function.png" TargetMode="External"/><Relationship Id="rId3" Type="http://schemas.openxmlformats.org/officeDocument/2006/relationships/hyperlink" Target="http://hotmath.com/hotmath_help/topics/graphing-exponential-and-logarithmic-functions/graph3.gif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282zn36sxxg.cloudfront.net/datastreams/f-d%3Ad344e606b72a57160dee2afdd494668ac584cb32ec28ddd3fe5d567c%2BIMAGE%2BIMAGE.1" TargetMode="External"/><Relationship Id="rId3" Type="http://schemas.openxmlformats.org/officeDocument/2006/relationships/hyperlink" Target="http://macosa.dima.unige.it/om/voci/integra/log.gif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f4276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5f427678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3cbd68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d3cbd688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3cbd68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3cbd688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ec7f1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bcec7f1c0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cec7f1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http://www.emathhelp.net/images/calc/1_2_exponential_function.png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http://hotmath.com/hotmath_help/topics/graphing-exponential-and-logarithmic-functions/graph3.gif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bcec7f1c0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cec7f1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bcec7f1c0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cec7f1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https://dr282zn36sxxg.cloudfront.net/datastreams/f-d%3Ad344e606b72a57160dee2afdd494668ac584cb32ec28ddd3fe5d567c%2BIMAGE%2BIMAGE.1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http://macosa.dima.unige.it/om/voci/integra/log.gif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bcec7f1c0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c3bab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3c3babbf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3c3bab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d3c3babb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60877e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60877e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ec7f1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bcec7f1c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49e32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d49e32d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cec7f1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bcec7f1c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ec7f1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bcec7f1c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ec7f1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bcec7f1c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5f4276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5f427678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6230cd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d6230cd6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f4276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5f42767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f4276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d5f427678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None/>
              <a:defRPr/>
            </a:lvl6pPr>
            <a:lvl7pPr indent="0" lvl="6" marL="27432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/>
            </a:lvl7pPr>
            <a:lvl8pPr indent="0" lvl="7" marL="32004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/>
            </a:lvl8pPr>
            <a:lvl9pPr indent="0" lvl="8" marL="36576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2259195" y="-26805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808537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2206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Noto Symbol"/>
              <a:buChar char="◼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ymbol"/>
              <a:buChar char="▪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CED4E3"/>
            </a:gs>
            <a:gs pos="12000">
              <a:srgbClr val="CED4E3"/>
            </a:gs>
            <a:gs pos="20000">
              <a:srgbClr val="CDD3E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⚫"/>
              <a:defRPr/>
            </a:lvl6pPr>
            <a:lvl7pPr indent="-317500" lvl="6" marL="32004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7pPr>
            <a:lvl8pPr indent="-317500" lvl="7" marL="36576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8pPr>
            <a:lvl9pPr indent="-317500" lvl="8" marL="4114800" rtl="0">
              <a:spcBef>
                <a:spcPts val="360"/>
              </a:spcBef>
              <a:spcAft>
                <a:spcPts val="0"/>
              </a:spcAft>
              <a:buSzPts val="1400"/>
              <a:buChar char="⚫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BBBBC"/>
          </a:solidFill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ntarel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▪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▪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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Noto Symbol"/>
              <a:buChar char="⚫"/>
              <a:defRPr/>
            </a:lvl6pPr>
            <a:lvl7pPr indent="-3175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⚫"/>
              <a:defRPr/>
            </a:lvl7pPr>
            <a:lvl8pPr indent="-3175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⚫"/>
              <a:defRPr/>
            </a:lvl8pPr>
            <a:lvl9pPr indent="-3175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⚫"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41414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vOWqE2CKISBf-sCQ_sQsV_KUYaFgN0KlQicdesGjJKc/edit#_=_" TargetMode="External"/><Relationship Id="rId4" Type="http://schemas.openxmlformats.org/officeDocument/2006/relationships/hyperlink" Target="http://www.amazon.com/Discrete-Mathematics-Applications-Kenneth-Rosen/dp/007289905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ug.org/texshowcase/cheat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cplusplus.com/reference/cmath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ckoroa/UVa-Solutions/blob/master/UVa%20202%20-%20Repeating%20Decimals/src/UVa%20202%20-%20Repeating%20Decimals.cpp" TargetMode="External"/><Relationship Id="rId4" Type="http://schemas.openxmlformats.org/officeDocument/2006/relationships/hyperlink" Target="http://marcodiiga.github.io/formatting-repeating-decimals/" TargetMode="External"/><Relationship Id="rId5" Type="http://schemas.openxmlformats.org/officeDocument/2006/relationships/hyperlink" Target="http://marcodiiga.github.io/formatting-repeating-decimal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ideone.com/upppJ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593848"/>
            <a:ext cx="8077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imes New Roman"/>
              <a:buNone/>
            </a:pPr>
            <a:r>
              <a:rPr b="1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Programming</a:t>
            </a:r>
            <a:br>
              <a:rPr b="1" i="0" lang="en-US" sz="425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Problem 2 Solution in O(1)</a:t>
            </a:r>
            <a:br>
              <a:rPr b="0" i="0" lang="en-US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533400" y="5181600"/>
            <a:ext cx="785469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Mostafa Saad Ibrahim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PhD Student @ Simon Fraser University</a:t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P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  <a:solidFill>
            <a:schemeClr val="accent1"/>
          </a:solidFill>
          <a:ln cap="flat" cmpd="thickThin" w="48000">
            <a:solidFill>
              <a:srgbClr val="B07E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I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N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K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H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F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S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T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521527" y="1371600"/>
            <a:ext cx="4156364" cy="519546"/>
          </a:xfrm>
          <a:custGeom>
            <a:rect b="b" l="l" r="r" t="t"/>
            <a:pathLst>
              <a:path extrusionOk="0" h="519546" w="4156364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  <a:noFill/>
          <a:ln cap="rnd" cmpd="sng" w="9525">
            <a:solidFill>
              <a:srgbClr val="EDA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descr="E:\Life\identity pics\myface 1.jpg"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977" y="5257800"/>
            <a:ext cx="1345223" cy="15631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3"/>
          <p:cNvCxnSpPr>
            <a:endCxn id="113" idx="16"/>
          </p:cNvCxnSpPr>
          <p:nvPr/>
        </p:nvCxnSpPr>
        <p:spPr>
          <a:xfrm flipH="1" rot="10800000">
            <a:off x="6629399" y="1616401"/>
            <a:ext cx="48600" cy="136200"/>
          </a:xfrm>
          <a:prstGeom prst="straightConnector1">
            <a:avLst/>
          </a:prstGeom>
          <a:noFill/>
          <a:ln cap="rnd" cmpd="sng" w="9525">
            <a:solidFill>
              <a:srgbClr val="EDAA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6" name="Google Shape;116;p13"/>
          <p:cNvSpPr txBox="1"/>
          <p:nvPr/>
        </p:nvSpPr>
        <p:spPr>
          <a:xfrm>
            <a:off x="152400" y="3733800"/>
            <a:ext cx="8077200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Math</a:t>
            </a:r>
            <a:endParaRPr b="1" sz="3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Introduction</a:t>
            </a:r>
            <a:endParaRPr b="1" sz="32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Integers: Factorial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5" y="1476800"/>
            <a:ext cx="8721624" cy="4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Rounding Values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Rounding is replacing value with another approximate value...many types and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C++, we have 4 rounding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round</a:t>
            </a:r>
            <a:r>
              <a:rPr lang="en-US"/>
              <a:t>: </a:t>
            </a:r>
            <a:r>
              <a:rPr lang="en-US">
                <a:solidFill>
                  <a:schemeClr val="dk1"/>
                </a:solidFill>
              </a:rPr>
              <a:t>nearest </a:t>
            </a:r>
            <a:r>
              <a:rPr lang="en-US"/>
              <a:t>integer to x [halfway cases away from 0]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floor</a:t>
            </a:r>
            <a:r>
              <a:rPr lang="en-US"/>
              <a:t>: round down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ceil</a:t>
            </a:r>
            <a:r>
              <a:rPr lang="en-US"/>
              <a:t>: round 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trunc</a:t>
            </a:r>
            <a:r>
              <a:rPr lang="en-US"/>
              <a:t>: rounds toward zero (remove fraction)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integers, x/y is floor of results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ceil(x, y) = (x+y-1)/y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round(x, y) = (x+y/2)/y [if x &gt; 0] and </a:t>
            </a:r>
            <a:r>
              <a:rPr lang="en-US">
                <a:solidFill>
                  <a:schemeClr val="dk1"/>
                </a:solidFill>
              </a:rPr>
              <a:t> (x-y/2)/y [x &lt; 0]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Rounding Values: Examples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Be careful from -ve and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round(x) == x &lt; 0 ? ceil(x-0.5) : floor(x+0.5);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To round to multiple of a specified amount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round(x, m) = round(x / m) * 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round(48.2 seconds, 15) = 45 seconds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round(2.1784 dollars, 0.01 (1 cent) ) = 2.18 dollars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250" y="2488700"/>
            <a:ext cx="39147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function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If we have 2 jackets, 2 jeans &amp; 2 shoes, I can have 2x2x2 = 2</a:t>
            </a:r>
            <a:r>
              <a:rPr baseline="30000" lang="en-US"/>
              <a:t>3</a:t>
            </a:r>
            <a:r>
              <a:rPr lang="en-US"/>
              <a:t> = 8 different clothing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Exponential function: y = b</a:t>
            </a:r>
            <a:r>
              <a:rPr baseline="30000" lang="en-US"/>
              <a:t>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 (base), x (exponent):  real,integer,+ve,-ve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Popular values: 2, 10, e [</a:t>
            </a:r>
            <a:r>
              <a:rPr lang="en-US" sz="2400"/>
              <a:t>e is </a:t>
            </a:r>
            <a:r>
              <a:rPr b="1" lang="en-US" sz="2400"/>
              <a:t>Euler's </a:t>
            </a:r>
            <a:r>
              <a:rPr lang="en-US" sz="2400"/>
              <a:t>number ~= 2.7</a:t>
            </a:r>
            <a:r>
              <a:rPr lang="en-US"/>
              <a:t>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64 bit integer stores </a:t>
            </a:r>
            <a:r>
              <a:rPr b="1" lang="en-US">
                <a:solidFill>
                  <a:schemeClr val="dk1"/>
                </a:solidFill>
              </a:rPr>
              <a:t>2</a:t>
            </a:r>
            <a:r>
              <a:rPr b="1" baseline="30000" lang="en-US">
                <a:solidFill>
                  <a:schemeClr val="dk1"/>
                </a:solidFill>
              </a:rPr>
              <a:t>64 </a:t>
            </a:r>
            <a:r>
              <a:rPr lang="en-US"/>
              <a:t>numbers … a very </a:t>
            </a:r>
            <a:r>
              <a:rPr b="1" lang="en-US"/>
              <a:t>big </a:t>
            </a:r>
            <a:r>
              <a:rPr lang="en-US"/>
              <a:t>number 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2</a:t>
            </a:r>
            <a:r>
              <a:rPr baseline="30000" lang="en-US"/>
              <a:t>-x</a:t>
            </a:r>
            <a:r>
              <a:rPr lang="en-US"/>
              <a:t> = (½)</a:t>
            </a:r>
            <a:r>
              <a:rPr b="1" baseline="30000" lang="en-US"/>
              <a:t>x</a:t>
            </a:r>
            <a:r>
              <a:rPr lang="en-US"/>
              <a:t> = 0.5</a:t>
            </a:r>
            <a:r>
              <a:rPr baseline="30000" lang="en-US"/>
              <a:t>x  </a:t>
            </a:r>
            <a:r>
              <a:rPr lang="en-US"/>
              <a:t>and 2</a:t>
            </a:r>
            <a:r>
              <a:rPr b="1" baseline="30000" lang="en-US"/>
              <a:t>x</a:t>
            </a:r>
            <a:r>
              <a:rPr lang="en-US"/>
              <a:t> = (½)</a:t>
            </a:r>
            <a:r>
              <a:rPr baseline="30000" lang="en-US"/>
              <a:t>-x</a:t>
            </a:r>
            <a:r>
              <a:rPr lang="en-US"/>
              <a:t> = 0.5</a:t>
            </a:r>
            <a:r>
              <a:rPr baseline="30000" lang="en-US"/>
              <a:t>-x</a:t>
            </a:r>
            <a:endParaRPr baseline="30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C++: pow(2, 3) = 2</a:t>
            </a:r>
            <a:r>
              <a:rPr baseline="30000" lang="en-US"/>
              <a:t>3</a:t>
            </a:r>
            <a:r>
              <a:rPr lang="en-US"/>
              <a:t> = 8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Exponential indicates growing </a:t>
            </a:r>
            <a:r>
              <a:rPr b="1" lang="en-US"/>
              <a:t>fast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function: Graphs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www.emathhelp.net/images/calc/1_2_exponential_function.png"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07800"/>
            <a:ext cx="34861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hotmath.com/hotmath_help/topics/graphing-exponential-and-logarithmic-functions/graph3.gif"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750" y="2133550"/>
            <a:ext cx="31051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It is the </a:t>
            </a:r>
            <a:r>
              <a:rPr b="1" lang="en-US"/>
              <a:t>inverse </a:t>
            </a:r>
            <a:r>
              <a:rPr lang="en-US"/>
              <a:t>operation to </a:t>
            </a:r>
            <a:r>
              <a:rPr b="1" lang="en-US"/>
              <a:t>exponentiation</a:t>
            </a:r>
            <a:endParaRPr b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y = b</a:t>
            </a:r>
            <a:r>
              <a:rPr baseline="30000" lang="en-US"/>
              <a:t>x</a:t>
            </a:r>
            <a:r>
              <a:rPr lang="en-US"/>
              <a:t>   </a:t>
            </a:r>
            <a:r>
              <a:rPr b="1" lang="en-US"/>
              <a:t>==&gt;</a:t>
            </a:r>
            <a:r>
              <a:rPr lang="en-US"/>
              <a:t>  log</a:t>
            </a:r>
            <a:r>
              <a:rPr baseline="-25000" lang="en-US"/>
              <a:t>b</a:t>
            </a:r>
            <a:r>
              <a:rPr lang="en-US"/>
              <a:t>y = 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</a:t>
            </a:r>
            <a:r>
              <a:rPr baseline="-25000" lang="en-US"/>
              <a:t>10</a:t>
            </a:r>
            <a:r>
              <a:rPr lang="en-US"/>
              <a:t>1000 = how many 10 multiplications = 1000? 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</a:t>
            </a:r>
            <a:r>
              <a:rPr baseline="-25000" lang="en-US"/>
              <a:t>2</a:t>
            </a:r>
            <a:r>
              <a:rPr lang="en-US"/>
              <a:t>16 = how many 2 multiplications = 16? 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</a:t>
            </a:r>
            <a:r>
              <a:rPr baseline="-25000" lang="en-US">
                <a:solidFill>
                  <a:schemeClr val="dk1"/>
                </a:solidFill>
              </a:rPr>
              <a:t>10</a:t>
            </a:r>
            <a:r>
              <a:rPr lang="en-US">
                <a:solidFill>
                  <a:schemeClr val="dk1"/>
                </a:solidFill>
              </a:rPr>
              <a:t>0.001 = how many 10 divisions = 1/1000? -3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b=[10, e, 2] =&gt; (common, natural, binary) log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Math notations: lg(x), ln(x), lb(x)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 c++: log10(x), log(x), log2(x)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log is </a:t>
            </a:r>
            <a:r>
              <a:rPr b="1" lang="en-US"/>
              <a:t>strictly</a:t>
            </a:r>
            <a:r>
              <a:rPr lang="en-US"/>
              <a:t> increasing for b &gt;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log is strictly decreasing for 0 &lt; b &lt;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Logarithm: Graphs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dr282zn36sxxg.cloudfront.net/datastreams/f-d%3Ad344e606b72a57160dee2afdd494668ac584cb32ec28ddd3fe5d567c%2BIMAGE%2BIMAGE.1"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5" y="1702125"/>
            <a:ext cx="5203400" cy="3453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macosa.dima.unige.it/om/voci/integra/log.gif"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375" y="2418300"/>
            <a:ext cx="34671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371100" y="5332475"/>
            <a:ext cx="7916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is </a:t>
            </a:r>
            <a:r>
              <a:rPr b="1" lang="en-US"/>
              <a:t>strictly </a:t>
            </a:r>
            <a:r>
              <a:rPr lang="en-US"/>
              <a:t>increasing function. Strictly [nothing equal], increasing, go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2 5 5 7 9 [Increasing]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 2 5 6 7 9 [strictly Increasing]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9 7 5 5 2 1[decreasing]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9 7 6 5 2 1 [strictly decreasing]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 Operations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5" y="1615050"/>
            <a:ext cx="8999026" cy="234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log_b(x) = \frac{\log_k(x)}{\log_k(b)}.\, "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75" y="4008850"/>
            <a:ext cx="1804683" cy="56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\log_b (x) = \frac{\log_{10} (x)}{\log_{10} (b)} = \frac{\log_{e} (x)}{\log_{e} (b)}. \," id="219" name="Google Shape;21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6463" y="4008853"/>
            <a:ext cx="2884450" cy="56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b = x^\frac{1}{\log_b(x)}." id="220" name="Google Shape;2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9525" y="4090850"/>
            <a:ext cx="1447800" cy="3891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413850" y="4850600"/>
            <a:ext cx="83163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1,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= 0,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= -oo,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undefined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logb(x)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   =&gt; take log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equation to get 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xb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=&gt; b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logb(x) + 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Logarithm and # of digits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base 10 can be used to know # of digits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# digits = 1 + floor(log</a:t>
            </a:r>
            <a:r>
              <a:rPr baseline="-25000" lang="en-US"/>
              <a:t>10</a:t>
            </a:r>
            <a:r>
              <a:rPr lang="en-US"/>
              <a:t>(x))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log10(1000) = 3 =&gt; 4 digits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log10(1430) = 3.15 =&gt; 4 digits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log10(9999) = 3.99 =&gt; 4 digits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log10(10000) = 4 =&gt; 4 digits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So from 1000 to 10000-1, we have log10(x) = 3.xyz..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Generally, # of digits in base b.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log2(16) = 4 =&gt; 5 bits. [16 in base 10 = 10000 in base 2]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Homework: # of digits of factorial n?</a:t>
            </a:r>
            <a:endParaRPr/>
          </a:p>
        </p:txBody>
      </p:sp>
      <p:pic>
        <p:nvPicPr>
          <p:cNvPr descr="\log_{10}(10 x) = \log_{10}(10) + \log_{10}(x) = 1 + \log_{10}(x).\ "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50" y="1981050"/>
            <a:ext cx="7494576" cy="3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Materials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Knowledge of interest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Mathematics part in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Programming Challenge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Competitive Programming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Algorithms Books (e.g. CLR)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Other Math Books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Concrete Mathematics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Discrete Mathematics</a:t>
            </a:r>
            <a:r>
              <a:rPr lang="en-US"/>
              <a:t> and Its Applications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Mathematics for Computer Science (2013)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Solving...Solving...Solving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can’t solve..see editorial/solution...take notes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 and CS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Directly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Many CS components need math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Discrete Mathematics is critical area (E.g. Graph Theory)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chemeClr val="dk1"/>
                </a:solidFill>
              </a:rPr>
              <a:t>Machine Learning needs Algebra, Calculus, Probability..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2400"/>
              <a:t>3-D motion and graphics...Robot Trajectory...etc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Indirectly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Builds logical/critical thinking skills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Thinking abstractly and concretely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Problem solving skills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Commercial apps?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Most of them don’t need math.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To Solve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There are some ad-hoc problems in the video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There also some problems on Big 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This type of problems usually don’t appear nowadays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Why?: problem setters avoid languages 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Warmup by solving some of them :)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Also read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cheat sheet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b="1" i="0" lang="en-US" sz="4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تم بحمد الله</a:t>
            </a:r>
            <a:endParaRPr b="1"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علمكم الله ما ينفعكم</a:t>
            </a:r>
            <a:endParaRPr/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ونفعكم بما تعلمتم</a:t>
            </a:r>
            <a:endParaRPr/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16205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ymbo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</a:endParaRPr>
          </a:p>
          <a:p>
            <a:pPr indent="-324612" lvl="0" marL="438912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</a:rPr>
              <a:t>وزادكم علماً</a:t>
            </a:r>
            <a:endParaRPr b="0"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 and CP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competitive programming (CP), Math is an important topic.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Many problems needs </a:t>
            </a:r>
            <a:r>
              <a:rPr b="1" lang="en-US"/>
              <a:t>basic high school </a:t>
            </a:r>
            <a:r>
              <a:rPr lang="en-US"/>
              <a:t>skills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Others may focus on </a:t>
            </a:r>
            <a:r>
              <a:rPr b="1" lang="en-US"/>
              <a:t>Discrete Mathematics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Graph theory is the most important field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Number theory &amp; Combinatorics are nice frequent topics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Little Geometry, Probability and Game Theory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Problem Setters may avoid geometry and probability problems, due to output </a:t>
            </a:r>
            <a:r>
              <a:rPr b="1" lang="en-US"/>
              <a:t>precision </a:t>
            </a:r>
            <a:r>
              <a:rPr lang="en-US"/>
              <a:t>problems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#include&lt;cmath&gt; in C++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u="sng">
                <a:solidFill>
                  <a:schemeClr val="hlink"/>
                </a:solidFill>
                <a:hlinkClick r:id="rId3"/>
              </a:rPr>
              <a:t>C++</a:t>
            </a:r>
            <a:r>
              <a:rPr lang="en-US"/>
              <a:t> offers for us some ready-made 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Trigonometric, Hyperbolic, Exponential , Logarithmic, Power, Rounding, Remainder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Please, play with Majority of these functions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At least</a:t>
            </a:r>
            <a:r>
              <a:rPr lang="en-US"/>
              <a:t>: floor, ceil, round, fabs, sqrt, exp, log, log2, log10, pow, cos, cosh, acosh, isnan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We will explore some of them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Other languages should also have similar 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Arithmetic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+ - * / are the usual arithmetic operations</a:t>
            </a:r>
            <a:endParaRPr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32 </a:t>
            </a:r>
            <a:r>
              <a:rPr lang="en-US"/>
              <a:t>bit numbers are suitable most of time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-2147483648  to 2147483647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Short fact: You have up to 2 billions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64 </a:t>
            </a:r>
            <a:r>
              <a:rPr lang="en-US"/>
              <a:t>bit numbers can cover much wider range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9,223,372,036,854,775,808   (9 * 10^18)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This is tooo big and fit </a:t>
            </a:r>
            <a:r>
              <a:rPr b="1" lang="en-US"/>
              <a:t>most</a:t>
            </a:r>
            <a:r>
              <a:rPr lang="en-US"/>
              <a:t> of time for your purpose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But slower (8 bytes vs 4), so use it only if needed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Still we can face over/underflow </a:t>
            </a:r>
            <a:endParaRPr sz="3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 </a:t>
            </a:r>
            <a:r>
              <a:rPr lang="en-US">
                <a:solidFill>
                  <a:schemeClr val="dk1"/>
                </a:solidFill>
              </a:rPr>
              <a:t>intermediate computations or final results</a:t>
            </a:r>
            <a:endParaRPr sz="30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 sz="3000"/>
              <a:t>dou</a:t>
            </a:r>
            <a:r>
              <a:rPr lang="en-US"/>
              <a:t>bles range: 1.7E +/- 308 (15 digits)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F0A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Numbers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600"/>
              <a:buFont typeface="Arial"/>
              <a:buChar char="◼"/>
            </a:pPr>
            <a:r>
              <a:rPr b="1" lang="en-US" sz="2600"/>
              <a:t>Rational</a:t>
            </a:r>
            <a:r>
              <a:rPr lang="en-US" sz="2600"/>
              <a:t> Numbers: can be represented as </a:t>
            </a:r>
            <a:r>
              <a:rPr b="1" lang="en-US" sz="2600"/>
              <a:t>fraction</a:t>
            </a:r>
            <a:r>
              <a:rPr lang="en-US" sz="2600"/>
              <a:t>: ⅙, 7/2, 9/3, 5/1. </a:t>
            </a:r>
            <a:r>
              <a:rPr b="1" lang="en-US" sz="2600"/>
              <a:t>Irrational</a:t>
            </a:r>
            <a:r>
              <a:rPr lang="en-US" sz="2600"/>
              <a:t>: Pi = 3.1415926, sqrt(2)</a:t>
            </a:r>
            <a:endParaRPr sz="2600"/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600"/>
              <a:buFont typeface="Arial"/>
              <a:buChar char="◼"/>
            </a:pPr>
            <a:r>
              <a:rPr b="1" lang="en-US" sz="2600"/>
              <a:t>Decimal expansion </a:t>
            </a:r>
            <a:r>
              <a:rPr lang="en-US" sz="2600"/>
              <a:t>of fraction, to write it</a:t>
            </a:r>
            <a:endParaRPr sz="26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1/16 = 0.0625, ½ = 0.5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1/12 = 0.08333333333 .. 3 repeats for ever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5/7 = 0.714285714285714285…. 714285 repeat forever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⅙ = 0.1(6), 1/12 = 0.08(3). 5/7 = 0.(71428), ½ = 0.5(0)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600"/>
              <a:buFont typeface="Arial"/>
              <a:buChar char="◼"/>
            </a:pPr>
            <a:r>
              <a:rPr lang="en-US" sz="2600"/>
              <a:t>How to know # of digits before cycle of n/d?</a:t>
            </a:r>
            <a:endParaRPr sz="26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 u="sng">
                <a:solidFill>
                  <a:srgbClr val="168BBA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Programming</a:t>
            </a:r>
            <a:r>
              <a:rPr lang="en-US">
                <a:solidFill>
                  <a:schemeClr val="dk1"/>
                </a:solidFill>
              </a:rPr>
              <a:t>? mark reminders of long division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▪"/>
            </a:pPr>
            <a:r>
              <a:rPr lang="en-US">
                <a:solidFill>
                  <a:schemeClr val="dk1"/>
                </a:solidFill>
              </a:rPr>
              <a:t>Mathematically?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rgbClr val="168BBA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F0AD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Comparison</a:t>
            </a:r>
            <a:endParaRPr sz="4500">
              <a:solidFill>
                <a:srgbClr val="F0AD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/>
              <a:t>Operations can result in double value</a:t>
            </a:r>
            <a:endParaRPr sz="26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Internal value can be shifted with +/- EPS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EPS is a very small amount (e.g. 1e-10)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e.g. x = 4.7 may be internally 4.7000001 or 4.69999999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so if(x == 4.7) fails! Although printing shows 4.7</a:t>
            </a:r>
            <a:endParaRPr sz="20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/>
              <a:t>Printing zero is tricky (-0.00 problem)</a:t>
            </a:r>
            <a:endParaRPr sz="26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▪"/>
            </a:pPr>
            <a:r>
              <a:rPr lang="en-US" sz="2000">
                <a:solidFill>
                  <a:schemeClr val="dk1"/>
                </a:solidFill>
              </a:rPr>
              <a:t>Compare x first with zero. If zero, then x = 0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175" y="4742725"/>
            <a:ext cx="46767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Integers</a:t>
            </a:r>
            <a:endParaRPr i="0" sz="45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Sometimes computations are too big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1775! is 4999 digits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Java/C# implement BigInteger library to handle such big computations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◼"/>
            </a:pPr>
            <a:r>
              <a:rPr lang="en-US" sz="3000"/>
              <a:t>In C++, you may implement it by yourself. </a:t>
            </a:r>
            <a:endParaRPr sz="3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Exercise: Try to represent/add/multiply big numbers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 </a:t>
            </a:r>
            <a:r>
              <a:rPr lang="en-US">
                <a:solidFill>
                  <a:schemeClr val="dk1"/>
                </a:solidFill>
              </a:rPr>
              <a:t>wrote this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-US">
                <a:solidFill>
                  <a:schemeClr val="dk1"/>
                </a:solidFill>
              </a:rPr>
              <a:t> when was young. Use freely (not in TC)</a:t>
            </a:r>
            <a:endParaRPr sz="30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Main idea: Think in number as </a:t>
            </a:r>
            <a:r>
              <a:rPr b="1" lang="en-US"/>
              <a:t>reversed array</a:t>
            </a:r>
            <a:endParaRPr b="1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In competitions, nowadays problem setters avoid such problems most of time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ntarell"/>
              <a:buNone/>
            </a:pPr>
            <a:r>
              <a:rPr lang="en-US" sz="4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Integers: Factorial</a:t>
            </a:r>
            <a:endParaRPr sz="45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Create a big array. Initialize it to 1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Think in it as </a:t>
            </a:r>
            <a:r>
              <a:rPr b="1" lang="en-US"/>
              <a:t>reversed</a:t>
            </a:r>
            <a:r>
              <a:rPr lang="en-US"/>
              <a:t> array. Arr[0] first digit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e.g. 120 represented as 021 (arr[0] = 0)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From i = 2 to 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Multiply i in every cell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every cell, if its value &gt; 9 handle its carry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 =&gt; (v%10, v/10)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 last cell, check if it has carry (typically will have), and put it in next cell, </a:t>
            </a:r>
            <a:r>
              <a:rPr b="1" lang="en-US"/>
              <a:t>AS LONG AS </a:t>
            </a:r>
            <a:r>
              <a:rPr lang="en-US"/>
              <a:t>there is a carry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n-US"/>
              <a:t>See code example in previous page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