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jpeg" ContentType="image/jpeg"/>
  <Override PartName="/ppt/media/image2.jpeg" ContentType="image/jpeg"/>
  <Override PartName="/ppt/media/image1.png" ContentType="image/png"/>
  <Override PartName="/ppt/media/image3.jpeg" ContentType="image/jpeg"/>
  <Override PartName="/ppt/media/image4.jpeg" ContentType="image/jpeg"/>
  <Override PartName="/ppt/media/image5.png" ContentType="image/pn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4120" cy="101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2160" y="0"/>
            <a:ext cx="1014120" cy="10141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7113240" y="3044520"/>
            <a:ext cx="1014120" cy="10141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6099480" y="1080"/>
            <a:ext cx="1014120" cy="10141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8129880" y="1016280"/>
            <a:ext cx="1014120" cy="10141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400" cy="3337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154720" y="3903840"/>
            <a:ext cx="988200" cy="9867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 flipH="1">
            <a:off x="6179760" y="3903840"/>
            <a:ext cx="988200" cy="9867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7170120" y="3903840"/>
            <a:ext cx="988200" cy="986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rot="10800000">
            <a:off x="8155800" y="3904920"/>
            <a:ext cx="988200" cy="986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5"/>
          <p:cNvSpPr/>
          <p:nvPr/>
        </p:nvSpPr>
        <p:spPr>
          <a:xfrm>
            <a:off x="0" y="4891680"/>
            <a:ext cx="9142920" cy="250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simple.wikipedia.org/wiki/Computer_science" TargetMode="External"/><Relationship Id="rId2" Type="http://schemas.openxmlformats.org/officeDocument/2006/relationships/hyperlink" Target="https://en.wikipedia.org/wiki/Operations_research" TargetMode="External"/><Relationship Id="rId3" Type="http://schemas.openxmlformats.org/officeDocument/2006/relationships/hyperlink" Target="https://simple.wikipedia.org/wiki/Travelling_salesman_problem#cite_note-1" TargetMode="External"/><Relationship Id="rId4" Type="http://schemas.openxmlformats.org/officeDocument/2006/relationships/hyperlink" Target="https://simple.wikipedia.org/wiki/Optimization_(computer_science)" TargetMode="External"/><Relationship Id="rId5" Type="http://schemas.openxmlformats.org/officeDocument/2006/relationships/hyperlink" Target="https://simple.wikipedia.org/wiki/Graph_theory" TargetMode="External"/><Relationship Id="rId6" Type="http://schemas.openxmlformats.org/officeDocument/2006/relationships/hyperlink" Target="https://simple.wikipedia.org/w/index.php?title=Node&amp;action=edit&amp;redlink=1" TargetMode="External"/><Relationship Id="rId7" Type="http://schemas.openxmlformats.org/officeDocument/2006/relationships/image" Target="../media/image1.png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97960" y="1775160"/>
            <a:ext cx="822096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Roboto"/>
                <a:ea typeface="Roboto"/>
              </a:rPr>
              <a:t>Genetic Algorithm</a:t>
            </a:r>
            <a:br/>
            <a:r>
              <a:rPr b="0" lang="en-US" sz="4200" spc="-1" strike="noStrike">
                <a:solidFill>
                  <a:srgbClr val="ffffff"/>
                </a:solidFill>
                <a:latin typeface="Roboto"/>
                <a:ea typeface="Roboto"/>
              </a:rPr>
              <a:t>Traveling Salesman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97960" y="2715840"/>
            <a:ext cx="822096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latin typeface="Roboto"/>
                <a:ea typeface="Roboto"/>
              </a:rPr>
              <a:t>Team 527: Abdusamed Shamsuddin, Yanfei Peng </a:t>
            </a: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Unit Test Carried Out &amp; Passed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Shape 148" descr=""/>
          <p:cNvPicPr/>
          <p:nvPr/>
        </p:nvPicPr>
        <p:blipFill>
          <a:blip r:embed="rId1"/>
          <a:stretch/>
        </p:blipFill>
        <p:spPr>
          <a:xfrm>
            <a:off x="1737360" y="1329480"/>
            <a:ext cx="5159160" cy="315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Problem Description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229760"/>
            <a:ext cx="4312440" cy="31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Travelling Salesman Problem (often called TSP) is a classic algorithmic problem in the field of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 computer science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and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 operations research</a:t>
            </a:r>
            <a:r>
              <a:rPr b="0" lang="en-US" sz="1400" spc="-1" strike="noStrike" u="sng" baseline="30000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[1]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 It is focused on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 optimization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 In this context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better solution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often means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 solution that is cheaper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 TSP is a mathematical problem. It is most easily expressed as a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 graph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describing the locations of a set of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 nodes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Our goal in this problem is to find the shortest path to visit all cities(points) exactly once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0" name="Shape 93" descr=""/>
          <p:cNvPicPr/>
          <p:nvPr/>
        </p:nvPicPr>
        <p:blipFill>
          <a:blip r:embed="rId7"/>
          <a:stretch/>
        </p:blipFill>
        <p:spPr>
          <a:xfrm>
            <a:off x="5388840" y="795240"/>
            <a:ext cx="3089520" cy="26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Methodology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1760" y="1229760"/>
            <a:ext cx="8519400" cy="35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Initial Population Size(50)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: Randomly generated individuals , filled with different Route. </a:t>
            </a:r>
            <a:endParaRPr b="0" lang="en-US" sz="18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434343"/>
                </a:solidFill>
                <a:latin typeface="Roboto"/>
                <a:ea typeface="Roboto"/>
              </a:rPr>
              <a:t>Population: { [MA,CA,NY,MI],[CA,MA,NY,MI],[NY,CA,MA,MI].......}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</a:pPr>
            <a:endParaRPr b="0" lang="en-US" sz="1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43434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Genotype: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Each Route consists with City objects(Array of Cities). </a:t>
            </a:r>
            <a:endParaRPr b="0" lang="en-US" sz="18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434343"/>
                </a:solidFill>
                <a:latin typeface="Roboto"/>
                <a:ea typeface="Roboto"/>
              </a:rPr>
              <a:t>Single Route: [MA,CA,NY,MI]</a:t>
            </a:r>
            <a:endParaRPr b="0" lang="en-US" sz="14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Gene Expression: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Cities are randomly distributed within the array.</a:t>
            </a:r>
            <a:endParaRPr b="0" lang="en-US" sz="18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434343"/>
                </a:solidFill>
                <a:latin typeface="Roboto"/>
                <a:ea typeface="Roboto"/>
              </a:rPr>
              <a:t>The index of city is random. [MA,CA,NY,MI] and [CA,NY,MI,MA] are in different gene expression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</a:pP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Methodology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Selection Process → Tournament Selection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: Randomly pick 5 individuals from entire population as tournament array and individual/chromosome with highest fitness is chosen for breeding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Fitness Score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is the </a:t>
            </a:r>
            <a:r>
              <a:rPr b="0" i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Sum of the distance of all city in a route/array in consecutive order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. Hence, </a:t>
            </a:r>
            <a:r>
              <a:rPr b="0" lang="en-US" sz="1800" spc="-1" strike="noStrike" u="sng">
                <a:solidFill>
                  <a:srgbClr val="434343"/>
                </a:solidFill>
                <a:uFillTx/>
                <a:latin typeface="Roboto"/>
                <a:ea typeface="Roboto"/>
              </a:rPr>
              <a:t>the total distance is the fitness score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instead of 1/distance typically used. It was done this way, solely on better illustration during run time as the system evolved.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solidFill>
                  <a:srgbClr val="000084"/>
                </a:solidFill>
                <a:latin typeface="Roboto"/>
                <a:ea typeface="Roboto"/>
              </a:rPr>
              <a:t>Best fitness score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= </a:t>
            </a:r>
            <a:r>
              <a:rPr b="0" lang="en-US" sz="1800" spc="-1" strike="noStrike">
                <a:solidFill>
                  <a:srgbClr val="000084"/>
                </a:solidFill>
                <a:latin typeface="Roboto"/>
                <a:ea typeface="Roboto"/>
              </a:rPr>
              <a:t>the least distance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, </a:t>
            </a:r>
            <a:r>
              <a:rPr b="0" lang="en-US" sz="1800" spc="-1" strike="noStrike">
                <a:solidFill>
                  <a:srgbClr val="ff0000"/>
                </a:solidFill>
                <a:latin typeface="Roboto"/>
                <a:ea typeface="Roboto"/>
              </a:rPr>
              <a:t>worst fitness score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= </a:t>
            </a:r>
            <a:r>
              <a:rPr b="0" lang="en-US" sz="1800" spc="-1" strike="noStrike">
                <a:solidFill>
                  <a:srgbClr val="ff0000"/>
                </a:solidFill>
                <a:latin typeface="Roboto"/>
                <a:ea typeface="Roboto"/>
              </a:rPr>
              <a:t>the greatest distance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, </a:t>
            </a:r>
            <a:r>
              <a:rPr b="0" lang="en-US" sz="1800" spc="-1" strike="noStrike" u="sng">
                <a:solidFill>
                  <a:srgbClr val="434343"/>
                </a:solidFill>
                <a:uFillTx/>
                <a:latin typeface="Roboto"/>
                <a:ea typeface="Roboto"/>
              </a:rPr>
              <a:t>the lower the score, the shorter the path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, the better fit.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Distance: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Calculated as the Euclidean distance on 2D space between two cities’ </a:t>
            </a: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x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and </a:t>
            </a: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y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coordinate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1760" y="42336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Methodology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Parents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: Select two best fitness score individuals as parents using </a:t>
            </a: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tournament selection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43434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CrossOver: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Randomly generate a START and END point. Pick START and END point element from Parent A. Pick rest of element from Parent B keeping in check there is no duplicate gene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7" name="Shape 112" descr=""/>
          <p:cNvPicPr/>
          <p:nvPr/>
        </p:nvPicPr>
        <p:blipFill>
          <a:blip r:embed="rId1"/>
          <a:stretch/>
        </p:blipFill>
        <p:spPr>
          <a:xfrm>
            <a:off x="2585520" y="2011680"/>
            <a:ext cx="3723120" cy="911880"/>
          </a:xfrm>
          <a:prstGeom prst="rect">
            <a:avLst/>
          </a:prstGeom>
          <a:ln>
            <a:noFill/>
          </a:ln>
        </p:spPr>
      </p:pic>
      <p:pic>
        <p:nvPicPr>
          <p:cNvPr id="98" name="Shape 113" descr=""/>
          <p:cNvPicPr/>
          <p:nvPr/>
        </p:nvPicPr>
        <p:blipFill>
          <a:blip r:embed="rId2"/>
          <a:stretch/>
        </p:blipFill>
        <p:spPr>
          <a:xfrm>
            <a:off x="2686320" y="4002840"/>
            <a:ext cx="3713760" cy="75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Methodology</a:t>
            </a: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	</a:t>
            </a:r>
            <a:br/>
            <a:endParaRPr b="0" lang="en-US" sz="3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Mutation (0.015 Possibility – 1.5%):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after crossover, child is produced. The child will have certain possibility to mutate. Swap city by index to mutate.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434343"/>
              </a:buClr>
              <a:buFont typeface="Roboto"/>
              <a:buChar char="●"/>
            </a:pP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Eliminate: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if new child fitness score is better than the worst fitness score individual in the original population, replace the lowest fitness score individual with this child. 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434343"/>
              </a:buClr>
              <a:buFont typeface="Roboto"/>
              <a:buChar char="●"/>
            </a:pPr>
            <a:r>
              <a:rPr b="1" i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Repeat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Shape 120" descr=""/>
          <p:cNvPicPr/>
          <p:nvPr/>
        </p:nvPicPr>
        <p:blipFill>
          <a:blip r:embed="rId1"/>
          <a:stretch/>
        </p:blipFill>
        <p:spPr>
          <a:xfrm>
            <a:off x="3052080" y="2286000"/>
            <a:ext cx="3713760" cy="74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Experiment &amp; Result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4" name="Shape 127" descr=""/>
          <p:cNvPicPr/>
          <p:nvPr/>
        </p:nvPicPr>
        <p:blipFill>
          <a:blip r:embed="rId1"/>
          <a:stretch/>
        </p:blipFill>
        <p:spPr>
          <a:xfrm>
            <a:off x="3535200" y="1274400"/>
            <a:ext cx="5448240" cy="259380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311760" y="1274400"/>
            <a:ext cx="308952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Kept City Size at 5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All possible path solution is 120 (5!)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 Evolution : 254m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100 Evolution : 249 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1000 Evolution: </a:t>
            </a:r>
            <a:r>
              <a:rPr b="0" lang="en-US" sz="1400" spc="-1" strike="noStrike">
                <a:solidFill>
                  <a:srgbClr val="005800"/>
                </a:solidFill>
                <a:latin typeface="Arial"/>
                <a:ea typeface="Arial"/>
              </a:rPr>
              <a:t>249m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Kept City Size at 20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All possible path solution is 2.4329E + 18 (20!)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 Evolution: 1663m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100 Evolution: 1554m</a:t>
            </a:r>
            <a:endParaRPr b="0" lang="en-US" sz="1400" spc="-1" strike="noStrike"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1000 Evolution: </a:t>
            </a:r>
            <a:r>
              <a:rPr b="0" lang="en-US" sz="1400" spc="-1" strike="noStrike">
                <a:solidFill>
                  <a:srgbClr val="005800"/>
                </a:solidFill>
                <a:latin typeface="Arial"/>
                <a:ea typeface="Arial"/>
              </a:rPr>
              <a:t>1290m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Conclusion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GA found useful to find ideal solution when there are many possible solution.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larger the number of element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(n)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is the individual, the more possible combination of solution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(n!)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When mutation is set to high frequency, it was observed the population array to be more chaotic and the chromosome diversity to be high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a 5 city sized array, the number of possible route is 120. For a 10 city sized array, the number of possible route is 3628800. For a 20 city sized array, the number of possible route is 2.4329E +18.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With an increase number of test run, the system to had more trials to evolve the solution space into a better solutions keeping all other parameters constants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Main Console Run Screenshot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Shape 141" descr=""/>
          <p:cNvPicPr/>
          <p:nvPr/>
        </p:nvPicPr>
        <p:blipFill>
          <a:blip r:embed="rId1"/>
          <a:stretch/>
        </p:blipFill>
        <p:spPr>
          <a:xfrm>
            <a:off x="311760" y="1003320"/>
            <a:ext cx="8519400" cy="379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LibreOffice/5.4.5.1$Linux_X86_64 LibreOffice_project/40m0$Build-1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2018-04-15T22:28:02Z</dcterms:modified>
  <cp:revision>7</cp:revision>
  <dc:subject/>
  <dc:title/>
</cp:coreProperties>
</file>