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6" r:id="rId6"/>
    <p:sldId id="257" r:id="rId7"/>
  </p:sldIdLst>
  <p:sldSz cx="9144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4" autoAdjust="0"/>
    <p:restoredTop sz="94641" autoAdjust="0"/>
  </p:normalViewPr>
  <p:slideViewPr>
    <p:cSldViewPr>
      <p:cViewPr>
        <p:scale>
          <a:sx n="66" d="100"/>
          <a:sy n="66" d="100"/>
        </p:scale>
        <p:origin x="-192" y="606"/>
      </p:cViewPr>
      <p:guideLst>
        <p:guide orient="horz" pos="57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137"/>
            <a:ext cx="77724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2372"/>
            <a:ext cx="20574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2372"/>
            <a:ext cx="60198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1737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239"/>
            <a:ext cx="777240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267204"/>
            <a:ext cx="403860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3635"/>
            <a:ext cx="4040188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667"/>
            <a:ext cx="4040188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4093635"/>
            <a:ext cx="4041775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5799667"/>
            <a:ext cx="4041775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72813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138"/>
            <a:ext cx="511175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3826938"/>
            <a:ext cx="3008313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4067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1"/>
            <a:ext cx="548640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2368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4"/>
            <a:ext cx="822960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6950271"/>
            <a:ext cx="2133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EA87-FB8E-447B-B534-548CA7D1A876}" type="datetimeFigureOut">
              <a:rPr lang="en-US" smtClean="0"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6950271"/>
            <a:ext cx="2895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6950271"/>
            <a:ext cx="2133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E207-F62B-4124-BFEA-62FF045A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1" t="26476" r="21497" b="14567"/>
          <a:stretch/>
        </p:blipFill>
        <p:spPr bwMode="auto">
          <a:xfrm>
            <a:off x="914400" y="4953000"/>
            <a:ext cx="7068458" cy="589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362200" y="469139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10000" y="468740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B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57800" y="46913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91200" y="63246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623464" y="64770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F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858000" y="470227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528626" y="7639604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10000" y="6062990"/>
            <a:ext cx="40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68766" y="6096000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149600" y="7368922"/>
            <a:ext cx="298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J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113533" y="80772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K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752600" y="9525000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08157" y="868680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M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74098" y="8686800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01554" y="8600420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914400" y="7368922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Z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31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1732413" y="1308886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</a:t>
            </a:r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503813" y="1537486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80569" y="131697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512242" y="131697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511905" y="178699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85289" y="178699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964122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723647" y="26670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45488" y="2454584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971803" y="22178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503476" y="2217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503139" y="2687904"/>
            <a:ext cx="195558" cy="19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976523" y="26879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757363" y="336624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005519" y="344716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537192" y="344716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536855" y="81472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010239" y="81472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1535655" y="135076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7165" y="174971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&lt;256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/>
              <a:t>h</a:t>
            </a:r>
            <a:r>
              <a:rPr lang="en-US" sz="1200" dirty="0" err="1" smtClean="0"/>
              <a:t>ist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[0].size = 1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1990684" y="33723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62084" y="31437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533484" y="33723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762084" y="36009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10240" y="315189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41913" y="3151891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014960" y="362190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89205" y="3381375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721738" y="220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489749" y="24365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24000" y="247363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66963" y="137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[0].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372901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94676" y="318964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252 </a:t>
            </a:r>
            <a:r>
              <a:rPr lang="en-US" sz="1200" dirty="0" smtClean="0"/>
              <a:t> </a:t>
            </a:r>
            <a:r>
              <a:rPr lang="en-US" altLang="zh-TW" sz="1200" b="1" dirty="0"/>
              <a:t>(0,2) </a:t>
            </a:r>
            <a:r>
              <a:rPr lang="en-US" altLang="zh-TW" sz="1200" b="1" dirty="0" smtClean="0"/>
              <a:t>252</a:t>
            </a:r>
            <a:endParaRPr lang="en-US" sz="1200" b="1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06" name="Rectangle 158"/>
          <p:cNvSpPr/>
          <p:nvPr/>
        </p:nvSpPr>
        <p:spPr>
          <a:xfrm>
            <a:off x="1551143" y="362098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71625" y="365187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142"/>
          <p:cNvSpPr/>
          <p:nvPr/>
        </p:nvSpPr>
        <p:spPr>
          <a:xfrm>
            <a:off x="1757363" y="55245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252" name="Rectangle 137"/>
          <p:cNvSpPr/>
          <p:nvPr/>
        </p:nvSpPr>
        <p:spPr>
          <a:xfrm>
            <a:off x="2015044" y="58284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315" name="Rectangle 140"/>
          <p:cNvSpPr/>
          <p:nvPr/>
        </p:nvSpPr>
        <p:spPr>
          <a:xfrm>
            <a:off x="1771650" y="81915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252</a:t>
            </a:r>
          </a:p>
        </p:txBody>
      </p:sp>
      <p:sp>
        <p:nvSpPr>
          <p:cNvPr id="317" name="Rectangle 142"/>
          <p:cNvSpPr/>
          <p:nvPr/>
        </p:nvSpPr>
        <p:spPr>
          <a:xfrm>
            <a:off x="1733550" y="1537318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8" name="Rectangle 137"/>
          <p:cNvSpPr/>
          <p:nvPr/>
        </p:nvSpPr>
        <p:spPr>
          <a:xfrm>
            <a:off x="1981706" y="154865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9" name="Rectangle 140"/>
          <p:cNvSpPr/>
          <p:nvPr/>
        </p:nvSpPr>
        <p:spPr>
          <a:xfrm>
            <a:off x="1747837" y="179449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154"/>
          <p:cNvSpPr/>
          <p:nvPr/>
        </p:nvSpPr>
        <p:spPr>
          <a:xfrm>
            <a:off x="1981200" y="42608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6" name="Rectangle 155"/>
          <p:cNvSpPr/>
          <p:nvPr/>
        </p:nvSpPr>
        <p:spPr>
          <a:xfrm>
            <a:off x="1752600" y="40322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7" name="Rectangle 156"/>
          <p:cNvSpPr/>
          <p:nvPr/>
        </p:nvSpPr>
        <p:spPr>
          <a:xfrm>
            <a:off x="1524000" y="42608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8" name="Rectangle 157"/>
          <p:cNvSpPr/>
          <p:nvPr/>
        </p:nvSpPr>
        <p:spPr>
          <a:xfrm>
            <a:off x="1752600" y="44894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2" name="Rectangle 150"/>
          <p:cNvSpPr/>
          <p:nvPr/>
        </p:nvSpPr>
        <p:spPr>
          <a:xfrm>
            <a:off x="2000756" y="4040317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3" name="Rectangle 151"/>
          <p:cNvSpPr/>
          <p:nvPr/>
        </p:nvSpPr>
        <p:spPr>
          <a:xfrm>
            <a:off x="1532429" y="4040317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4" name="Rectangle 153"/>
          <p:cNvSpPr/>
          <p:nvPr/>
        </p:nvSpPr>
        <p:spPr>
          <a:xfrm>
            <a:off x="2005476" y="451032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9" name="Rectangle 158"/>
          <p:cNvSpPr/>
          <p:nvPr/>
        </p:nvSpPr>
        <p:spPr>
          <a:xfrm>
            <a:off x="1779721" y="4269801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30" name="TextBox 191"/>
          <p:cNvSpPr txBox="1"/>
          <p:nvPr/>
        </p:nvSpPr>
        <p:spPr>
          <a:xfrm>
            <a:off x="2385192" y="4078069"/>
            <a:ext cx="296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252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</a:t>
            </a:r>
            <a:r>
              <a:rPr lang="en-US" altLang="zh-TW" sz="1200" b="1" dirty="0" smtClean="0"/>
              <a:t>(1,2) 252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31" name="Rectangle 158"/>
          <p:cNvSpPr/>
          <p:nvPr/>
        </p:nvSpPr>
        <p:spPr>
          <a:xfrm>
            <a:off x="1541659" y="4509408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2" name="Rectangle 159"/>
          <p:cNvSpPr/>
          <p:nvPr/>
        </p:nvSpPr>
        <p:spPr>
          <a:xfrm>
            <a:off x="1800225" y="4533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Rectangle 154"/>
          <p:cNvSpPr/>
          <p:nvPr/>
        </p:nvSpPr>
        <p:spPr>
          <a:xfrm>
            <a:off x="1981200" y="5181600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4" name="Rectangle 155"/>
          <p:cNvSpPr/>
          <p:nvPr/>
        </p:nvSpPr>
        <p:spPr>
          <a:xfrm>
            <a:off x="1752600" y="4953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5" name="Rectangle 156"/>
          <p:cNvSpPr/>
          <p:nvPr/>
        </p:nvSpPr>
        <p:spPr>
          <a:xfrm>
            <a:off x="1524000" y="5181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6" name="Rectangle 157"/>
          <p:cNvSpPr/>
          <p:nvPr/>
        </p:nvSpPr>
        <p:spPr>
          <a:xfrm>
            <a:off x="1752600" y="5410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7" name="Rectangle 150"/>
          <p:cNvSpPr/>
          <p:nvPr/>
        </p:nvSpPr>
        <p:spPr>
          <a:xfrm>
            <a:off x="2000756" y="49610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8" name="Rectangle 151"/>
          <p:cNvSpPr/>
          <p:nvPr/>
        </p:nvSpPr>
        <p:spPr>
          <a:xfrm>
            <a:off x="1532429" y="4961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Rectangle 153"/>
          <p:cNvSpPr/>
          <p:nvPr/>
        </p:nvSpPr>
        <p:spPr>
          <a:xfrm>
            <a:off x="2005476" y="54311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0" name="Rectangle 158"/>
          <p:cNvSpPr/>
          <p:nvPr/>
        </p:nvSpPr>
        <p:spPr>
          <a:xfrm>
            <a:off x="1779721" y="51905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41" name="Rectangle 158"/>
          <p:cNvSpPr/>
          <p:nvPr/>
        </p:nvSpPr>
        <p:spPr>
          <a:xfrm>
            <a:off x="1541659" y="5430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2" name="Rectangle 159"/>
          <p:cNvSpPr/>
          <p:nvPr/>
        </p:nvSpPr>
        <p:spPr>
          <a:xfrm>
            <a:off x="2019300" y="5457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3" name="TextBox 191"/>
          <p:cNvSpPr txBox="1"/>
          <p:nvPr/>
        </p:nvSpPr>
        <p:spPr>
          <a:xfrm>
            <a:off x="2362200" y="4992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b="1" dirty="0" smtClean="0">
                <a:solidFill>
                  <a:schemeClr val="accent6"/>
                </a:solidFill>
              </a:rPr>
              <a:t>253</a:t>
            </a:r>
            <a:r>
              <a:rPr lang="en-US" altLang="zh-TW" sz="1200" dirty="0" smtClean="0"/>
              <a:t>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(1,2) 252</a:t>
            </a:r>
            <a:r>
              <a:rPr lang="en-US" altLang="zh-TW" sz="1200" b="1" dirty="0" smtClean="0"/>
              <a:t> 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" name="向左箭號 2"/>
          <p:cNvSpPr/>
          <p:nvPr/>
        </p:nvSpPr>
        <p:spPr>
          <a:xfrm>
            <a:off x="4381500" y="1407499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Rectangle 143"/>
          <p:cNvSpPr/>
          <p:nvPr/>
        </p:nvSpPr>
        <p:spPr>
          <a:xfrm>
            <a:off x="1528763" y="565224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5" name="TextBox 147"/>
          <p:cNvSpPr txBox="1"/>
          <p:nvPr/>
        </p:nvSpPr>
        <p:spPr>
          <a:xfrm>
            <a:off x="152400" y="449580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253</a:t>
            </a:r>
            <a:r>
              <a:rPr lang="en-US" sz="1200" dirty="0" smtClean="0"/>
              <a:t>&lt;254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252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[1].size = 2</a:t>
            </a:r>
            <a:endParaRPr lang="en-US" sz="1200" dirty="0"/>
          </a:p>
        </p:txBody>
      </p:sp>
      <p:sp>
        <p:nvSpPr>
          <p:cNvPr id="146" name="Rectangle 154"/>
          <p:cNvSpPr/>
          <p:nvPr/>
        </p:nvSpPr>
        <p:spPr>
          <a:xfrm>
            <a:off x="1981200" y="6096000"/>
            <a:ext cx="228600" cy="228600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9" name="Rectangle 155"/>
          <p:cNvSpPr/>
          <p:nvPr/>
        </p:nvSpPr>
        <p:spPr>
          <a:xfrm>
            <a:off x="1752600" y="5867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0" name="Rectangle 156"/>
          <p:cNvSpPr/>
          <p:nvPr/>
        </p:nvSpPr>
        <p:spPr>
          <a:xfrm>
            <a:off x="1524000" y="6096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3" name="Rectangle 157"/>
          <p:cNvSpPr/>
          <p:nvPr/>
        </p:nvSpPr>
        <p:spPr>
          <a:xfrm>
            <a:off x="1752600" y="6324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1" name="Rectangle 150"/>
          <p:cNvSpPr/>
          <p:nvPr/>
        </p:nvSpPr>
        <p:spPr>
          <a:xfrm>
            <a:off x="2000756" y="58754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Rectangle 151"/>
          <p:cNvSpPr/>
          <p:nvPr/>
        </p:nvSpPr>
        <p:spPr>
          <a:xfrm>
            <a:off x="1532429" y="5875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3" name="Rectangle 153"/>
          <p:cNvSpPr/>
          <p:nvPr/>
        </p:nvSpPr>
        <p:spPr>
          <a:xfrm>
            <a:off x="2005476" y="63455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4" name="Rectangle 158"/>
          <p:cNvSpPr/>
          <p:nvPr/>
        </p:nvSpPr>
        <p:spPr>
          <a:xfrm>
            <a:off x="1779721" y="61049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65" name="Rectangle 158"/>
          <p:cNvSpPr/>
          <p:nvPr/>
        </p:nvSpPr>
        <p:spPr>
          <a:xfrm>
            <a:off x="1541659" y="63445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6" name="Rectangle 159"/>
          <p:cNvSpPr/>
          <p:nvPr/>
        </p:nvSpPr>
        <p:spPr>
          <a:xfrm>
            <a:off x="2017572" y="6126892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TextBox 191"/>
          <p:cNvSpPr txBox="1"/>
          <p:nvPr/>
        </p:nvSpPr>
        <p:spPr>
          <a:xfrm>
            <a:off x="2362200" y="57912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rgbClr val="FF0000"/>
                </a:solidFill>
              </a:rPr>
              <a:t>cmp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[2].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 = 252  </a:t>
            </a:r>
            <a:r>
              <a:rPr lang="en-US" altLang="zh-TW" sz="1200" b="1" dirty="0" smtClean="0"/>
              <a:t>(2,1) 252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[1</a:t>
            </a:r>
            <a:r>
              <a:rPr lang="en-US" altLang="zh-TW" sz="1200" dirty="0"/>
              <a:t>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253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(1,2) 252 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168" name="Rectangle 154"/>
          <p:cNvSpPr/>
          <p:nvPr/>
        </p:nvSpPr>
        <p:spPr>
          <a:xfrm>
            <a:off x="1981200" y="7010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9" name="Rectangle 155"/>
          <p:cNvSpPr/>
          <p:nvPr/>
        </p:nvSpPr>
        <p:spPr>
          <a:xfrm>
            <a:off x="1752600" y="6781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0" name="Rectangle 156"/>
          <p:cNvSpPr/>
          <p:nvPr/>
        </p:nvSpPr>
        <p:spPr>
          <a:xfrm>
            <a:off x="1524000" y="7010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1" name="Rectangle 157"/>
          <p:cNvSpPr/>
          <p:nvPr/>
        </p:nvSpPr>
        <p:spPr>
          <a:xfrm>
            <a:off x="1752600" y="7239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5" name="Rectangle 150"/>
          <p:cNvSpPr/>
          <p:nvPr/>
        </p:nvSpPr>
        <p:spPr>
          <a:xfrm>
            <a:off x="2000756" y="67898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6" name="Rectangle 151"/>
          <p:cNvSpPr/>
          <p:nvPr/>
        </p:nvSpPr>
        <p:spPr>
          <a:xfrm>
            <a:off x="1532429" y="6789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53"/>
          <p:cNvSpPr/>
          <p:nvPr/>
        </p:nvSpPr>
        <p:spPr>
          <a:xfrm>
            <a:off x="2005476" y="72599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8" name="Rectangle 158"/>
          <p:cNvSpPr/>
          <p:nvPr/>
        </p:nvSpPr>
        <p:spPr>
          <a:xfrm>
            <a:off x="1779721" y="70193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79" name="Rectangle 158"/>
          <p:cNvSpPr/>
          <p:nvPr/>
        </p:nvSpPr>
        <p:spPr>
          <a:xfrm>
            <a:off x="1541659" y="72589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0" name="Rectangle 159"/>
          <p:cNvSpPr/>
          <p:nvPr/>
        </p:nvSpPr>
        <p:spPr>
          <a:xfrm>
            <a:off x="2019300" y="6819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TextBox 191"/>
          <p:cNvSpPr txBox="1"/>
          <p:nvPr/>
        </p:nvSpPr>
        <p:spPr>
          <a:xfrm>
            <a:off x="2362200" y="67056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[2].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 = 252  (2,1) 252 </a:t>
            </a:r>
            <a:r>
              <a:rPr lang="en-US" altLang="zh-TW" sz="1200" b="1" dirty="0" smtClean="0"/>
              <a:t>(2,0) 252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[1</a:t>
            </a:r>
            <a:r>
              <a:rPr lang="en-US" altLang="zh-TW" sz="1200" dirty="0"/>
              <a:t>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253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252 (1,2) 252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182" name="Rectangle 154"/>
          <p:cNvSpPr/>
          <p:nvPr/>
        </p:nvSpPr>
        <p:spPr>
          <a:xfrm>
            <a:off x="1981200" y="7924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Rectangle 155"/>
          <p:cNvSpPr/>
          <p:nvPr/>
        </p:nvSpPr>
        <p:spPr>
          <a:xfrm>
            <a:off x="1752600" y="7696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4" name="Rectangle 156"/>
          <p:cNvSpPr/>
          <p:nvPr/>
        </p:nvSpPr>
        <p:spPr>
          <a:xfrm>
            <a:off x="1524000" y="7924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5" name="Rectangle 157"/>
          <p:cNvSpPr/>
          <p:nvPr/>
        </p:nvSpPr>
        <p:spPr>
          <a:xfrm>
            <a:off x="1752600" y="8153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6" name="Rectangle 150"/>
          <p:cNvSpPr/>
          <p:nvPr/>
        </p:nvSpPr>
        <p:spPr>
          <a:xfrm>
            <a:off x="2000756" y="7704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7" name="Rectangle 151"/>
          <p:cNvSpPr/>
          <p:nvPr/>
        </p:nvSpPr>
        <p:spPr>
          <a:xfrm>
            <a:off x="1532429" y="7704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53"/>
          <p:cNvSpPr/>
          <p:nvPr/>
        </p:nvSpPr>
        <p:spPr>
          <a:xfrm>
            <a:off x="2005476" y="81743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0" name="Rectangle 158"/>
          <p:cNvSpPr/>
          <p:nvPr/>
        </p:nvSpPr>
        <p:spPr>
          <a:xfrm>
            <a:off x="1779721" y="79337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93" name="Rectangle 158"/>
          <p:cNvSpPr/>
          <p:nvPr/>
        </p:nvSpPr>
        <p:spPr>
          <a:xfrm>
            <a:off x="1541659" y="81733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4" name="Rectangle 159"/>
          <p:cNvSpPr/>
          <p:nvPr/>
        </p:nvSpPr>
        <p:spPr>
          <a:xfrm>
            <a:off x="2032000" y="82042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TextBox 276"/>
          <p:cNvSpPr txBox="1"/>
          <p:nvPr/>
        </p:nvSpPr>
        <p:spPr>
          <a:xfrm>
            <a:off x="155651" y="724620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253&lt;253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c2 c1 as c1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252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[2].size = 2</a:t>
            </a:r>
            <a:endParaRPr lang="en-US" sz="1200" dirty="0"/>
          </a:p>
        </p:txBody>
      </p:sp>
      <p:sp>
        <p:nvSpPr>
          <p:cNvPr id="196" name="TextBox 191"/>
          <p:cNvSpPr txBox="1"/>
          <p:nvPr/>
        </p:nvSpPr>
        <p:spPr>
          <a:xfrm>
            <a:off x="2362200" y="76962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[1</a:t>
            </a:r>
            <a:r>
              <a:rPr lang="en-US" altLang="zh-TW" sz="1200" b="1" dirty="0">
                <a:solidFill>
                  <a:schemeClr val="accent1"/>
                </a:solidFill>
              </a:rPr>
              <a:t>].</a:t>
            </a:r>
            <a:r>
              <a:rPr lang="en-US" altLang="zh-TW" sz="1200" b="1" dirty="0" err="1">
                <a:solidFill>
                  <a:schemeClr val="accent1"/>
                </a:solidFill>
              </a:rPr>
              <a:t>val</a:t>
            </a:r>
            <a:r>
              <a:rPr lang="en-US" altLang="zh-TW" sz="1200" b="1" dirty="0">
                <a:solidFill>
                  <a:schemeClr val="accent1"/>
                </a:solidFill>
              </a:rPr>
              <a:t> =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  (2,1) 252 </a:t>
            </a:r>
            <a:r>
              <a:rPr lang="en-US" altLang="zh-TW" sz="1200" b="1" dirty="0">
                <a:solidFill>
                  <a:schemeClr val="accent1"/>
                </a:solidFill>
              </a:rPr>
              <a:t>(2,0)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252</a:t>
            </a:r>
            <a:r>
              <a:rPr lang="en-US" altLang="zh-TW" sz="1200" b="1" dirty="0">
                <a:solidFill>
                  <a:schemeClr val="accent1"/>
                </a:solidFill>
              </a:rPr>
              <a:t> (0,2) 252 (1,2) 252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 </a:t>
            </a:r>
            <a:r>
              <a:rPr lang="en-US" altLang="zh-TW" sz="1200" b="1" dirty="0" smtClean="0"/>
              <a:t>(2,2) 253</a:t>
            </a:r>
            <a:r>
              <a:rPr lang="en-US" altLang="zh-TW" sz="1200" dirty="0" smtClean="0"/>
              <a:t> 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20" name="Rectangle 154"/>
          <p:cNvSpPr/>
          <p:nvPr/>
        </p:nvSpPr>
        <p:spPr>
          <a:xfrm>
            <a:off x="1981200" y="8839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1" name="Rectangle 155"/>
          <p:cNvSpPr/>
          <p:nvPr/>
        </p:nvSpPr>
        <p:spPr>
          <a:xfrm>
            <a:off x="1752600" y="8610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2" name="Rectangle 156"/>
          <p:cNvSpPr/>
          <p:nvPr/>
        </p:nvSpPr>
        <p:spPr>
          <a:xfrm>
            <a:off x="1524000" y="8839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3" name="Rectangle 157"/>
          <p:cNvSpPr/>
          <p:nvPr/>
        </p:nvSpPr>
        <p:spPr>
          <a:xfrm>
            <a:off x="1752600" y="9067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4" name="Rectangle 150"/>
          <p:cNvSpPr/>
          <p:nvPr/>
        </p:nvSpPr>
        <p:spPr>
          <a:xfrm>
            <a:off x="2000756" y="8618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5" name="Rectangle 151"/>
          <p:cNvSpPr/>
          <p:nvPr/>
        </p:nvSpPr>
        <p:spPr>
          <a:xfrm>
            <a:off x="1532429" y="8618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6" name="Rectangle 153"/>
          <p:cNvSpPr/>
          <p:nvPr/>
        </p:nvSpPr>
        <p:spPr>
          <a:xfrm>
            <a:off x="2005476" y="90887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7" name="Rectangle 158"/>
          <p:cNvSpPr/>
          <p:nvPr/>
        </p:nvSpPr>
        <p:spPr>
          <a:xfrm>
            <a:off x="1779721" y="88481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28" name="Rectangle 158"/>
          <p:cNvSpPr/>
          <p:nvPr/>
        </p:nvSpPr>
        <p:spPr>
          <a:xfrm>
            <a:off x="1541659" y="90877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9" name="Rectangle 159"/>
          <p:cNvSpPr/>
          <p:nvPr/>
        </p:nvSpPr>
        <p:spPr>
          <a:xfrm>
            <a:off x="1549400" y="887842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TextBox 191"/>
          <p:cNvSpPr txBox="1"/>
          <p:nvPr/>
        </p:nvSpPr>
        <p:spPr>
          <a:xfrm>
            <a:off x="2362200" y="86106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[0].</a:t>
            </a:r>
            <a:r>
              <a:rPr lang="en-US" altLang="zh-TW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 = 254  (</a:t>
            </a:r>
            <a:r>
              <a:rPr lang="en-US" altLang="zh-TW" sz="1200" b="1" dirty="0">
                <a:solidFill>
                  <a:schemeClr val="accent1"/>
                </a:solidFill>
              </a:rPr>
              <a:t>2,1) 252 (2,0) 252 (0,2) 252 (1,2)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252 (2,2) 253 (0,0) 253 </a:t>
            </a:r>
            <a:r>
              <a:rPr lang="en-US" altLang="zh-TW" sz="1200" b="1" dirty="0" smtClean="0"/>
              <a:t>(0,1) 254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31" name="TextBox 276"/>
          <p:cNvSpPr txBox="1"/>
          <p:nvPr/>
        </p:nvSpPr>
        <p:spPr>
          <a:xfrm>
            <a:off x="152400" y="8153400"/>
            <a:ext cx="1296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[3].size = </a:t>
            </a:r>
            <a:r>
              <a:rPr lang="en-US" sz="1200" dirty="0"/>
              <a:t>5</a:t>
            </a:r>
          </a:p>
        </p:txBody>
      </p:sp>
      <p:sp>
        <p:nvSpPr>
          <p:cNvPr id="232" name="Rectangle 154"/>
          <p:cNvSpPr/>
          <p:nvPr/>
        </p:nvSpPr>
        <p:spPr>
          <a:xfrm>
            <a:off x="1981200" y="9753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3" name="Rectangle 155"/>
          <p:cNvSpPr/>
          <p:nvPr/>
        </p:nvSpPr>
        <p:spPr>
          <a:xfrm>
            <a:off x="1752600" y="9525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4" name="Rectangle 156"/>
          <p:cNvSpPr/>
          <p:nvPr/>
        </p:nvSpPr>
        <p:spPr>
          <a:xfrm>
            <a:off x="1524000" y="9753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5" name="Rectangle 157"/>
          <p:cNvSpPr/>
          <p:nvPr/>
        </p:nvSpPr>
        <p:spPr>
          <a:xfrm>
            <a:off x="1752600" y="9982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6" name="Rectangle 150"/>
          <p:cNvSpPr/>
          <p:nvPr/>
        </p:nvSpPr>
        <p:spPr>
          <a:xfrm>
            <a:off x="2000756" y="9533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7" name="Rectangle 151"/>
          <p:cNvSpPr/>
          <p:nvPr/>
        </p:nvSpPr>
        <p:spPr>
          <a:xfrm>
            <a:off x="1532429" y="9533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Rectangle 153"/>
          <p:cNvSpPr/>
          <p:nvPr/>
        </p:nvSpPr>
        <p:spPr>
          <a:xfrm>
            <a:off x="2005476" y="100031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9" name="Rectangle 158"/>
          <p:cNvSpPr/>
          <p:nvPr/>
        </p:nvSpPr>
        <p:spPr>
          <a:xfrm>
            <a:off x="1779721" y="97625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240" name="Rectangle 158"/>
          <p:cNvSpPr/>
          <p:nvPr/>
        </p:nvSpPr>
        <p:spPr>
          <a:xfrm>
            <a:off x="1541659" y="10002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Rectangle 159"/>
          <p:cNvSpPr/>
          <p:nvPr/>
        </p:nvSpPr>
        <p:spPr>
          <a:xfrm>
            <a:off x="1803400" y="979282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TextBox 191"/>
          <p:cNvSpPr txBox="1"/>
          <p:nvPr/>
        </p:nvSpPr>
        <p:spPr>
          <a:xfrm>
            <a:off x="2362200" y="95967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(2,1) 252 (2,0) 252 (0,2) 252 (1,2) 252 (2,2) 253 (0,0) 253 (0,1) 254 </a:t>
            </a:r>
            <a:r>
              <a:rPr lang="en-US" altLang="zh-TW" sz="1200" b="1" dirty="0" smtClean="0"/>
              <a:t>(1,1) 254</a:t>
            </a:r>
            <a:r>
              <a:rPr lang="en-US" altLang="zh-TW" sz="1200" dirty="0" smtClean="0"/>
              <a:t> 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43" name="Rectangle 154"/>
          <p:cNvSpPr/>
          <p:nvPr/>
        </p:nvSpPr>
        <p:spPr>
          <a:xfrm>
            <a:off x="1981200" y="10668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4" name="Rectangle 155"/>
          <p:cNvSpPr/>
          <p:nvPr/>
        </p:nvSpPr>
        <p:spPr>
          <a:xfrm>
            <a:off x="1752600" y="10439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5" name="Rectangle 156"/>
          <p:cNvSpPr/>
          <p:nvPr/>
        </p:nvSpPr>
        <p:spPr>
          <a:xfrm>
            <a:off x="1524000" y="10668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6" name="Rectangle 157"/>
          <p:cNvSpPr/>
          <p:nvPr/>
        </p:nvSpPr>
        <p:spPr>
          <a:xfrm>
            <a:off x="1752600" y="10896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7" name="Rectangle 150"/>
          <p:cNvSpPr/>
          <p:nvPr/>
        </p:nvSpPr>
        <p:spPr>
          <a:xfrm>
            <a:off x="2000756" y="10447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8" name="Rectangle 151"/>
          <p:cNvSpPr/>
          <p:nvPr/>
        </p:nvSpPr>
        <p:spPr>
          <a:xfrm>
            <a:off x="1532429" y="10447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Rectangle 153"/>
          <p:cNvSpPr/>
          <p:nvPr/>
        </p:nvSpPr>
        <p:spPr>
          <a:xfrm>
            <a:off x="2005476" y="109175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0" name="Rectangle 158"/>
          <p:cNvSpPr/>
          <p:nvPr/>
        </p:nvSpPr>
        <p:spPr>
          <a:xfrm>
            <a:off x="1779721" y="106769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251" name="Rectangle 158"/>
          <p:cNvSpPr/>
          <p:nvPr/>
        </p:nvSpPr>
        <p:spPr>
          <a:xfrm>
            <a:off x="1541659" y="109165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3" name="Rectangle 159"/>
          <p:cNvSpPr/>
          <p:nvPr/>
        </p:nvSpPr>
        <p:spPr>
          <a:xfrm>
            <a:off x="1803400" y="104775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4" name="TextBox 191"/>
          <p:cNvSpPr txBox="1"/>
          <p:nvPr/>
        </p:nvSpPr>
        <p:spPr>
          <a:xfrm>
            <a:off x="2362200" y="10511135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 = 254  (2,1) 252 (2,0) 252 (0,2) 252 (1,2) 252 (2,2) 253 (0,0) 253 (0,1) 254 (1,1) 254 </a:t>
            </a:r>
            <a:r>
              <a:rPr lang="en-US" altLang="zh-TW" sz="1200" b="1" dirty="0" smtClean="0"/>
              <a:t>(1,0) 254</a:t>
            </a:r>
            <a:r>
              <a:rPr lang="en-US" altLang="zh-TW" sz="1200" dirty="0" smtClean="0"/>
              <a:t> </a:t>
            </a: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[-1].</a:t>
            </a:r>
            <a:r>
              <a:rPr lang="en-US" altLang="zh-TW" sz="1200" dirty="0" err="1" smtClean="0"/>
              <a:t>val</a:t>
            </a:r>
            <a:r>
              <a:rPr lang="en-US" altLang="zh-TW" sz="1200" dirty="0" smtClean="0"/>
              <a:t> = 256</a:t>
            </a:r>
            <a:endParaRPr lang="en-US" altLang="zh-TW" sz="1200" dirty="0"/>
          </a:p>
        </p:txBody>
      </p:sp>
      <p:sp>
        <p:nvSpPr>
          <p:cNvPr id="255" name="Rectangle 154"/>
          <p:cNvSpPr/>
          <p:nvPr/>
        </p:nvSpPr>
        <p:spPr>
          <a:xfrm>
            <a:off x="1981200" y="11582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6" name="Rectangle 155"/>
          <p:cNvSpPr/>
          <p:nvPr/>
        </p:nvSpPr>
        <p:spPr>
          <a:xfrm>
            <a:off x="1752600" y="113538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7" name="Rectangle 156"/>
          <p:cNvSpPr/>
          <p:nvPr/>
        </p:nvSpPr>
        <p:spPr>
          <a:xfrm>
            <a:off x="1524000" y="11582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8" name="Rectangle 157"/>
          <p:cNvSpPr/>
          <p:nvPr/>
        </p:nvSpPr>
        <p:spPr>
          <a:xfrm>
            <a:off x="1752600" y="11811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9" name="Rectangle 150"/>
          <p:cNvSpPr/>
          <p:nvPr/>
        </p:nvSpPr>
        <p:spPr>
          <a:xfrm>
            <a:off x="2000756" y="11361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0" name="Rectangle 151"/>
          <p:cNvSpPr/>
          <p:nvPr/>
        </p:nvSpPr>
        <p:spPr>
          <a:xfrm>
            <a:off x="1532429" y="11361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1" name="Rectangle 153"/>
          <p:cNvSpPr/>
          <p:nvPr/>
        </p:nvSpPr>
        <p:spPr>
          <a:xfrm>
            <a:off x="2005476" y="118319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2" name="Rectangle 158"/>
          <p:cNvSpPr/>
          <p:nvPr/>
        </p:nvSpPr>
        <p:spPr>
          <a:xfrm>
            <a:off x="1779721" y="115913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263" name="Rectangle 158"/>
          <p:cNvSpPr/>
          <p:nvPr/>
        </p:nvSpPr>
        <p:spPr>
          <a:xfrm>
            <a:off x="1541659" y="118309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5" name="TextBox 191"/>
          <p:cNvSpPr txBox="1"/>
          <p:nvPr/>
        </p:nvSpPr>
        <p:spPr>
          <a:xfrm>
            <a:off x="2362200" y="11425535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(2,1) 252 (2,0) 252 (0,2) 252 (1,2) 252 (2,2) 253 (0,0) 253 (0,1) 254 (1,1) 254 (1,0) 254 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266" name="向左箭號 265"/>
          <p:cNvSpPr/>
          <p:nvPr/>
        </p:nvSpPr>
        <p:spPr>
          <a:xfrm>
            <a:off x="4953000" y="4132846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向左箭號 266"/>
          <p:cNvSpPr/>
          <p:nvPr/>
        </p:nvSpPr>
        <p:spPr>
          <a:xfrm>
            <a:off x="4991100" y="6716197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向左箭號 267"/>
          <p:cNvSpPr/>
          <p:nvPr/>
        </p:nvSpPr>
        <p:spPr>
          <a:xfrm>
            <a:off x="6705600" y="773907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向左箭號 268"/>
          <p:cNvSpPr/>
          <p:nvPr/>
        </p:nvSpPr>
        <p:spPr>
          <a:xfrm>
            <a:off x="8915400" y="11448962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43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503813" y="1308886"/>
            <a:ext cx="685800" cy="685800"/>
            <a:chOff x="1752600" y="1371600"/>
            <a:chExt cx="685800" cy="6858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1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Q2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997384" y="1616384"/>
                <a:ext cx="195558" cy="196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3139" y="2217892"/>
            <a:ext cx="689583" cy="677708"/>
            <a:chOff x="1760692" y="1379692"/>
            <a:chExt cx="689583" cy="677708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1600200"/>
              <a:ext cx="469075" cy="457200"/>
              <a:chOff x="1981200" y="1600200"/>
              <a:chExt cx="469075" cy="4572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221675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03041" y="1616384"/>
                <a:ext cx="195558" cy="1962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528763" y="336624"/>
            <a:ext cx="685800" cy="685800"/>
            <a:chOff x="1752600" y="1371600"/>
            <a:chExt cx="685800" cy="685800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997384" y="1616384"/>
                <a:ext cx="195558" cy="196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253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535655" y="135076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7165" y="174971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&lt;256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/>
              <a:t>h</a:t>
            </a:r>
            <a:r>
              <a:rPr lang="en-US" sz="1200" dirty="0" err="1" smtClean="0"/>
              <a:t>ist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[0].size = 1</a:t>
            </a:r>
            <a:endParaRPr lang="en-US" sz="12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1533484" y="3143799"/>
            <a:ext cx="685800" cy="685800"/>
            <a:chOff x="1752600" y="1371600"/>
            <a:chExt cx="685800" cy="685800"/>
          </a:xfrm>
        </p:grpSpPr>
        <p:grpSp>
          <p:nvGrpSpPr>
            <p:cNvPr id="150" name="Group 149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Q3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Q4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789205" y="338710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809139" y="341217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1528763" y="4038600"/>
            <a:ext cx="685800" cy="685800"/>
            <a:chOff x="1752600" y="1371600"/>
            <a:chExt cx="685800" cy="685800"/>
          </a:xfrm>
        </p:grpSpPr>
        <p:grpSp>
          <p:nvGrpSpPr>
            <p:cNvPr id="162" name="Group 161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Q4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3" name="Rectangle 162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1784484" y="42819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721738" y="220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489749" y="24365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28763" y="246645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52400" y="3564576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[1].size = 1</a:t>
            </a:r>
            <a:endParaRPr lang="en-US" sz="1200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1528763" y="4953000"/>
            <a:ext cx="685800" cy="685800"/>
            <a:chOff x="1752600" y="1371600"/>
            <a:chExt cx="685800" cy="685800"/>
          </a:xfrm>
        </p:grpSpPr>
        <p:grpSp>
          <p:nvGrpSpPr>
            <p:cNvPr id="177" name="Group 176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1784484" y="51963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783989" y="45314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009323" y="5441375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033588" y="5467351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66963" y="137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[0].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2366963" y="4186536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(</a:t>
            </a:r>
            <a:r>
              <a:rPr lang="en-US" altLang="zh-TW" sz="1200" b="1" dirty="0">
                <a:solidFill>
                  <a:schemeClr val="accent1"/>
                </a:solidFill>
              </a:rPr>
              <a:t>1,1)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 </a:t>
            </a:r>
            <a:r>
              <a:rPr lang="en-US" sz="1200" b="1" dirty="0" smtClean="0">
                <a:solidFill>
                  <a:schemeClr val="accent1"/>
                </a:solidFill>
              </a:rPr>
              <a:t>(0,0) 253  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372901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94676" y="318964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</a:t>
            </a:r>
            <a:r>
              <a:rPr lang="en-US" sz="1200" dirty="0" smtClean="0"/>
              <a:t>   </a:t>
            </a:r>
            <a:r>
              <a:rPr lang="en-US" sz="1200" b="1" dirty="0" smtClean="0"/>
              <a:t>(1,1)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3" name="TextBox 192"/>
          <p:cNvSpPr txBox="1"/>
          <p:nvPr/>
        </p:nvSpPr>
        <p:spPr>
          <a:xfrm>
            <a:off x="2395663" y="4992470"/>
            <a:ext cx="2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(2,2) 253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1,1) 253 (0,0) 253 </a:t>
            </a:r>
            <a:endParaRPr lang="en-US" sz="1200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194" name="Group 193"/>
          <p:cNvGrpSpPr/>
          <p:nvPr/>
        </p:nvGrpSpPr>
        <p:grpSpPr>
          <a:xfrm>
            <a:off x="1528763" y="5867400"/>
            <a:ext cx="685800" cy="685800"/>
            <a:chOff x="1752600" y="1371600"/>
            <a:chExt cx="685800" cy="685800"/>
          </a:xfrm>
        </p:grpSpPr>
        <p:grpSp>
          <p:nvGrpSpPr>
            <p:cNvPr id="195" name="Group 19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Q4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1784484" y="61107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009323" y="63557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792288" y="63722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65383" y="5410200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[2].size = 2</a:t>
            </a:r>
            <a:endParaRPr lang="en-US" sz="1200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1528763" y="6781800"/>
            <a:ext cx="685800" cy="685800"/>
            <a:chOff x="1752600" y="1371600"/>
            <a:chExt cx="685800" cy="685800"/>
          </a:xfrm>
        </p:grpSpPr>
        <p:grpSp>
          <p:nvGrpSpPr>
            <p:cNvPr id="209" name="Group 208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7" name="Rectangle 216"/>
          <p:cNvSpPr/>
          <p:nvPr/>
        </p:nvSpPr>
        <p:spPr>
          <a:xfrm>
            <a:off x="1784484" y="70251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009323" y="72701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395663" y="5943600"/>
            <a:ext cx="3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(1,1) 253</a:t>
            </a:r>
            <a:r>
              <a:rPr lang="en-US" altLang="zh-TW" sz="1200" b="1" dirty="0">
                <a:solidFill>
                  <a:schemeClr val="accent1"/>
                </a:solidFill>
              </a:rPr>
              <a:t> (0,0)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</a:t>
            </a:r>
            <a:r>
              <a:rPr lang="en-US" sz="1200" b="1" dirty="0" smtClean="0">
                <a:solidFill>
                  <a:schemeClr val="accent1"/>
                </a:solidFill>
              </a:rPr>
              <a:t> (2,2)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21" name="Rectangle 220"/>
          <p:cNvSpPr/>
          <p:nvPr/>
        </p:nvSpPr>
        <p:spPr>
          <a:xfrm>
            <a:off x="1541841" y="725805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1566863" y="72866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386013" y="6781800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(0,2) 253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(0,0) 253 (2,2)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7163" y="709380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[3].size = 3</a:t>
            </a:r>
            <a:endParaRPr lang="en-US" sz="1200" dirty="0"/>
          </a:p>
        </p:txBody>
      </p:sp>
      <p:grpSp>
        <p:nvGrpSpPr>
          <p:cNvPr id="224" name="Group 223"/>
          <p:cNvGrpSpPr/>
          <p:nvPr/>
        </p:nvGrpSpPr>
        <p:grpSpPr>
          <a:xfrm>
            <a:off x="1528763" y="7696200"/>
            <a:ext cx="685800" cy="685800"/>
            <a:chOff x="1752600" y="1371600"/>
            <a:chExt cx="685800" cy="685800"/>
          </a:xfrm>
        </p:grpSpPr>
        <p:grpSp>
          <p:nvGrpSpPr>
            <p:cNvPr id="225" name="Group 22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Q4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6" name="Rectangle 22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784484" y="79395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009323" y="81845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792288" y="81915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395663" y="7772400"/>
            <a:ext cx="4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</a:t>
            </a:r>
            <a:r>
              <a:rPr lang="en-US" altLang="zh-TW" sz="1200" b="1" dirty="0">
                <a:solidFill>
                  <a:schemeClr val="accent1"/>
                </a:solidFill>
              </a:rPr>
              <a:t>(1,1) 253 (0,0) 253 (2,2) 253</a:t>
            </a:r>
            <a:r>
              <a:rPr lang="en-US" sz="1200" b="1" dirty="0" smtClean="0">
                <a:solidFill>
                  <a:schemeClr val="accent1"/>
                </a:solidFill>
              </a:rPr>
              <a:t> (0,2) 253 </a:t>
            </a:r>
            <a:r>
              <a:rPr lang="en-US" sz="1200" b="1" dirty="0" smtClean="0"/>
              <a:t>(1,2)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1528763" y="8610600"/>
            <a:ext cx="685800" cy="685800"/>
            <a:chOff x="1752600" y="1371600"/>
            <a:chExt cx="685800" cy="685800"/>
          </a:xfrm>
        </p:grpSpPr>
        <p:grpSp>
          <p:nvGrpSpPr>
            <p:cNvPr id="238" name="Group 237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Q3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9" name="Rectangle 238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1784484" y="88539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2009323" y="90989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2024063" y="88773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395663" y="8686800"/>
            <a:ext cx="4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altLang="zh-TW" sz="1200" dirty="0"/>
              <a:t>254  (1,1) 253 (0,0) 253 (2,2) 253 (0,2) 253 (1,2)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250" name="Group 249"/>
          <p:cNvGrpSpPr/>
          <p:nvPr/>
        </p:nvGrpSpPr>
        <p:grpSpPr>
          <a:xfrm>
            <a:off x="1528763" y="9525000"/>
            <a:ext cx="685800" cy="685800"/>
            <a:chOff x="1752600" y="1371600"/>
            <a:chExt cx="685800" cy="685800"/>
          </a:xfrm>
        </p:grpSpPr>
        <p:grpSp>
          <p:nvGrpSpPr>
            <p:cNvPr id="251" name="Group 250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3" name="Rectangle 252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1784484" y="97683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009323" y="100133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395663" y="9601200"/>
            <a:ext cx="4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(2,0) 253</a:t>
            </a:r>
            <a:endParaRPr lang="en-US" sz="1200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(0,0) 253 (2,2) 253 (0,2) 253 (1,2)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63" name="Rectangle 262"/>
          <p:cNvSpPr/>
          <p:nvPr/>
        </p:nvSpPr>
        <p:spPr>
          <a:xfrm>
            <a:off x="2014538" y="9538318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2043113" y="95631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528763" y="10439400"/>
            <a:ext cx="685800" cy="685800"/>
            <a:chOff x="1752600" y="1371600"/>
            <a:chExt cx="685800" cy="685800"/>
          </a:xfrm>
        </p:grpSpPr>
        <p:grpSp>
          <p:nvGrpSpPr>
            <p:cNvPr id="265" name="Group 26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Q3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6" name="Rectangle 26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3" name="Rectangle 272"/>
          <p:cNvSpPr/>
          <p:nvPr/>
        </p:nvSpPr>
        <p:spPr>
          <a:xfrm>
            <a:off x="1784484" y="106827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2009323" y="109277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2024063" y="107156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395537" y="10515600"/>
            <a:ext cx="59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sz="1200" b="1" dirty="0" smtClean="0">
                <a:solidFill>
                  <a:schemeClr val="accent1"/>
                </a:solidFill>
              </a:rPr>
              <a:t>[0].</a:t>
            </a:r>
            <a:r>
              <a:rPr lang="en-US" sz="1200" b="1" dirty="0" err="1" smtClean="0">
                <a:solidFill>
                  <a:schemeClr val="accent1"/>
                </a:solidFill>
              </a:rPr>
              <a:t>val</a:t>
            </a:r>
            <a:r>
              <a:rPr lang="en-US" sz="1200" b="1" dirty="0" smtClean="0">
                <a:solidFill>
                  <a:schemeClr val="accent1"/>
                </a:solidFill>
              </a:rPr>
              <a:t> = 254   </a:t>
            </a:r>
            <a:r>
              <a:rPr lang="en-US" altLang="zh-TW" sz="1200" b="1" dirty="0">
                <a:solidFill>
                  <a:schemeClr val="accent1"/>
                </a:solidFill>
              </a:rPr>
              <a:t>(1,1) 253 (0,0) 253 (2,2) 253 (0,2) 253 (1,2)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254</a:t>
            </a:r>
            <a:r>
              <a:rPr lang="en-US" sz="1200" b="1" dirty="0" smtClean="0">
                <a:solidFill>
                  <a:schemeClr val="accent1"/>
                </a:solidFill>
              </a:rPr>
              <a:t> (2,0) 253 </a:t>
            </a:r>
            <a:r>
              <a:rPr lang="en-US" sz="1200" b="1" dirty="0" smtClean="0"/>
              <a:t>(2,1)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160414" y="998940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dirty="0" smtClean="0"/>
              <a:t>merge 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[4].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[4].size = 5</a:t>
            </a:r>
            <a:endParaRPr lang="en-US" sz="1200" dirty="0"/>
          </a:p>
        </p:txBody>
      </p:sp>
      <p:grpSp>
        <p:nvGrpSpPr>
          <p:cNvPr id="278" name="Group 277"/>
          <p:cNvGrpSpPr/>
          <p:nvPr/>
        </p:nvGrpSpPr>
        <p:grpSpPr>
          <a:xfrm>
            <a:off x="1528763" y="11353800"/>
            <a:ext cx="685800" cy="685800"/>
            <a:chOff x="1752600" y="1371600"/>
            <a:chExt cx="685800" cy="685800"/>
          </a:xfrm>
        </p:grpSpPr>
        <p:grpSp>
          <p:nvGrpSpPr>
            <p:cNvPr id="279" name="Group 278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83" name="Rectangle 282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Q2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0" name="Rectangle 279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7" name="Rectangle 286"/>
          <p:cNvSpPr/>
          <p:nvPr/>
        </p:nvSpPr>
        <p:spPr>
          <a:xfrm>
            <a:off x="1784484" y="115971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2009323" y="118421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576388" y="116300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395537" y="11430000"/>
            <a:ext cx="652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</a:t>
            </a:r>
            <a:r>
              <a:rPr lang="en-US" sz="1200" dirty="0" smtClean="0"/>
              <a:t>(0,0) 253 (2,2) 253 (0,2) 253 (1,2) 254 (2,0) 253 (2,1) 254 </a:t>
            </a:r>
            <a:r>
              <a:rPr lang="en-US" sz="1200" b="1" dirty="0" smtClean="0"/>
              <a:t>(0,1)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1528763" y="12268200"/>
            <a:ext cx="685800" cy="685800"/>
            <a:chOff x="1752600" y="1371600"/>
            <a:chExt cx="685800" cy="685800"/>
          </a:xfrm>
        </p:grpSpPr>
        <p:grpSp>
          <p:nvGrpSpPr>
            <p:cNvPr id="292" name="Group 291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" name="Rectangle 292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0" name="Rectangle 299"/>
          <p:cNvSpPr/>
          <p:nvPr/>
        </p:nvSpPr>
        <p:spPr>
          <a:xfrm>
            <a:off x="1784484" y="125115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009323" y="127565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795463" y="12315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395537" y="12344400"/>
            <a:ext cx="660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</a:t>
            </a:r>
            <a:r>
              <a:rPr lang="en-US" sz="1200" dirty="0" smtClean="0"/>
              <a:t>(0,0) 253 (2,2) 253 (0,2) 253 (1,2) 254 (2,0) 253 (2,1) 254 (0,1) 254 </a:t>
            </a:r>
            <a:r>
              <a:rPr lang="en-US" sz="1200" b="1" dirty="0" smtClean="0"/>
              <a:t>(1,0)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1528763" y="13182600"/>
            <a:ext cx="685800" cy="685800"/>
            <a:chOff x="1752600" y="1371600"/>
            <a:chExt cx="685800" cy="685800"/>
          </a:xfrm>
        </p:grpSpPr>
        <p:grpSp>
          <p:nvGrpSpPr>
            <p:cNvPr id="305" name="Group 304"/>
            <p:cNvGrpSpPr/>
            <p:nvPr/>
          </p:nvGrpSpPr>
          <p:grpSpPr>
            <a:xfrm>
              <a:off x="1752600" y="1371600"/>
              <a:ext cx="685800" cy="685800"/>
              <a:chOff x="1752600" y="1371600"/>
              <a:chExt cx="685800" cy="685800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22098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6" name="Rectangle 305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1784484" y="1342590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009323" y="13670975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395537" y="13258800"/>
            <a:ext cx="660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</a:t>
            </a:r>
            <a:r>
              <a:rPr lang="en-US" altLang="zh-TW" sz="1200" dirty="0"/>
              <a:t>(1,1) 253 </a:t>
            </a:r>
            <a:r>
              <a:rPr lang="en-US" sz="1200" dirty="0" smtClean="0"/>
              <a:t>(0,0) 253 (2,2) 253 (0,2) 253 (1,2) 254 (2,0) 253 (2,1) 254 (0,1) 254 (1,0) 254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06" name="向左箭號 205"/>
          <p:cNvSpPr/>
          <p:nvPr/>
        </p:nvSpPr>
        <p:spPr>
          <a:xfrm>
            <a:off x="4381500" y="1407499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向左箭號 211"/>
          <p:cNvSpPr/>
          <p:nvPr/>
        </p:nvSpPr>
        <p:spPr>
          <a:xfrm>
            <a:off x="4419600" y="320477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向左箭號 251"/>
          <p:cNvSpPr/>
          <p:nvPr/>
        </p:nvSpPr>
        <p:spPr>
          <a:xfrm>
            <a:off x="4462463" y="5007174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向左箭號 314"/>
          <p:cNvSpPr/>
          <p:nvPr/>
        </p:nvSpPr>
        <p:spPr>
          <a:xfrm>
            <a:off x="4451577" y="6784305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向左箭號 316"/>
          <p:cNvSpPr/>
          <p:nvPr/>
        </p:nvSpPr>
        <p:spPr>
          <a:xfrm>
            <a:off x="4478792" y="960120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向左箭號 317"/>
          <p:cNvSpPr/>
          <p:nvPr/>
        </p:nvSpPr>
        <p:spPr>
          <a:xfrm>
            <a:off x="9029700" y="13282227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3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503813" y="1308886"/>
            <a:ext cx="677034" cy="674336"/>
            <a:chOff x="1752600" y="1371600"/>
            <a:chExt cx="677034" cy="674336"/>
          </a:xfrm>
        </p:grpSpPr>
        <p:grpSp>
          <p:nvGrpSpPr>
            <p:cNvPr id="117" name="Group 116"/>
            <p:cNvGrpSpPr/>
            <p:nvPr/>
          </p:nvGrpSpPr>
          <p:grpSpPr>
            <a:xfrm>
              <a:off x="1752600" y="1371600"/>
              <a:ext cx="457200" cy="457200"/>
              <a:chOff x="1752600" y="1371600"/>
              <a:chExt cx="457200" cy="45720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Q</a:t>
                </a:r>
                <a:r>
                  <a:rPr lang="en-US" sz="1100" b="1" dirty="0" smtClean="0">
                    <a:solidFill>
                      <a:schemeClr val="tx1"/>
                    </a:solidFill>
                  </a:rPr>
                  <a:t>1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Q2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c0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3139" y="2217892"/>
            <a:ext cx="689583" cy="677708"/>
            <a:chOff x="1760692" y="1379692"/>
            <a:chExt cx="689583" cy="677708"/>
          </a:xfrm>
        </p:grpSpPr>
        <p:grpSp>
          <p:nvGrpSpPr>
            <p:cNvPr id="128" name="Group 127"/>
            <p:cNvGrpSpPr/>
            <p:nvPr/>
          </p:nvGrpSpPr>
          <p:grpSpPr>
            <a:xfrm>
              <a:off x="1981200" y="1600200"/>
              <a:ext cx="469075" cy="457200"/>
              <a:chOff x="1981200" y="1600200"/>
              <a:chExt cx="469075" cy="4572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221675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981200" y="18288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03041" y="1616384"/>
                <a:ext cx="195558" cy="1962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Q2</a:t>
                </a: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528763" y="336624"/>
            <a:ext cx="677034" cy="674336"/>
            <a:chOff x="1752600" y="1371600"/>
            <a:chExt cx="677034" cy="674336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52600" y="1371600"/>
              <a:ext cx="457200" cy="457200"/>
              <a:chOff x="1752600" y="1371600"/>
              <a:chExt cx="457200" cy="4572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981200" y="13716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752600" y="1600200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254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2229356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61029" y="1379692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60692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34076" y="1849704"/>
              <a:ext cx="195558" cy="196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253</a:t>
              </a: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1535655" y="1350769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7165" y="1749710"/>
            <a:ext cx="1416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&lt;256 Yes!</a:t>
            </a:r>
          </a:p>
          <a:p>
            <a:r>
              <a:rPr lang="en-US" sz="1200" b="1" dirty="0" smtClean="0">
                <a:solidFill>
                  <a:schemeClr val="accent6"/>
                </a:solidFill>
              </a:rPr>
              <a:t>update</a:t>
            </a:r>
            <a:r>
              <a:rPr lang="en-US" sz="1200" dirty="0" smtClean="0">
                <a:solidFill>
                  <a:schemeClr val="accent6"/>
                </a:solidFill>
              </a:rPr>
              <a:t> </a:t>
            </a:r>
            <a:r>
              <a:rPr lang="en-US" sz="1200" dirty="0" smtClean="0"/>
              <a:t>top </a:t>
            </a:r>
            <a:r>
              <a:rPr lang="en-US" sz="1200" dirty="0" err="1" smtClean="0"/>
              <a:t>cmp</a:t>
            </a:r>
            <a:r>
              <a:rPr lang="en-US" sz="1200" dirty="0" smtClean="0"/>
              <a:t> </a:t>
            </a:r>
            <a:r>
              <a:rPr lang="en-US" sz="1200" dirty="0" err="1" smtClean="0"/>
              <a:t>val</a:t>
            </a:r>
            <a:endParaRPr lang="en-US" sz="1200" dirty="0" smtClean="0"/>
          </a:p>
          <a:p>
            <a:r>
              <a:rPr lang="en-US" sz="1200" dirty="0" err="1"/>
              <a:t>h</a:t>
            </a:r>
            <a:r>
              <a:rPr lang="en-US" sz="1200" dirty="0" err="1" smtClean="0"/>
              <a:t>ist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[0].size = 1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1990684" y="33723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762084" y="31437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533484" y="3372399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Q3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762084" y="3600999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10240" y="315189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541913" y="3151891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014960" y="362190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89205" y="3381375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721738" y="220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Q1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489749" y="24365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Q3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524000" y="247363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366963" y="1371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[0].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  </a:t>
            </a:r>
            <a:r>
              <a:rPr lang="en-US" sz="1200" b="1" dirty="0" smtClean="0"/>
              <a:t>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2372901" y="228153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accent6"/>
                </a:solidFill>
              </a:rPr>
              <a:t>254</a:t>
            </a:r>
            <a:r>
              <a:rPr lang="en-US" sz="1200" dirty="0" smtClean="0"/>
              <a:t>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94676" y="318964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cmp</a:t>
            </a:r>
            <a:r>
              <a:rPr lang="en-US" sz="1200" b="1" dirty="0" smtClean="0">
                <a:solidFill>
                  <a:srgbClr val="FF0000"/>
                </a:solidFill>
              </a:rPr>
              <a:t>[1].</a:t>
            </a:r>
            <a:r>
              <a:rPr lang="en-US" sz="1200" b="1" dirty="0" err="1" smtClean="0">
                <a:solidFill>
                  <a:srgbClr val="FF0000"/>
                </a:solidFill>
              </a:rPr>
              <a:t>val</a:t>
            </a:r>
            <a:r>
              <a:rPr lang="en-US" sz="1200" b="1" dirty="0" smtClean="0">
                <a:solidFill>
                  <a:srgbClr val="FF0000"/>
                </a:solidFill>
              </a:rPr>
              <a:t> = 253 </a:t>
            </a:r>
            <a:r>
              <a:rPr lang="en-US" sz="1200" dirty="0" smtClean="0"/>
              <a:t> </a:t>
            </a:r>
            <a:r>
              <a:rPr lang="en-US" altLang="zh-TW" sz="1200" b="1" dirty="0"/>
              <a:t>(0,2) 253</a:t>
            </a:r>
            <a:endParaRPr lang="en-US" sz="1200" b="1" dirty="0" smtClean="0"/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[0].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254   (0,0) 253</a:t>
            </a:r>
          </a:p>
          <a:p>
            <a:r>
              <a:rPr lang="en-US" sz="1200" dirty="0" err="1" smtClean="0"/>
              <a:t>cmp</a:t>
            </a:r>
            <a:r>
              <a:rPr lang="en-US" sz="1200" dirty="0" smtClean="0"/>
              <a:t>[-1].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256</a:t>
            </a:r>
            <a:endParaRPr lang="en-US" sz="1200" dirty="0"/>
          </a:p>
        </p:txBody>
      </p:sp>
      <p:sp>
        <p:nvSpPr>
          <p:cNvPr id="206" name="Rectangle 158"/>
          <p:cNvSpPr/>
          <p:nvPr/>
        </p:nvSpPr>
        <p:spPr>
          <a:xfrm>
            <a:off x="1551143" y="362098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71625" y="3651874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142"/>
          <p:cNvSpPr/>
          <p:nvPr/>
        </p:nvSpPr>
        <p:spPr>
          <a:xfrm>
            <a:off x="1757363" y="55245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252" name="Rectangle 137"/>
          <p:cNvSpPr/>
          <p:nvPr/>
        </p:nvSpPr>
        <p:spPr>
          <a:xfrm>
            <a:off x="2015044" y="582841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315" name="Rectangle 140"/>
          <p:cNvSpPr/>
          <p:nvPr/>
        </p:nvSpPr>
        <p:spPr>
          <a:xfrm>
            <a:off x="1771650" y="819150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317" name="Rectangle 142"/>
          <p:cNvSpPr/>
          <p:nvPr/>
        </p:nvSpPr>
        <p:spPr>
          <a:xfrm>
            <a:off x="1733550" y="1537318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8" name="Rectangle 137"/>
          <p:cNvSpPr/>
          <p:nvPr/>
        </p:nvSpPr>
        <p:spPr>
          <a:xfrm>
            <a:off x="1981706" y="154865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9" name="Rectangle 140"/>
          <p:cNvSpPr/>
          <p:nvPr/>
        </p:nvSpPr>
        <p:spPr>
          <a:xfrm>
            <a:off x="1747837" y="1794493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5" name="Rectangle 154"/>
          <p:cNvSpPr/>
          <p:nvPr/>
        </p:nvSpPr>
        <p:spPr>
          <a:xfrm>
            <a:off x="1981200" y="42608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6" name="Rectangle 155"/>
          <p:cNvSpPr/>
          <p:nvPr/>
        </p:nvSpPr>
        <p:spPr>
          <a:xfrm>
            <a:off x="1752600" y="40322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7" name="Rectangle 156"/>
          <p:cNvSpPr/>
          <p:nvPr/>
        </p:nvSpPr>
        <p:spPr>
          <a:xfrm>
            <a:off x="1524000" y="4260825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8" name="Rectangle 157"/>
          <p:cNvSpPr/>
          <p:nvPr/>
        </p:nvSpPr>
        <p:spPr>
          <a:xfrm>
            <a:off x="1752600" y="44894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2" name="Rectangle 150"/>
          <p:cNvSpPr/>
          <p:nvPr/>
        </p:nvSpPr>
        <p:spPr>
          <a:xfrm>
            <a:off x="2000756" y="4040317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23" name="Rectangle 151"/>
          <p:cNvSpPr/>
          <p:nvPr/>
        </p:nvSpPr>
        <p:spPr>
          <a:xfrm>
            <a:off x="1532429" y="4040317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4" name="Rectangle 153"/>
          <p:cNvSpPr/>
          <p:nvPr/>
        </p:nvSpPr>
        <p:spPr>
          <a:xfrm>
            <a:off x="2005476" y="4510329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29" name="Rectangle 158"/>
          <p:cNvSpPr/>
          <p:nvPr/>
        </p:nvSpPr>
        <p:spPr>
          <a:xfrm>
            <a:off x="1779721" y="4269801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30" name="TextBox 191"/>
          <p:cNvSpPr txBox="1"/>
          <p:nvPr/>
        </p:nvSpPr>
        <p:spPr>
          <a:xfrm>
            <a:off x="2385192" y="4078069"/>
            <a:ext cx="2967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</a:t>
            </a:r>
            <a:r>
              <a:rPr lang="en-US" altLang="zh-TW" sz="1200" b="1" dirty="0" smtClean="0"/>
              <a:t>(1,2) 253 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31" name="Rectangle 158"/>
          <p:cNvSpPr/>
          <p:nvPr/>
        </p:nvSpPr>
        <p:spPr>
          <a:xfrm>
            <a:off x="1541659" y="4509408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2" name="Rectangle 159"/>
          <p:cNvSpPr/>
          <p:nvPr/>
        </p:nvSpPr>
        <p:spPr>
          <a:xfrm>
            <a:off x="1800225" y="4533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3" name="Rectangle 154"/>
          <p:cNvSpPr/>
          <p:nvPr/>
        </p:nvSpPr>
        <p:spPr>
          <a:xfrm>
            <a:off x="1981200" y="51816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34" name="Rectangle 155"/>
          <p:cNvSpPr/>
          <p:nvPr/>
        </p:nvSpPr>
        <p:spPr>
          <a:xfrm>
            <a:off x="1752600" y="4953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5" name="Rectangle 156"/>
          <p:cNvSpPr/>
          <p:nvPr/>
        </p:nvSpPr>
        <p:spPr>
          <a:xfrm>
            <a:off x="1524000" y="5181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6" name="Rectangle 157"/>
          <p:cNvSpPr/>
          <p:nvPr/>
        </p:nvSpPr>
        <p:spPr>
          <a:xfrm>
            <a:off x="1752600" y="5410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7" name="Rectangle 150"/>
          <p:cNvSpPr/>
          <p:nvPr/>
        </p:nvSpPr>
        <p:spPr>
          <a:xfrm>
            <a:off x="2000756" y="49610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38" name="Rectangle 151"/>
          <p:cNvSpPr/>
          <p:nvPr/>
        </p:nvSpPr>
        <p:spPr>
          <a:xfrm>
            <a:off x="1532429" y="4961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9" name="Rectangle 153"/>
          <p:cNvSpPr/>
          <p:nvPr/>
        </p:nvSpPr>
        <p:spPr>
          <a:xfrm>
            <a:off x="2005476" y="5431104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0" name="Rectangle 158"/>
          <p:cNvSpPr/>
          <p:nvPr/>
        </p:nvSpPr>
        <p:spPr>
          <a:xfrm>
            <a:off x="1779721" y="51905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41" name="Rectangle 158"/>
          <p:cNvSpPr/>
          <p:nvPr/>
        </p:nvSpPr>
        <p:spPr>
          <a:xfrm>
            <a:off x="1541659" y="5430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2" name="Rectangle 159"/>
          <p:cNvSpPr/>
          <p:nvPr/>
        </p:nvSpPr>
        <p:spPr>
          <a:xfrm>
            <a:off x="2028784" y="5457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3" name="TextBox 191"/>
          <p:cNvSpPr txBox="1"/>
          <p:nvPr/>
        </p:nvSpPr>
        <p:spPr>
          <a:xfrm>
            <a:off x="2362200" y="4992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(1,2) 253 </a:t>
            </a:r>
            <a:r>
              <a:rPr lang="en-US" altLang="zh-TW" sz="1200" b="1" dirty="0" smtClean="0"/>
              <a:t>(2,2) 253 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44" name="Rectangle 154"/>
          <p:cNvSpPr/>
          <p:nvPr/>
        </p:nvSpPr>
        <p:spPr>
          <a:xfrm>
            <a:off x="1981200" y="6019800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5" name="Rectangle 155"/>
          <p:cNvSpPr/>
          <p:nvPr/>
        </p:nvSpPr>
        <p:spPr>
          <a:xfrm>
            <a:off x="1752600" y="5791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6" name="Rectangle 156"/>
          <p:cNvSpPr/>
          <p:nvPr/>
        </p:nvSpPr>
        <p:spPr>
          <a:xfrm>
            <a:off x="1524000" y="6019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7" name="Rectangle 157"/>
          <p:cNvSpPr/>
          <p:nvPr/>
        </p:nvSpPr>
        <p:spPr>
          <a:xfrm>
            <a:off x="1752600" y="6248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8" name="Rectangle 150"/>
          <p:cNvSpPr/>
          <p:nvPr/>
        </p:nvSpPr>
        <p:spPr>
          <a:xfrm>
            <a:off x="2000756" y="57992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Q1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49" name="Rectangle 151"/>
          <p:cNvSpPr/>
          <p:nvPr/>
        </p:nvSpPr>
        <p:spPr>
          <a:xfrm>
            <a:off x="1532429" y="5799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0" name="Rectangle 153"/>
          <p:cNvSpPr/>
          <p:nvPr/>
        </p:nvSpPr>
        <p:spPr>
          <a:xfrm>
            <a:off x="2005476" y="62693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1" name="Rectangle 158"/>
          <p:cNvSpPr/>
          <p:nvPr/>
        </p:nvSpPr>
        <p:spPr>
          <a:xfrm>
            <a:off x="1779721" y="60287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52" name="Rectangle 158"/>
          <p:cNvSpPr/>
          <p:nvPr/>
        </p:nvSpPr>
        <p:spPr>
          <a:xfrm>
            <a:off x="1541659" y="62683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3" name="Rectangle 159"/>
          <p:cNvSpPr/>
          <p:nvPr/>
        </p:nvSpPr>
        <p:spPr>
          <a:xfrm>
            <a:off x="2019259" y="60579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4" name="TextBox 191"/>
          <p:cNvSpPr txBox="1"/>
          <p:nvPr/>
        </p:nvSpPr>
        <p:spPr>
          <a:xfrm>
            <a:off x="2362200" y="58306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(1,2) 253 (2,2) 253 </a:t>
            </a:r>
            <a:r>
              <a:rPr lang="en-US" altLang="zh-TW" sz="1200" b="1" dirty="0" smtClean="0"/>
              <a:t>(2,1) 253</a:t>
            </a:r>
            <a:r>
              <a:rPr lang="en-US" altLang="zh-TW" sz="1200" dirty="0" smtClean="0"/>
              <a:t> </a:t>
            </a:r>
            <a:endParaRPr lang="en-US" altLang="zh-TW" sz="1200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55" name="Rectangle 154"/>
          <p:cNvSpPr/>
          <p:nvPr/>
        </p:nvSpPr>
        <p:spPr>
          <a:xfrm>
            <a:off x="1981200" y="6858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6" name="Rectangle 155"/>
          <p:cNvSpPr/>
          <p:nvPr/>
        </p:nvSpPr>
        <p:spPr>
          <a:xfrm>
            <a:off x="1752600" y="66294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7" name="Rectangle 156"/>
          <p:cNvSpPr/>
          <p:nvPr/>
        </p:nvSpPr>
        <p:spPr>
          <a:xfrm>
            <a:off x="1524000" y="6858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8" name="Rectangle 157"/>
          <p:cNvSpPr/>
          <p:nvPr/>
        </p:nvSpPr>
        <p:spPr>
          <a:xfrm>
            <a:off x="1752600" y="7086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59" name="Rectangle 150"/>
          <p:cNvSpPr/>
          <p:nvPr/>
        </p:nvSpPr>
        <p:spPr>
          <a:xfrm>
            <a:off x="2000756" y="6637492"/>
            <a:ext cx="195558" cy="1962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0" name="Rectangle 151"/>
          <p:cNvSpPr/>
          <p:nvPr/>
        </p:nvSpPr>
        <p:spPr>
          <a:xfrm>
            <a:off x="1532429" y="66374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1" name="Rectangle 153"/>
          <p:cNvSpPr/>
          <p:nvPr/>
        </p:nvSpPr>
        <p:spPr>
          <a:xfrm>
            <a:off x="2005476" y="71075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2" name="Rectangle 158"/>
          <p:cNvSpPr/>
          <p:nvPr/>
        </p:nvSpPr>
        <p:spPr>
          <a:xfrm>
            <a:off x="1779721" y="68669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63" name="Rectangle 158"/>
          <p:cNvSpPr/>
          <p:nvPr/>
        </p:nvSpPr>
        <p:spPr>
          <a:xfrm>
            <a:off x="1541659" y="71065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4" name="Rectangle 159"/>
          <p:cNvSpPr/>
          <p:nvPr/>
        </p:nvSpPr>
        <p:spPr>
          <a:xfrm>
            <a:off x="2019259" y="665797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5" name="TextBox 191"/>
          <p:cNvSpPr txBox="1"/>
          <p:nvPr/>
        </p:nvSpPr>
        <p:spPr>
          <a:xfrm>
            <a:off x="2362200" y="666886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cmp</a:t>
            </a:r>
            <a:r>
              <a:rPr lang="en-US" altLang="zh-TW" sz="1200" dirty="0"/>
              <a:t>[1].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253  (0,2) </a:t>
            </a:r>
            <a:r>
              <a:rPr lang="en-US" altLang="zh-TW" sz="1200" dirty="0" smtClean="0"/>
              <a:t>253 (1,2) 253 (2,2) 253 (2,1) 253 </a:t>
            </a:r>
            <a:r>
              <a:rPr lang="en-US" altLang="zh-TW" sz="1200" b="1" dirty="0" smtClean="0"/>
              <a:t>(2,0) 253</a:t>
            </a:r>
            <a:endParaRPr lang="en-US" altLang="zh-TW" sz="1200" b="1" dirty="0"/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254   (0,0) 253</a:t>
            </a:r>
          </a:p>
          <a:p>
            <a:r>
              <a:rPr lang="en-US" altLang="zh-TW" sz="1200" dirty="0" err="1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66" name="Rectangle 154"/>
          <p:cNvSpPr/>
          <p:nvPr/>
        </p:nvSpPr>
        <p:spPr>
          <a:xfrm>
            <a:off x="1981200" y="7696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7" name="Rectangle 155"/>
          <p:cNvSpPr/>
          <p:nvPr/>
        </p:nvSpPr>
        <p:spPr>
          <a:xfrm>
            <a:off x="1752600" y="74676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8" name="Rectangle 156"/>
          <p:cNvSpPr/>
          <p:nvPr/>
        </p:nvSpPr>
        <p:spPr>
          <a:xfrm>
            <a:off x="1524000" y="76962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Q3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9" name="Rectangle 157"/>
          <p:cNvSpPr/>
          <p:nvPr/>
        </p:nvSpPr>
        <p:spPr>
          <a:xfrm>
            <a:off x="1752600" y="7924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0" name="Rectangle 150"/>
          <p:cNvSpPr/>
          <p:nvPr/>
        </p:nvSpPr>
        <p:spPr>
          <a:xfrm>
            <a:off x="2000756" y="7475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1" name="Rectangle 151"/>
          <p:cNvSpPr/>
          <p:nvPr/>
        </p:nvSpPr>
        <p:spPr>
          <a:xfrm>
            <a:off x="1532429" y="74756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Rectangle 153"/>
          <p:cNvSpPr/>
          <p:nvPr/>
        </p:nvSpPr>
        <p:spPr>
          <a:xfrm>
            <a:off x="2005476" y="79457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3" name="Rectangle 158"/>
          <p:cNvSpPr/>
          <p:nvPr/>
        </p:nvSpPr>
        <p:spPr>
          <a:xfrm>
            <a:off x="1779721" y="77051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74" name="Rectangle 158"/>
          <p:cNvSpPr/>
          <p:nvPr/>
        </p:nvSpPr>
        <p:spPr>
          <a:xfrm>
            <a:off x="1541659" y="79447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5" name="Rectangle 159"/>
          <p:cNvSpPr/>
          <p:nvPr/>
        </p:nvSpPr>
        <p:spPr>
          <a:xfrm>
            <a:off x="1552575" y="7743825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276"/>
          <p:cNvSpPr txBox="1"/>
          <p:nvPr/>
        </p:nvSpPr>
        <p:spPr>
          <a:xfrm>
            <a:off x="131839" y="7060193"/>
            <a:ext cx="1292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254&lt;254 No!</a:t>
            </a:r>
          </a:p>
          <a:p>
            <a:r>
              <a:rPr lang="en-US" sz="1200" b="1" dirty="0" smtClean="0">
                <a:solidFill>
                  <a:schemeClr val="accent1"/>
                </a:solidFill>
              </a:rPr>
              <a:t>merge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smtClean="0"/>
              <a:t>c1 c0 as c0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</a:t>
            </a:r>
            <a:r>
              <a:rPr lang="en-US" sz="1200" dirty="0" err="1" smtClean="0"/>
              <a:t>val</a:t>
            </a:r>
            <a:r>
              <a:rPr lang="en-US" sz="1200" dirty="0" smtClean="0"/>
              <a:t> = 253</a:t>
            </a:r>
          </a:p>
          <a:p>
            <a:r>
              <a:rPr lang="en-US" sz="1200" dirty="0" err="1" smtClean="0"/>
              <a:t>hist</a:t>
            </a:r>
            <a:r>
              <a:rPr lang="en-US" sz="1200" dirty="0" smtClean="0"/>
              <a:t>[1].size = 5</a:t>
            </a:r>
            <a:endParaRPr lang="en-US" sz="1200" dirty="0"/>
          </a:p>
        </p:txBody>
      </p:sp>
      <p:sp>
        <p:nvSpPr>
          <p:cNvPr id="377" name="TextBox 191"/>
          <p:cNvSpPr txBox="1"/>
          <p:nvPr/>
        </p:nvSpPr>
        <p:spPr>
          <a:xfrm>
            <a:off x="2362200" y="750706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1"/>
                </a:solidFill>
              </a:rPr>
              <a:t>cmp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[0].</a:t>
            </a:r>
            <a:r>
              <a:rPr lang="en-US" altLang="zh-TW" sz="1200" b="1" dirty="0" err="1">
                <a:solidFill>
                  <a:schemeClr val="accent1"/>
                </a:solidFill>
              </a:rPr>
              <a:t>val</a:t>
            </a:r>
            <a:r>
              <a:rPr lang="en-US" altLang="zh-TW" sz="1200" b="1" dirty="0">
                <a:solidFill>
                  <a:schemeClr val="accent1"/>
                </a:solidFill>
              </a:rPr>
              <a:t> =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254  </a:t>
            </a:r>
            <a:r>
              <a:rPr lang="en-US" altLang="zh-TW" sz="1200" b="1" dirty="0">
                <a:solidFill>
                  <a:schemeClr val="accent1"/>
                </a:solidFill>
              </a:rPr>
              <a:t>(0,2) </a:t>
            </a:r>
            <a:r>
              <a:rPr lang="en-US" altLang="zh-TW" sz="1200" b="1" dirty="0" smtClean="0">
                <a:solidFill>
                  <a:schemeClr val="accent1"/>
                </a:solidFill>
              </a:rPr>
              <a:t>253 (1,2) 253 (2,2) 253 (2,1) 253 (2,0) 253 (0,0) 253 </a:t>
            </a:r>
            <a:r>
              <a:rPr lang="en-US" altLang="zh-TW" sz="1200" b="1" dirty="0" smtClean="0"/>
              <a:t>(0,1) 254</a:t>
            </a:r>
            <a:endParaRPr lang="en-US" altLang="zh-TW" sz="1200" b="1" dirty="0">
              <a:solidFill>
                <a:schemeClr val="accent1"/>
              </a:solidFill>
            </a:endParaRPr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78" name="Rectangle 154"/>
          <p:cNvSpPr/>
          <p:nvPr/>
        </p:nvSpPr>
        <p:spPr>
          <a:xfrm>
            <a:off x="1981200" y="8534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9" name="Rectangle 155"/>
          <p:cNvSpPr/>
          <p:nvPr/>
        </p:nvSpPr>
        <p:spPr>
          <a:xfrm>
            <a:off x="1752600" y="83058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0" name="Rectangle 156"/>
          <p:cNvSpPr/>
          <p:nvPr/>
        </p:nvSpPr>
        <p:spPr>
          <a:xfrm>
            <a:off x="1524000" y="8534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1" name="Rectangle 157"/>
          <p:cNvSpPr/>
          <p:nvPr/>
        </p:nvSpPr>
        <p:spPr>
          <a:xfrm>
            <a:off x="1752600" y="87630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2" name="Rectangle 150"/>
          <p:cNvSpPr/>
          <p:nvPr/>
        </p:nvSpPr>
        <p:spPr>
          <a:xfrm>
            <a:off x="2000756" y="8313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3" name="Rectangle 151"/>
          <p:cNvSpPr/>
          <p:nvPr/>
        </p:nvSpPr>
        <p:spPr>
          <a:xfrm>
            <a:off x="1532429" y="83138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4" name="Rectangle 153"/>
          <p:cNvSpPr/>
          <p:nvPr/>
        </p:nvSpPr>
        <p:spPr>
          <a:xfrm>
            <a:off x="2005476" y="87839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5" name="Rectangle 158"/>
          <p:cNvSpPr/>
          <p:nvPr/>
        </p:nvSpPr>
        <p:spPr>
          <a:xfrm>
            <a:off x="1779721" y="8543376"/>
            <a:ext cx="195558" cy="196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386" name="Rectangle 158"/>
          <p:cNvSpPr/>
          <p:nvPr/>
        </p:nvSpPr>
        <p:spPr>
          <a:xfrm>
            <a:off x="1541659" y="87829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7" name="Rectangle 159"/>
          <p:cNvSpPr/>
          <p:nvPr/>
        </p:nvSpPr>
        <p:spPr>
          <a:xfrm>
            <a:off x="1800225" y="85725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8" name="TextBox 191"/>
          <p:cNvSpPr txBox="1"/>
          <p:nvPr/>
        </p:nvSpPr>
        <p:spPr>
          <a:xfrm>
            <a:off x="2362199" y="8377535"/>
            <a:ext cx="663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254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253 (1,2) 253 (2,2) 253 (2,1) 253 (2,0) 253 (0,0) 253 (0,1) 254 </a:t>
            </a:r>
            <a:r>
              <a:rPr lang="en-US" altLang="zh-TW" sz="1200" b="1" dirty="0" smtClean="0"/>
              <a:t>(1,1) 254</a:t>
            </a:r>
            <a:endParaRPr lang="en-US" altLang="zh-TW" sz="1200" b="1" dirty="0"/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89" name="Rectangle 154"/>
          <p:cNvSpPr/>
          <p:nvPr/>
        </p:nvSpPr>
        <p:spPr>
          <a:xfrm>
            <a:off x="1981200" y="93726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0" name="Rectangle 155"/>
          <p:cNvSpPr/>
          <p:nvPr/>
        </p:nvSpPr>
        <p:spPr>
          <a:xfrm>
            <a:off x="1752600" y="9144000"/>
            <a:ext cx="228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</a:t>
            </a:r>
            <a:r>
              <a:rPr lang="en-US" sz="1100" dirty="0" smtClean="0">
                <a:solidFill>
                  <a:schemeClr val="tx1"/>
                </a:solidFill>
              </a:rPr>
              <a:t>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1" name="Rectangle 156"/>
          <p:cNvSpPr/>
          <p:nvPr/>
        </p:nvSpPr>
        <p:spPr>
          <a:xfrm>
            <a:off x="1524000" y="9372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2" name="Rectangle 157"/>
          <p:cNvSpPr/>
          <p:nvPr/>
        </p:nvSpPr>
        <p:spPr>
          <a:xfrm>
            <a:off x="1752600" y="96012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3" name="Rectangle 150"/>
          <p:cNvSpPr/>
          <p:nvPr/>
        </p:nvSpPr>
        <p:spPr>
          <a:xfrm>
            <a:off x="2000756" y="9152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4" name="Rectangle 151"/>
          <p:cNvSpPr/>
          <p:nvPr/>
        </p:nvSpPr>
        <p:spPr>
          <a:xfrm>
            <a:off x="1532429" y="91520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153"/>
          <p:cNvSpPr/>
          <p:nvPr/>
        </p:nvSpPr>
        <p:spPr>
          <a:xfrm>
            <a:off x="2005476" y="96221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6" name="Rectangle 158"/>
          <p:cNvSpPr/>
          <p:nvPr/>
        </p:nvSpPr>
        <p:spPr>
          <a:xfrm>
            <a:off x="1779721" y="93815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397" name="Rectangle 158"/>
          <p:cNvSpPr/>
          <p:nvPr/>
        </p:nvSpPr>
        <p:spPr>
          <a:xfrm>
            <a:off x="1541659" y="96211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8" name="Rectangle 159"/>
          <p:cNvSpPr/>
          <p:nvPr/>
        </p:nvSpPr>
        <p:spPr>
          <a:xfrm>
            <a:off x="1800225" y="9182100"/>
            <a:ext cx="15240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TextBox 191"/>
          <p:cNvSpPr txBox="1"/>
          <p:nvPr/>
        </p:nvSpPr>
        <p:spPr>
          <a:xfrm>
            <a:off x="2362200" y="9220200"/>
            <a:ext cx="663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254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253 (1,2) 253 (2,2) 253 (2,1) 253 (2,0) 253 (0,0) 253 (0,1) 254 (1,1) 254 </a:t>
            </a:r>
            <a:r>
              <a:rPr lang="en-US" altLang="zh-TW" sz="1200" b="1" dirty="0" smtClean="0"/>
              <a:t>(1,0) 254</a:t>
            </a:r>
            <a:endParaRPr lang="en-US" altLang="zh-TW" sz="1200" b="1" dirty="0"/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400" name="Rectangle 154"/>
          <p:cNvSpPr/>
          <p:nvPr/>
        </p:nvSpPr>
        <p:spPr>
          <a:xfrm>
            <a:off x="1976437" y="102108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1" name="Rectangle 155"/>
          <p:cNvSpPr/>
          <p:nvPr/>
        </p:nvSpPr>
        <p:spPr>
          <a:xfrm>
            <a:off x="1747837" y="99822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2" name="Rectangle 156"/>
          <p:cNvSpPr/>
          <p:nvPr/>
        </p:nvSpPr>
        <p:spPr>
          <a:xfrm>
            <a:off x="1519237" y="102108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3" name="Rectangle 157"/>
          <p:cNvSpPr/>
          <p:nvPr/>
        </p:nvSpPr>
        <p:spPr>
          <a:xfrm>
            <a:off x="1747837" y="10439400"/>
            <a:ext cx="2286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4" name="Rectangle 150"/>
          <p:cNvSpPr/>
          <p:nvPr/>
        </p:nvSpPr>
        <p:spPr>
          <a:xfrm>
            <a:off x="1995993" y="9990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5" name="Rectangle 151"/>
          <p:cNvSpPr/>
          <p:nvPr/>
        </p:nvSpPr>
        <p:spPr>
          <a:xfrm>
            <a:off x="1527666" y="9990292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6" name="Rectangle 153"/>
          <p:cNvSpPr/>
          <p:nvPr/>
        </p:nvSpPr>
        <p:spPr>
          <a:xfrm>
            <a:off x="2000713" y="10460304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7" name="Rectangle 158"/>
          <p:cNvSpPr/>
          <p:nvPr/>
        </p:nvSpPr>
        <p:spPr>
          <a:xfrm>
            <a:off x="1774958" y="10219776"/>
            <a:ext cx="195558" cy="196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408" name="Rectangle 158"/>
          <p:cNvSpPr/>
          <p:nvPr/>
        </p:nvSpPr>
        <p:spPr>
          <a:xfrm>
            <a:off x="1536896" y="10459383"/>
            <a:ext cx="195558" cy="196232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0" name="TextBox 191"/>
          <p:cNvSpPr txBox="1"/>
          <p:nvPr/>
        </p:nvSpPr>
        <p:spPr>
          <a:xfrm>
            <a:off x="2357437" y="10058400"/>
            <a:ext cx="663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/>
              <a:t>cmp</a:t>
            </a:r>
            <a:r>
              <a:rPr lang="en-US" altLang="zh-TW" sz="1200" dirty="0" smtClean="0"/>
              <a:t>[0].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</a:t>
            </a:r>
            <a:r>
              <a:rPr lang="en-US" altLang="zh-TW" sz="1200" dirty="0" smtClean="0"/>
              <a:t>254  </a:t>
            </a:r>
            <a:r>
              <a:rPr lang="en-US" altLang="zh-TW" sz="1200" dirty="0"/>
              <a:t>(0,2) </a:t>
            </a:r>
            <a:r>
              <a:rPr lang="en-US" altLang="zh-TW" sz="1200" dirty="0" smtClean="0"/>
              <a:t>253 (1,2) 253 (2,2) 253 (2,1) 253 (2,0) 253 (0,0) 253 (0,1) 254 (1,1) 254 (1,0) 254</a:t>
            </a:r>
            <a:endParaRPr lang="en-US" altLang="zh-TW" sz="1200" dirty="0"/>
          </a:p>
          <a:p>
            <a:r>
              <a:rPr lang="en-US" altLang="zh-TW" sz="1200" dirty="0" err="1" smtClean="0"/>
              <a:t>cmp</a:t>
            </a:r>
            <a:r>
              <a:rPr lang="en-US" altLang="zh-TW" sz="1200" dirty="0"/>
              <a:t>[-1].</a:t>
            </a:r>
            <a:r>
              <a:rPr lang="en-US" altLang="zh-TW" sz="1200" dirty="0" err="1"/>
              <a:t>val</a:t>
            </a:r>
            <a:r>
              <a:rPr lang="en-US" altLang="zh-TW" sz="1200" dirty="0"/>
              <a:t> = 256</a:t>
            </a:r>
          </a:p>
        </p:txBody>
      </p:sp>
      <p:sp>
        <p:nvSpPr>
          <p:cNvPr id="3" name="向左箭號 2"/>
          <p:cNvSpPr/>
          <p:nvPr/>
        </p:nvSpPr>
        <p:spPr>
          <a:xfrm>
            <a:off x="4381500" y="1407499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1" name="向左箭號 410"/>
          <p:cNvSpPr/>
          <p:nvPr/>
        </p:nvSpPr>
        <p:spPr>
          <a:xfrm>
            <a:off x="6705600" y="6706672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向左箭號 411"/>
          <p:cNvSpPr/>
          <p:nvPr/>
        </p:nvSpPr>
        <p:spPr>
          <a:xfrm>
            <a:off x="8982529" y="10058400"/>
            <a:ext cx="228600" cy="207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56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-5486400"/>
            <a:ext cx="16002000" cy="266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9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0" cy="92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18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1600</Words>
  <Application>Microsoft Office PowerPoint</Application>
  <PresentationFormat>自訂</PresentationFormat>
  <Paragraphs>300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Chung-Ta Ku</dc:creator>
  <cp:lastModifiedBy>CTKu</cp:lastModifiedBy>
  <cp:revision>35</cp:revision>
  <dcterms:created xsi:type="dcterms:W3CDTF">2013-01-16T15:54:14Z</dcterms:created>
  <dcterms:modified xsi:type="dcterms:W3CDTF">2013-08-20T23:23:26Z</dcterms:modified>
</cp:coreProperties>
</file>